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63" r:id="rId3"/>
    <p:sldId id="257" r:id="rId4"/>
    <p:sldId id="259" r:id="rId5"/>
    <p:sldId id="260" r:id="rId6"/>
    <p:sldId id="261" r:id="rId7"/>
    <p:sldId id="262" r:id="rId8"/>
    <p:sldId id="269" r:id="rId9"/>
    <p:sldId id="270" r:id="rId10"/>
    <p:sldId id="272" r:id="rId11"/>
    <p:sldId id="271" r:id="rId12"/>
    <p:sldId id="273" r:id="rId13"/>
    <p:sldId id="274" r:id="rId14"/>
    <p:sldId id="275" r:id="rId15"/>
    <p:sldId id="266" r:id="rId16"/>
    <p:sldId id="265" r:id="rId17"/>
    <p:sldId id="26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5" autoAdjust="0"/>
    <p:restoredTop sz="94728" autoAdjust="0"/>
  </p:normalViewPr>
  <p:slideViewPr>
    <p:cSldViewPr>
      <p:cViewPr varScale="1">
        <p:scale>
          <a:sx n="45" d="100"/>
          <a:sy n="45" d="100"/>
        </p:scale>
        <p:origin x="-67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0.15926689421333118"/>
                  <c:y val="4.3805774278215234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Лист1!$A$1:$A$3</c:f>
              <c:strCache>
                <c:ptCount val="3"/>
                <c:pt idx="0">
                  <c:v>Русский язык</c:v>
                </c:pt>
                <c:pt idx="1">
                  <c:v>2 класс</c:v>
                </c:pt>
                <c:pt idx="2">
                  <c:v>3 класс</c:v>
                </c:pt>
              </c:strCache>
            </c:strRef>
          </c:cat>
          <c:val>
            <c:numRef>
              <c:f>Лист1!$B$1:$B$3</c:f>
              <c:numCache>
                <c:formatCode>0%</c:formatCode>
                <c:ptCount val="3"/>
                <c:pt idx="1">
                  <c:v>0.55000000000000004</c:v>
                </c:pt>
                <c:pt idx="2">
                  <c:v>0.70000000000000062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0.14949469898939863"/>
                  <c:y val="2.6195115441078436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Лист1!$A$1:$A$3</c:f>
              <c:strCache>
                <c:ptCount val="3"/>
                <c:pt idx="0">
                  <c:v>математика</c:v>
                </c:pt>
                <c:pt idx="1">
                  <c:v>2 класс</c:v>
                </c:pt>
                <c:pt idx="2">
                  <c:v>3 класс</c:v>
                </c:pt>
              </c:strCache>
            </c:strRef>
          </c:cat>
          <c:val>
            <c:numRef>
              <c:f>Лист1!$B$1:$B$3</c:f>
              <c:numCache>
                <c:formatCode>0%</c:formatCode>
                <c:ptCount val="3"/>
                <c:pt idx="1">
                  <c:v>0.66000000000000203</c:v>
                </c:pt>
                <c:pt idx="2">
                  <c:v>0.70000000000000062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showVal val="1"/>
            <c:showLeaderLines val="1"/>
          </c:dLbls>
          <c:cat>
            <c:strRef>
              <c:f>Лист1!$A$1:$A$3</c:f>
              <c:strCache>
                <c:ptCount val="3"/>
                <c:pt idx="0">
                  <c:v>чтение</c:v>
                </c:pt>
                <c:pt idx="1">
                  <c:v>2 класс</c:v>
                </c:pt>
                <c:pt idx="2">
                  <c:v>3 класс</c:v>
                </c:pt>
              </c:strCache>
            </c:strRef>
          </c:cat>
          <c:val>
            <c:numRef>
              <c:f>Лист1!$B$1:$B$3</c:f>
              <c:numCache>
                <c:formatCode>0%</c:formatCode>
                <c:ptCount val="3"/>
                <c:pt idx="1">
                  <c:v>1</c:v>
                </c:pt>
                <c:pt idx="2">
                  <c:v>1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013BB-8CE2-4439-9038-20E45D6AD340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327E6F8-058D-43C4-AD1E-43B83FCCCA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013BB-8CE2-4439-9038-20E45D6AD340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E6F8-058D-43C4-AD1E-43B83FCCCA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013BB-8CE2-4439-9038-20E45D6AD340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E6F8-058D-43C4-AD1E-43B83FCCCA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013BB-8CE2-4439-9038-20E45D6AD340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327E6F8-058D-43C4-AD1E-43B83FCCCA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013BB-8CE2-4439-9038-20E45D6AD340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E6F8-058D-43C4-AD1E-43B83FCCCA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013BB-8CE2-4439-9038-20E45D6AD340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E6F8-058D-43C4-AD1E-43B83FCCCA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013BB-8CE2-4439-9038-20E45D6AD340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327E6F8-058D-43C4-AD1E-43B83FCCCA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013BB-8CE2-4439-9038-20E45D6AD340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E6F8-058D-43C4-AD1E-43B83FCCCA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013BB-8CE2-4439-9038-20E45D6AD340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E6F8-058D-43C4-AD1E-43B83FCCCA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013BB-8CE2-4439-9038-20E45D6AD340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E6F8-058D-43C4-AD1E-43B83FCCCA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013BB-8CE2-4439-9038-20E45D6AD340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E6F8-058D-43C4-AD1E-43B83FCCCA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BC013BB-8CE2-4439-9038-20E45D6AD340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327E6F8-058D-43C4-AD1E-43B83FCCCA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74" y="0"/>
            <a:ext cx="4786346" cy="2285992"/>
          </a:xfrm>
        </p:spPr>
        <p:txBody>
          <a:bodyPr>
            <a:norm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Муниципальное образовательное учреждение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Семеновская средняя общеобразовательная школа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Камышинского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муниципального района 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Волгоградской области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214554"/>
            <a:ext cx="535783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Технология КСО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 средство формирования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коммуникативных компетенций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младших школьников</a:t>
            </a: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Работу выполнила</a:t>
            </a:r>
          </a:p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Смолина Татьяна Яковлевна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МБОУ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Семёновская СОШ</a:t>
            </a: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Семеновка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2011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9144000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Вопросник № 1 (3 класс).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Повторение за 1-й и 2-й классы.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Как называются главные члены предложения? Что обозначает подлежащее? На какие вопросы оно отвечает?                                                            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(стр. 6)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Что обозначает сказуемое? На какие вопросы оно отвечает?       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(стр.6)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Как называются остальные члены предложения?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Какие слова называются однокоренными? Что называется корнем?     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(стр.10)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Какая часть слова называется окончанием?                                                   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(стр. 10)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Что такое приставка? Для чего она служит?                                                    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(стр.10)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Что такое суффикс? Для чего он служит?                                                         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(стр.12)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Как проверить безударные гласные?                                                               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(стр.13)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Как проверить парные звонкие и глухие согласные?                                   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(стр. 18)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Чем отличается приставка от предлога? Как пишутся гласные и согласные в предлогах и приставках?                                                                                      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(стр. 21)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Когда пишется разделительный твёрдый знак?                                           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(стр. 22)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9144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Вопросник № 2 (4 класс).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Обобщение знаний о падежах.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Как называется словоизменение имён существительных?                                                 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Стр.80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Сколько падежей в русском языке? Назови их. На какие вопросы они отвечают?     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Стр. 81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Почему у каждого падежа два падежных вопроса, а не один?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Как надо действовать, чтобы определить падеж имени существительного?   (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вспомните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алгоритм)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 форме какого числа имена существительного могут изменяться по падежам?       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Стр. 84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Как же не спутать именительный падеж с винительным у существительных мужского рода единственного числа с нулевым окончанием?                                                                        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Стр.87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Как можно отличить родительный падеж от винительного у одушевлённых существительных мужского рода?                                                                                          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Стр. 88, 90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Расскажите о дательном падеже.                                                                                                 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Стр.92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Что вы знаете о творительном падеже? Расскажите.                                                             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Стр.93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Чем отличается предложный падеж от других падежей?                                                    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Стр. 95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Заполните таблицу и сделайте вывод.                                                                                         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Стр.95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Упражнения: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Запиши словосочетания. Укажи падеж имён существительных.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Плавать по морю, положить в парту, ехать к бабушке, сидеть за книгой, гулял в лесу, попросить у брата, лететь над облаками, книга о дружбе, заглянуть за забор, рассказал о доме, оставить без ответа, сидеть на полу.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Напиши имена существительные  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голова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и  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сын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во всех падежных формах в столбик с вопросами. Выдели окончания.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х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Составь и запиши словосочетания глаг. + сущ.  с предлогом. Укажи падеж существительных.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лежит                                                                         рука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взял                                                                            стекло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встречался                                                                дома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разошлись                                                                друзья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АЛГОРИТМ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Надо найти слово, от которого данное имя существительное зависит.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Поставить вопрос от этого слова к тому, падеж которого мы определяем.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714356"/>
          <a:ext cx="8501121" cy="5929353"/>
        </p:xfrm>
        <a:graphic>
          <a:graphicData uri="http://schemas.openxmlformats.org/drawingml/2006/table">
            <a:tbl>
              <a:tblPr/>
              <a:tblGrid>
                <a:gridCol w="5590154"/>
                <a:gridCol w="2910967"/>
              </a:tblGrid>
              <a:tr h="2092713">
                <a:tc>
                  <a:txBody>
                    <a:bodyPr/>
                    <a:lstStyle/>
                    <a:p>
                      <a:pPr marR="540385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27355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. Как найти площадь прямоугольника?   </a:t>
                      </a:r>
                      <a:r>
                        <a:rPr lang="ru-RU" sz="1400" b="1" u="sng" dirty="0">
                          <a:latin typeface="Calibri"/>
                          <a:ea typeface="Calibri"/>
                          <a:cs typeface="Times New Roman"/>
                        </a:rPr>
                        <a:t>Стр.25</a:t>
                      </a: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                                                          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54038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2. Найди: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54038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- площадь прямоугольника длиной 10 см, шириной 4 см.                                                                                    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54038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3. (91 : 7 + 13  10) – 13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54038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    (785 – 695) : 10 + 391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27" marR="5122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54038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     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27" marR="5122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3927">
                <a:tc>
                  <a:txBody>
                    <a:bodyPr/>
                    <a:lstStyle/>
                    <a:p>
                      <a:pPr marR="54038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.  Как найти площадь квадрата?              </a:t>
                      </a:r>
                      <a:r>
                        <a:rPr lang="ru-RU" sz="1400" b="1" u="sng">
                          <a:latin typeface="Calibri"/>
                          <a:ea typeface="Calibri"/>
                          <a:cs typeface="Times New Roman"/>
                        </a:rPr>
                        <a:t>Стр. 27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54038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2. Найди: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54038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- площадь квадрата со стороной 5см.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54038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3.  226  2 – 149  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54038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     (203  4 – 120) : 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27" marR="5122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54038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27" marR="5122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2713">
                <a:tc>
                  <a:txBody>
                    <a:bodyPr/>
                    <a:lstStyle/>
                    <a:p>
                      <a:pPr marR="54038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1. Как найти периметр треугольника?     </a:t>
                      </a:r>
                      <a:r>
                        <a:rPr lang="ru-RU" sz="1400" b="1" u="sng" dirty="0">
                          <a:latin typeface="Calibri"/>
                          <a:ea typeface="Calibri"/>
                          <a:cs typeface="Times New Roman"/>
                        </a:rPr>
                        <a:t>Стр.43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54038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2. Найди площадь прямоугольного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54038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треугольника, катеты которого:  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54038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       АВ = 30см,     ВС = 4см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54038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3.     (448 : 4)  5 : 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54038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        900 – 175 : 5 + 105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27" marR="5122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54038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27" marR="5122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767178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7355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Материалы для работы в парах сменного состава по карточкам.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7355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9144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Карточка по русскому языку (3 класс).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Как проверить безударную гласную в корне?           </a:t>
            </a: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Стр. 13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2.Диктант.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Дневная жара сменилась ночной прохладой. В окнах домов засветились огни. Длинные тени деревьев ложились по пыльной дороге. Белые причудливые облака виднелись на горизонте. Ветерок сгонял тучи к роще.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3.Выпишите слова с безударными гласными в корне, проверяемые ударением.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285720" y="1500174"/>
          <a:ext cx="4214842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/>
        </p:nvGraphicFramePr>
        <p:xfrm>
          <a:off x="4572000" y="1071546"/>
          <a:ext cx="4062424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4500562" y="3500438"/>
          <a:ext cx="4643438" cy="3357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42910" y="500042"/>
            <a:ext cx="52334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Результативность опыта.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1428737"/>
            <a:ext cx="8458200" cy="4647050"/>
          </a:xfrm>
        </p:spPr>
        <p:txBody>
          <a:bodyPr>
            <a:normAutofit/>
          </a:bodyPr>
          <a:lstStyle/>
          <a:p>
            <a:r>
              <a:rPr lang="ru-RU" sz="28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</a:t>
            </a:r>
            <a:r>
              <a:rPr lang="ru-RU" sz="2800" b="1" cap="none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 принуждать, не высказывать, если кто-то не хочет работать в паре. Лучше после выяснить причину отказа от работы</a:t>
            </a:r>
            <a:r>
              <a:rPr lang="ru-RU" sz="28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br>
              <a:rPr lang="ru-RU" sz="28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8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</a:t>
            </a:r>
            <a:r>
              <a:rPr lang="ru-RU" sz="2800" b="1" cap="none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10-15 минут совместной работы – это максимальное время. Если время работы больше, то участники утомляются и эффективность снижается.</a:t>
            </a:r>
            <a:r>
              <a:rPr lang="ru-RU" sz="28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28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8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</a:t>
            </a:r>
            <a:r>
              <a:rPr lang="ru-RU" sz="2800" b="1" cap="none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 требовать абсолютной тишины, но следует бороться с выкрикиванием.</a:t>
            </a:r>
            <a:r>
              <a:rPr lang="ru-RU" sz="28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28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8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4. </a:t>
            </a:r>
            <a:r>
              <a:rPr lang="ru-RU" sz="2800" b="1" cap="none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 наказывать лишением работы в паре.</a:t>
            </a:r>
            <a:endParaRPr lang="ru-RU" sz="2800" b="1" cap="none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500042"/>
            <a:ext cx="8458200" cy="64294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i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Золотые правила при организации парной работы:</a:t>
            </a:r>
            <a:endParaRPr lang="ru-RU" sz="3200" b="1" i="1" u="sng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1785927"/>
            <a:ext cx="8458200" cy="242889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285728"/>
            <a:ext cx="8458200" cy="1071570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 smtClean="0"/>
              <a:t> </a:t>
            </a:r>
            <a:endParaRPr lang="ru-RU" dirty="0" smtClean="0"/>
          </a:p>
          <a:p>
            <a:pPr algn="ctr"/>
            <a:r>
              <a:rPr lang="ru-RU" b="1" dirty="0" smtClean="0"/>
              <a:t>Организационная структура учебного процесса и стадии её развития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6" y="1397000"/>
          <a:ext cx="8501124" cy="3532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281"/>
                <a:gridCol w="2125281"/>
                <a:gridCol w="2125281"/>
                <a:gridCol w="2125281"/>
              </a:tblGrid>
              <a:tr h="7653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Вид общения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Организационная форма обучения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Способ обучения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297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Общение в паре (два человека)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Индивидуально-парная (один учит другого)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Индивидуальный (парно-индивидуальный) способ обучения (ИСО) — до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VI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-Х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VII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вв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537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Общение в парах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сменного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состава (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диалогические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сочетания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Коллективная (каждый учит каждого)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Коллективный способ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обучения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(КСО); включает все четыре формы: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коллективную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групповую, парную и индивидуальную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2285992"/>
            <a:ext cx="128588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3500438"/>
            <a:ext cx="164307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4757750"/>
          </a:xfrm>
        </p:spPr>
        <p:txBody>
          <a:bodyPr>
            <a:normAutofit/>
          </a:bodyPr>
          <a:lstStyle/>
          <a:p>
            <a:r>
              <a:rPr lang="ru-RU" sz="40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Чтоб учение не было мученьем,</a:t>
            </a:r>
            <a:br>
              <a:rPr lang="ru-RU" sz="40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0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 знания нашли применение</a:t>
            </a:r>
            <a:br>
              <a:rPr lang="ru-RU" sz="40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0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Эффективно вам поможет</a:t>
            </a:r>
            <a:br>
              <a:rPr lang="ru-RU" sz="40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0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Технология коллективного обучения.</a:t>
            </a:r>
            <a:endParaRPr lang="ru-RU" sz="4000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1000" y="3357562"/>
            <a:ext cx="5867400" cy="64294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Дьяченко Виталий Кузьмич       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4357694"/>
            <a:ext cx="5867400" cy="571504"/>
          </a:xfrm>
        </p:spPr>
        <p:txBody>
          <a:bodyPr>
            <a:noAutofit/>
          </a:bodyPr>
          <a:lstStyle/>
          <a:p>
            <a:r>
              <a:rPr lang="ru-RU" sz="2000" dirty="0" smtClean="0"/>
              <a:t>Доктор педагогических наук, профессор, заведующий кафедрой педагогики Красноярского ИПК работников образования, современный теоретик коллективного способа обучения (КСО)</a:t>
            </a:r>
            <a:endParaRPr lang="ru-RU" sz="2000" dirty="0"/>
          </a:p>
        </p:txBody>
      </p:sp>
      <p:pic>
        <p:nvPicPr>
          <p:cNvPr id="5" name="Рисунок 4"/>
          <p:cNvPicPr>
            <a:picLocks noGrp="1"/>
          </p:cNvPicPr>
          <p:nvPr>
            <p:ph type="pic" idx="1"/>
          </p:nvPr>
        </p:nvPicPr>
        <p:blipFill>
          <a:blip r:embed="rId2"/>
          <a:srcRect t="17988" b="17988"/>
          <a:stretch>
            <a:fillRect/>
          </a:stretch>
        </p:blipFill>
        <p:spPr bwMode="auto">
          <a:xfrm>
            <a:off x="428596" y="285728"/>
            <a:ext cx="271464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Технология КСО (коллективный способ обучения)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279525" y="2133600"/>
            <a:ext cx="5257800" cy="3992563"/>
          </a:xfrm>
        </p:spPr>
        <p:txBody>
          <a:bodyPr>
            <a:normAutofit fontScale="92500"/>
          </a:bodyPr>
          <a:lstStyle/>
          <a:p>
            <a:pPr algn="ctr">
              <a:buFontTx/>
              <a:buNone/>
            </a:pPr>
            <a:r>
              <a:rPr lang="ru-RU" dirty="0"/>
              <a:t>   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Дидактическая основа КСО - сотрудничество. Работа организуется в парах сменного состава, позволяет обеспечить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взаимообучение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и взаимоконтроль обучаемых. </a:t>
            </a:r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68742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i="1" u="sng" dirty="0" smtClean="0"/>
              <a:t/>
            </a:r>
            <a:br>
              <a:rPr lang="ru-RU" sz="3200" b="1" i="1" u="sng" dirty="0" smtClean="0"/>
            </a:br>
            <a:r>
              <a:rPr lang="ru-RU" sz="3200" b="1" i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Цель:  </a:t>
            </a:r>
            <a:r>
              <a:rPr lang="ru-RU" sz="1000" b="1" i="1" u="sng" dirty="0" smtClean="0"/>
              <a:t/>
            </a:r>
            <a:br>
              <a:rPr lang="ru-RU" sz="1000" b="1" i="1" u="sng" dirty="0" smtClean="0"/>
            </a:br>
            <a:r>
              <a:rPr lang="ru-RU" sz="3200" b="1" i="1" u="sng" dirty="0" smtClean="0"/>
              <a:t/>
            </a:r>
            <a:br>
              <a:rPr lang="ru-RU" sz="3200" b="1" i="1" u="sng" dirty="0" smtClean="0"/>
            </a:b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развитие коммуникативной культуры учащихся;</a:t>
            </a:r>
            <a:r>
              <a:rPr lang="ru-RU" sz="11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sz="11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умение общаться, отстаивать свою точку зрения, слышать  и принимать мнение другого, приходить на помощь товарищу в затруднительной ситуации.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sz="3200" b="1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 fontScale="90000"/>
          </a:bodyPr>
          <a:lstStyle/>
          <a:p>
            <a:pPr algn="l"/>
            <a:r>
              <a:rPr lang="ru-RU" b="1" i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Преимущества КСО :</a:t>
            </a:r>
            <a:r>
              <a:rPr lang="ru-RU" i="1" u="sng" dirty="0" smtClean="0"/>
              <a:t/>
            </a:r>
            <a:br>
              <a:rPr lang="ru-RU" i="1" u="sng" dirty="0" smtClean="0"/>
            </a:b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</a:t>
            </a:r>
            <a:r>
              <a:rPr lang="ru-RU" sz="2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 результате постоянного повторения упражнений совершенствуются навыки логического мышления и понимания;</a:t>
            </a:r>
            <a:br>
              <a:rPr lang="ru-RU" sz="2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2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в процессе постоянной, активной деятельности развиваются навыки </a:t>
            </a:r>
            <a:r>
              <a:rPr lang="ru-RU" sz="2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мыследеятельности</a:t>
            </a:r>
            <a:r>
              <a:rPr lang="ru-RU" sz="2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 включается работа памяти, идет мобилизация и актуализация предшествующего опыта и знаний;</a:t>
            </a:r>
            <a:br>
              <a:rPr lang="ru-RU" sz="2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2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каждый чувствует себя раскованно, работает в индивидуальном темпе, что создает ситуацию успеха;</a:t>
            </a:r>
            <a:br>
              <a:rPr lang="ru-RU" sz="2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2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повышается ответственность не только за свои успехи, но и за результаты коллективного труда;</a:t>
            </a:r>
            <a:br>
              <a:rPr lang="ru-RU" sz="2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2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обсуждение одной информации с несколькими сменными партнерами увеличивает число ассоциативных связей, а значит, обеспечивает более прочное усвоение;</a:t>
            </a:r>
            <a:br>
              <a:rPr lang="ru-RU" sz="2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2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работа в парах способствует успешному формированию коммуникативных навыков.</a:t>
            </a:r>
            <a:br>
              <a:rPr lang="ru-RU" sz="2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</a:t>
            </a:r>
            <a:endParaRPr lang="ru-RU" dirty="0"/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-142900"/>
            <a:ext cx="8429684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1" u="sng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800" b="1" i="1" u="sng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1" i="1" u="sng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Общие правила организации парной работы: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1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необходимо разобрать с детьми как сесть за партой, чтобы смотреть не на учителя, а на партнёра, как положить учебник, чтобы по нему было удобно работать, как соглашаться, как возражать, когда споры необходимы, когда не допустимы, как помогать, как просить о помощи. Проработка этих шагов -  в дальнейшем организация более сложных форм совместной работы;</a:t>
            </a:r>
            <a:endParaRPr kumimoji="0" lang="ru-RU" sz="18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разбор ошибок учащихся при совместной работе обязателен. При разборе анализируется ход взаимодействия;</a:t>
            </a:r>
            <a:endParaRPr kumimoji="0" lang="ru-RU" sz="18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детей соединять в пары с учётом их личных  склонностей, самому  “слабому” ученику нужен не столько сильный, сколько терпеливый и доброжелательный партнер. Развитые дети долго не могут сидеть со «слабыми», им нужен  равный партнёр или даже более сильный. Опасно объединять двух озорников или </a:t>
            </a:r>
            <a:r>
              <a:rPr kumimoji="0" lang="ru-RU" sz="1800" b="1" i="0" u="none" strike="noStrike" cap="all" normalizeH="0" baseline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тихонь</a:t>
            </a:r>
            <a:r>
              <a:rPr kumimoji="0" lang="ru-RU" sz="1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18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 оценке работы пары подчёркивать человеческие достоинства: дружелюбие, вежливость, приветливость. Оценивать всегда лишь общую работу в паре (удалось поработать в паре или не получилось сотрудничества);</a:t>
            </a:r>
            <a:endParaRPr kumimoji="0" lang="ru-RU" sz="18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перед началом работы повторять правило из памятки «Как работать в парах», которая всегда лежит на партах.    </a:t>
            </a:r>
            <a:endParaRPr kumimoji="0" lang="ru-RU" sz="18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572613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>
              <a:buFont typeface="Wingdings" pitchFamily="2" charset="2"/>
              <a:buChar char="v"/>
            </a:pPr>
            <a:r>
              <a:rPr lang="ru-RU" b="1" dirty="0" smtClean="0"/>
              <a:t>Памятка «Как работать в парах».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br>
              <a:rPr lang="ru-RU" b="1" dirty="0" smtClean="0"/>
            </a:br>
            <a:r>
              <a:rPr lang="ru-RU" b="1" i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Памятка «Как работать в парах»</a:t>
            </a:r>
            <a:r>
              <a:rPr lang="ru-RU" b="1" i="1" u="sng" dirty="0" smtClean="0"/>
              <a:t/>
            </a:r>
            <a:br>
              <a:rPr lang="ru-RU" b="1" i="1" u="sng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/>
              <a:t>- </a:t>
            </a: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Будьте доброжелательны.</a:t>
            </a:r>
            <a:b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Слушайте команду учителя.</a:t>
            </a:r>
            <a:b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Говорите и читайте в полголоса.</a:t>
            </a:r>
            <a:b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Слушайте и проверяйте партнёра.</a:t>
            </a:r>
            <a:b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Поблагодарите друг друга за    работу.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2" y="285728"/>
          <a:ext cx="8215370" cy="6291834"/>
        </p:xfrm>
        <a:graphic>
          <a:graphicData uri="http://schemas.openxmlformats.org/drawingml/2006/table">
            <a:tbl>
              <a:tblPr/>
              <a:tblGrid>
                <a:gridCol w="4071966"/>
                <a:gridCol w="4143404"/>
              </a:tblGrid>
              <a:tr h="61436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    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   </a:t>
                      </a:r>
                      <a:endParaRPr lang="ru-RU" sz="11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В лесу живёт лиса. Там под деревом у неё глубокая нора. В тёплой норе – лисята. Лисица не покидает их. Мать лижет им мордочки, хвостики, животики. Шерсть лисят всегда чистая и пушистая.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     Подросли </a:t>
                      </a:r>
                      <a:r>
                        <a:rPr lang="ru-RU" sz="1800" b="1" dirty="0" err="1">
                          <a:latin typeface="Times New Roman"/>
                          <a:ea typeface="Calibri"/>
                          <a:cs typeface="Times New Roman"/>
                        </a:rPr>
                        <a:t>лисятки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. Настало время их к охоте приучать. Лиса тащит детям то мышку, то птицу, то зайца…  Сядет лиса в сторонку и следит, как лисята добычу ловить учатся.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(По В. </a:t>
                      </a:r>
                      <a:r>
                        <a:rPr lang="ru-RU" sz="1800" b="1" dirty="0" err="1">
                          <a:latin typeface="Times New Roman"/>
                          <a:ea typeface="Calibri"/>
                          <a:cs typeface="Times New Roman"/>
                        </a:rPr>
                        <a:t>Чаплиной</a:t>
                      </a: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361" marR="5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Д. Тихомиров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Мальчики и лягушки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      Мальчики играли у пруда. Увидели они в воде лягушек.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      Дети набрали камней и стали бросать в лягушек. Детям было весело. Одна лягушка высунулась из воды и говорит шалунам: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      - Перестаньте камни бросать: вам – забава, а нам – смерть</a:t>
                      </a: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!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361" marR="5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Рисунок 6" descr="сканирование00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500042"/>
            <a:ext cx="3190875" cy="2071702"/>
          </a:xfrm>
          <a:prstGeom prst="rect">
            <a:avLst/>
          </a:prstGeom>
          <a:noFill/>
        </p:spPr>
      </p:pic>
      <p:pic>
        <p:nvPicPr>
          <p:cNvPr id="1025" name="Рисунок 8" descr="сканирование00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3786190"/>
            <a:ext cx="3467105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21429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Взаимные диктанты в парах сменного состава.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857232"/>
          <a:ext cx="8715436" cy="5861385"/>
        </p:xfrm>
        <a:graphic>
          <a:graphicData uri="http://schemas.openxmlformats.org/drawingml/2006/table">
            <a:tbl>
              <a:tblPr/>
              <a:tblGrid>
                <a:gridCol w="4357303"/>
                <a:gridCol w="4358133"/>
              </a:tblGrid>
              <a:tr h="300693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   </a:t>
                      </a:r>
                      <a:endParaRPr lang="ru-RU" sz="13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   На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земле снег. На рябине сочные ягоды. Тихо в лесу. Позвал зайка ветер. Ветер стал сильно качать рябину. На землю упали крупные ягоды. Зайка рад.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12" marR="62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      Я иду по тропинке. Вот с дерева прыгнула белка. Дятел стучал по коре сосны. Около берёзы нора крота. Над ёлкой кружил клёст. Всюду жизнь.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            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               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12" marR="626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810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3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Белым 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ковром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укрылись поля и леса. На снегу хорошо видны следы зверей и птиц. Вот следы лося. У лося сильные ноги и рога. Люди берегут лосей.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   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12" marR="62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     Утро. С неба падают капли дождя. По влажной тропе ползёт жук. Вот он скрылся в траве. Вдруг раздался шум. Это на тропу вышел лось.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12" marR="626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5604" name="Рисунок 5" descr="сканирование00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2143116"/>
            <a:ext cx="1952625" cy="1552575"/>
          </a:xfrm>
          <a:prstGeom prst="rect">
            <a:avLst/>
          </a:prstGeom>
          <a:noFill/>
        </p:spPr>
      </p:pic>
      <p:pic>
        <p:nvPicPr>
          <p:cNvPr id="25603" name="Picture 3" descr="сканирование0024"/>
          <p:cNvPicPr>
            <a:picLocks noChangeAspect="1" noChangeArrowheads="1"/>
          </p:cNvPicPr>
          <p:nvPr/>
        </p:nvPicPr>
        <p:blipFill>
          <a:blip r:embed="rId3"/>
          <a:srcRect r="64737" b="48779"/>
          <a:stretch>
            <a:fillRect/>
          </a:stretch>
        </p:blipFill>
        <p:spPr bwMode="auto">
          <a:xfrm>
            <a:off x="357158" y="3929066"/>
            <a:ext cx="1571625" cy="1171575"/>
          </a:xfrm>
          <a:prstGeom prst="rect">
            <a:avLst/>
          </a:prstGeom>
          <a:noFill/>
        </p:spPr>
      </p:pic>
      <p:pic>
        <p:nvPicPr>
          <p:cNvPr id="25602" name="Рисунок 6" descr="сканирование00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16" y="5143512"/>
            <a:ext cx="1905000" cy="1352550"/>
          </a:xfrm>
          <a:prstGeom prst="rect">
            <a:avLst/>
          </a:prstGeom>
          <a:noFill/>
        </p:spPr>
      </p:pic>
      <p:pic>
        <p:nvPicPr>
          <p:cNvPr id="25605" name="Picture 5" descr="сканирование002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928670"/>
            <a:ext cx="1847850" cy="1181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196</TotalTime>
  <Words>1105</Words>
  <Application>Microsoft Office PowerPoint</Application>
  <PresentationFormat>Экран (4:3)</PresentationFormat>
  <Paragraphs>149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Трек</vt:lpstr>
      <vt:lpstr>Муниципальное образовательное учреждение  Семеновская средняя общеобразовательная школа  Камышинского муниципального района  Волгоградской области </vt:lpstr>
      <vt:lpstr>Дьяченко Виталий Кузьмич       </vt:lpstr>
      <vt:lpstr>Технология КСО (коллективный способ обучения) </vt:lpstr>
      <vt:lpstr> Цель:    развитие коммуникативной культуры учащихся;  умение общаться, отстаивать свою точку зрения, слышать  и принимать мнение другого, приходить на помощь товарищу в затруднительной ситуации. </vt:lpstr>
      <vt:lpstr>Преимущества КСО : - в результате постоянного повторения упражнений совершенствуются навыки логического мышления и понимания; - в процессе постоянной, активной деятельности развиваются навыки мыследеятельности, включается работа памяти, идет мобилизация и актуализация предшествующего опыта и знаний; - каждый чувствует себя раскованно, работает в индивидуальном темпе, что создает ситуацию успеха; - повышается ответственность не только за свои успехи, но и за результаты коллективного труда; - обсуждение одной информации с несколькими сменными партнерами увеличивает число ассоциативных связей, а значит, обеспечивает более прочное усвоение; - работа в парах способствует успешному формированию коммуникативных навыков.  </vt:lpstr>
      <vt:lpstr> Общие правила организации парной работы:  - необходимо разобрать с детьми как сесть за партой, чтобы смотреть не на учителя, а на партнёра, как положить учебник, чтобы по нему было удобно работать, как соглашаться, как возражать, когда споры необходимы, когда не допустимы, как помогать, как просить о помощи. Проработка этих шагов -  в дальнейшем организация более сложных форм совместной работы; разбор ошибок учащихся при совместной работе обязателен. При разборе анализируется ход взаимодействия; детей соединять в пары с учётом их личных  склонностей, самому  “слабому” ученику нужен не столько сильный, сколько терпеливый и доброжелательный партнер. Развитые дети долго не могут сидеть со «слабыми», им нужен  равный партнёр или даже более сильный. Опасно объединять двух озорников или тихонь; при оценке работы пары подчёркивать человеческие достоинства: дружелюбие, вежливость, приветливость. Оценивать всегда лишь общую работу в паре (удалось поработать в паре или не получилось сотрудничества); перед началом работы повторять правило из памятки «Как работать в парах», которая всегда лежит на партах.    </vt:lpstr>
      <vt:lpstr>Памятка «Как работать в парах».     Памятка «Как работать в парах»  - Будьте доброжелательны. - Слушайте команду учителя. - Говорите и читайте в полголоса. - Слушайте и проверяйте партнёра. - Поблагодарите друг друга за    работу.       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1. Не принуждать, не высказывать, если кто-то не хочет работать в паре. Лучше после выяснить причину отказа от работы. 2. 10-15 минут совместной работы – это максимальное время. Если время работы больше, то участники утомляются и эффективность снижается. 3. Не требовать абсолютной тишины, но следует бороться с выкрикиванием. 4. Не наказывать лишением работы в паре.</vt:lpstr>
      <vt:lpstr>Слайд 16</vt:lpstr>
      <vt:lpstr>Чтоб учение не было мученьем, А знания нашли применение Эффективно вам поможет Технология коллективного обучения.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КСО как средство формирования коммуникативных компетенций у младших школьников</dc:title>
  <dc:creator>Денисч</dc:creator>
  <cp:lastModifiedBy>Valued Acer Customer</cp:lastModifiedBy>
  <cp:revision>26</cp:revision>
  <dcterms:created xsi:type="dcterms:W3CDTF">2009-01-06T17:04:03Z</dcterms:created>
  <dcterms:modified xsi:type="dcterms:W3CDTF">2012-02-19T15:07:01Z</dcterms:modified>
</cp:coreProperties>
</file>