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669900"/>
    <a:srgbClr val="808080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6FA81-AE52-4523-BAFF-E24FBD5DC999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0558-99A6-403F-B6EF-F5C4BBFC2D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10558-99A6-403F-B6EF-F5C4BBFC2DF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9550" y="2967038"/>
            <a:ext cx="62960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08B0A3-3282-4416-8BFC-4FFAB0291E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3382B-AD60-48BF-8D7E-B1E7CC36CD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AD173-18DB-40DC-87BC-F07836775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6EFC1-CAA4-4C4E-8785-B2B6701678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C8627-5F70-4E3B-9EA5-911B23F722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D8A7D-A2B8-443D-85F3-EF86638B9F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8A087-9110-407E-BBC5-01FD5B1EC9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684D6-4997-440E-ADFC-C838163A7D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7DFBD-10FA-4524-85E0-9DA54587C6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12ECD-736E-4C56-9674-85E77C545A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45FD5-CBED-4B74-89A4-7310D9D935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262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245225"/>
            <a:ext cx="5397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109C6166-7A75-4F3A-AD8B-7A4626EFC1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2428868"/>
            <a:ext cx="7848629" cy="1931994"/>
          </a:xfrm>
        </p:spPr>
        <p:txBody>
          <a:bodyPr/>
          <a:lstStyle/>
          <a:p>
            <a:r>
              <a:rPr lang="ru-RU" sz="4800" dirty="0" smtClean="0">
                <a:ln>
                  <a:solidFill>
                    <a:srgbClr val="99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организация </a:t>
            </a:r>
            <a:r>
              <a:rPr lang="ru-RU" sz="4800" dirty="0">
                <a:ln>
                  <a:solidFill>
                    <a:srgbClr val="99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рефлексивной деятельности на уроке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4"/>
          <p:cNvPicPr>
            <a:picLocks noChangeAspect="1" noChangeArrowheads="1"/>
          </p:cNvPicPr>
          <p:nvPr/>
        </p:nvPicPr>
        <p:blipFill>
          <a:blip r:embed="rId2"/>
          <a:srcRect l="36408" t="34314" r="16262" b="6862"/>
          <a:stretch>
            <a:fillRect/>
          </a:stretch>
        </p:blipFill>
        <p:spPr bwMode="auto">
          <a:xfrm>
            <a:off x="285720" y="1928802"/>
            <a:ext cx="3857652" cy="35609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3" name="Picture 2" descr="C:\Documents and Settings\Admin\Рабочий стол\рефлексия\t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643182"/>
            <a:ext cx="4454787" cy="2214578"/>
          </a:xfrm>
          <a:prstGeom prst="rect">
            <a:avLst/>
          </a:prstGeom>
          <a:noFill/>
          <a:ln w="38100">
            <a:solidFill>
              <a:srgbClr val="CC33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49888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Лестница успеха</a:t>
            </a:r>
            <a:endParaRPr lang="ru-RU" sz="4400" b="1" dirty="0">
              <a:ln>
                <a:solidFill>
                  <a:srgbClr val="99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рефлексия\1252668741_untitled-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2714644" cy="3576440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рефлексия\1252668741_untitled-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18" y="2214554"/>
            <a:ext cx="2786082" cy="3455437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рефлексия\4e50245c36c9a64de15eb7350548d5ca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428736"/>
            <a:ext cx="3842840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4344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Дерево успеха</a:t>
            </a:r>
            <a:endParaRPr lang="ru-RU" sz="4400" b="1" dirty="0">
              <a:ln>
                <a:solidFill>
                  <a:srgbClr val="99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рефлексия\elka.jpg"/>
          <p:cNvPicPr>
            <a:picLocks noChangeAspect="1" noChangeArrowheads="1"/>
          </p:cNvPicPr>
          <p:nvPr/>
        </p:nvPicPr>
        <p:blipFill>
          <a:blip r:embed="rId2"/>
          <a:srcRect b="4411"/>
          <a:stretch>
            <a:fillRect/>
          </a:stretch>
        </p:blipFill>
        <p:spPr bwMode="auto">
          <a:xfrm>
            <a:off x="714348" y="1428736"/>
            <a:ext cx="3143272" cy="4670398"/>
          </a:xfrm>
          <a:prstGeom prst="rect">
            <a:avLst/>
          </a:prstGeom>
          <a:noFill/>
        </p:spPr>
      </p:pic>
      <p:pic>
        <p:nvPicPr>
          <p:cNvPr id="3" name="Picture 3" descr="C:\Documents and Settings\Admin\Рабочий стол\рефлексия\1591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643182"/>
            <a:ext cx="3714776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4363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Наряди ёлочку</a:t>
            </a:r>
            <a:endParaRPr lang="ru-RU" sz="4400" b="1" dirty="0">
              <a:ln>
                <a:solidFill>
                  <a:srgbClr val="99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285852" y="2143116"/>
            <a:ext cx="650085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i="0" u="none" strike="noStrike" cap="none" normalizeH="0" baseline="0" dirty="0" smtClean="0">
                <a:ln>
                  <a:solidFill>
                    <a:srgbClr val="99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рефлексия содержания учебного материала</a:t>
            </a:r>
            <a:endParaRPr kumimoji="0" lang="ru-RU" sz="6600" i="0" u="none" strike="noStrike" cap="none" normalizeH="0" baseline="0" dirty="0" smtClean="0">
              <a:ln>
                <a:solidFill>
                  <a:srgbClr val="99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282" y="1500174"/>
            <a:ext cx="8929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сегодня я узнал…          было интересно…</a:t>
            </a:r>
            <a:endParaRPr kumimoji="0" lang="ru-RU" sz="28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было трудно…</a:t>
            </a:r>
            <a:r>
              <a:rPr lang="ru-RU" sz="2800" b="1" dirty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     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я выполнял задания…</a:t>
            </a:r>
            <a:endParaRPr kumimoji="0" lang="ru-RU" sz="28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я понял, что…</a:t>
            </a:r>
            <a:r>
              <a:rPr lang="ru-RU" sz="2800" b="1" dirty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     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теперь я могу…</a:t>
            </a:r>
            <a:endParaRPr kumimoji="0" lang="ru-RU" sz="28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я почувствовал, что…</a:t>
            </a:r>
            <a:r>
              <a:rPr lang="ru-RU" sz="2800" b="1" dirty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я приобрел…</a:t>
            </a:r>
            <a:endParaRPr kumimoji="0" lang="ru-RU" sz="28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я научился…</a:t>
            </a:r>
            <a:r>
              <a:rPr lang="ru-RU" sz="2800" b="1" dirty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       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у меня получилось …</a:t>
            </a:r>
            <a:endParaRPr kumimoji="0" lang="ru-RU" sz="28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я смог…</a:t>
            </a:r>
            <a:r>
              <a:rPr lang="ru-RU" sz="2800" b="1" dirty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              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я попробую…</a:t>
            </a:r>
            <a:endParaRPr kumimoji="0" lang="ru-RU" sz="28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меня удивило…</a:t>
            </a:r>
            <a:r>
              <a:rPr lang="ru-RU" sz="2800" b="1" dirty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</a:t>
            </a:r>
            <a:r>
              <a:rPr lang="ru-RU" sz="2800" b="1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урок дал мне для жизни…</a:t>
            </a:r>
            <a:endParaRPr kumimoji="0" lang="ru-RU" sz="28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785926"/>
          <a:ext cx="8786842" cy="3657600"/>
        </p:xfrm>
        <a:graphic>
          <a:graphicData uri="http://schemas.openxmlformats.org/drawingml/2006/table">
            <a:tbl>
              <a:tblPr/>
              <a:tblGrid>
                <a:gridCol w="4393421"/>
                <a:gridCol w="439342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1.На уроке я работал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2.Своей работой на уроке я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3.Урок для меня показался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4.За урок я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5.Мое настроение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6.Материал урока мне был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7.Домашнее задание мне кажется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активно 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/ пассивно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доволен 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/ не доволен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коротким 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/ длинным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не 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устал / </a:t>
                      </a:r>
                      <a:r>
                        <a:rPr lang="ru-RU" sz="2400" b="1" dirty="0" err="1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устал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 стало 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лучше / стало хуже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понятен 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/ не понятен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полезен 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/ бесполезен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интересен 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/ скучен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легким 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/ трудным</a:t>
                      </a:r>
                      <a:b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  интересно </a:t>
                      </a:r>
                      <a:r>
                        <a:rPr lang="ru-RU" sz="2400" b="1" dirty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  <a:ea typeface="Times New Roman"/>
                          <a:cs typeface="Times New Roman"/>
                        </a:rPr>
                        <a:t>/ не интересно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43108" y="1643050"/>
            <a:ext cx="4429156" cy="1200329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„Я“           0________10</a:t>
            </a:r>
            <a:endParaRPr kumimoji="0" lang="ru-RU" sz="24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„Мы“         0________10</a:t>
            </a:r>
            <a:endParaRPr kumimoji="0" lang="ru-RU" sz="24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„Дело“       0________10</a:t>
            </a:r>
            <a:endParaRPr kumimoji="0" lang="ru-RU" sz="24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143248"/>
          <a:ext cx="9144001" cy="140208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287241"/>
                <a:gridCol w="2810961"/>
                <a:gridCol w="404579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Урок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Я на уроке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Итог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1. интересно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1. работал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1. понял материал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2. скучно</a:t>
                      </a:r>
                      <a:endParaRPr lang="ru-RU" sz="2000" b="1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2. отдыхал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2. узнал больше, чем знал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3.безразлично</a:t>
                      </a:r>
                      <a:endParaRPr lang="ru-RU" sz="2000" b="1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3.помогал другим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n>
                            <a:solidFill>
                              <a:srgbClr val="990000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3.не понял</a:t>
                      </a:r>
                      <a:endParaRPr lang="ru-RU" sz="20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4857760"/>
          <a:ext cx="6096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 + »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 - »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n>
                            <a:solidFill>
                              <a:srgbClr val="990000"/>
                            </a:solidFill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a:t>« ? »</a:t>
                      </a:r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n>
                          <a:solidFill>
                            <a:srgbClr val="990000"/>
                          </a:solidFill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Admin\Рабочий стол\рефлексия\511575-139284bb9662cb3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0040"/>
            <a:ext cx="6715172" cy="6265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Documents and Settings\Admin\Рабочий стол\рефлексия\4d132ffa7eb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08408"/>
            <a:ext cx="3929058" cy="544959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рефлексия\shkolnic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72098" cy="3450286"/>
          </a:xfrm>
          <a:prstGeom prst="rect">
            <a:avLst/>
          </a:prstGeom>
          <a:noFill/>
        </p:spPr>
      </p:pic>
      <p:pic>
        <p:nvPicPr>
          <p:cNvPr id="8" name="Picture 8" descr="C:\Documents and Settings\Admin\Рабочий стол\рефлексия\143360_image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3"/>
            <a:ext cx="5250658" cy="3500438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рефлексия\15186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0"/>
            <a:ext cx="5214942" cy="3444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рефлексия\1225736803_14_.jpg"/>
          <p:cNvPicPr>
            <a:picLocks noChangeAspect="1" noChangeArrowheads="1"/>
          </p:cNvPicPr>
          <p:nvPr/>
        </p:nvPicPr>
        <p:blipFill>
          <a:blip r:embed="rId2"/>
          <a:srcRect l="15814" t="4999" r="14186" b="3333"/>
          <a:stretch>
            <a:fillRect/>
          </a:stretch>
        </p:blipFill>
        <p:spPr bwMode="auto">
          <a:xfrm>
            <a:off x="-1" y="0"/>
            <a:ext cx="4582399" cy="4500570"/>
          </a:xfrm>
          <a:prstGeom prst="rect">
            <a:avLst/>
          </a:prstGeom>
          <a:noFill/>
        </p:spPr>
      </p:pic>
      <p:pic>
        <p:nvPicPr>
          <p:cNvPr id="6153" name="Picture 9" descr="C:\Documents and Settings\Admin\Рабочий стол\рефлексия\d0b8d0bdd182d0b5d0bbd0b5d0bad182-d180d0b5d0b1d0b5d0bdd0bad0b0-d0b3d0b8d0b1d0bdd0b5d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44" y="2291335"/>
            <a:ext cx="4429156" cy="4566665"/>
          </a:xfrm>
          <a:prstGeom prst="rect">
            <a:avLst/>
          </a:prstGeom>
          <a:noFill/>
        </p:spPr>
      </p:pic>
      <p:pic>
        <p:nvPicPr>
          <p:cNvPr id="14" name="Picture 10" descr="C:\Documents and Settings\Admin\Рабочий стол\рефлексия\41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50099"/>
            <a:ext cx="4071934" cy="6107901"/>
          </a:xfrm>
          <a:prstGeom prst="rect">
            <a:avLst/>
          </a:prstGeom>
          <a:noFill/>
        </p:spPr>
      </p:pic>
      <p:pic>
        <p:nvPicPr>
          <p:cNvPr id="15" name="Picture 7" descr="C:\Documents and Settings\Admin\Рабочий стол\рефлексия\1sen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"/>
            <a:ext cx="4000496" cy="6015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0034" y="1857364"/>
            <a:ext cx="83582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solidFill>
                    <a:srgbClr val="411817"/>
                  </a:solidFill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-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rgbClr val="411817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физическую (успел – не успел)</a:t>
            </a:r>
            <a:endParaRPr kumimoji="0" lang="ru-RU" sz="3200" b="1" i="0" u="none" strike="noStrike" cap="none" normalizeH="0" baseline="0" dirty="0" smtClean="0">
              <a:ln>
                <a:solidFill>
                  <a:srgbClr val="411817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411817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- сенсорную (комфортно – дискомфортно)</a:t>
            </a:r>
            <a:endParaRPr kumimoji="0" lang="ru-RU" sz="3200" b="1" i="0" u="none" strike="noStrike" cap="none" normalizeH="0" baseline="0" dirty="0" smtClean="0">
              <a:ln>
                <a:solidFill>
                  <a:srgbClr val="411817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411817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- интеллектуальную (что понял, что осознал – что не понял, какие затруднения испытывал)</a:t>
            </a:r>
            <a:endParaRPr kumimoji="0" lang="ru-RU" sz="3200" b="1" i="0" u="none" strike="noStrike" cap="none" normalizeH="0" baseline="0" dirty="0" smtClean="0">
              <a:ln>
                <a:solidFill>
                  <a:srgbClr val="411817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411817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- духовную (стал лучше – хуже)</a:t>
            </a:r>
            <a:endParaRPr kumimoji="0" lang="ru-RU" sz="3200" b="1" i="0" u="none" strike="noStrike" cap="none" normalizeH="0" baseline="0" dirty="0" smtClean="0">
              <a:ln>
                <a:solidFill>
                  <a:srgbClr val="411817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четыре сферы человеческой сущности</a:t>
            </a:r>
            <a:endParaRPr lang="en-US" sz="4000" b="1" dirty="0" smtClean="0">
              <a:ln>
                <a:solidFill>
                  <a:srgbClr val="99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рефлексия\det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71517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44" y="1500174"/>
            <a:ext cx="878687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Слово </a:t>
            </a:r>
            <a:r>
              <a:rPr kumimoji="0" lang="ru-RU" sz="3200" b="1" i="0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рефлексия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происходит от латинского </a:t>
            </a:r>
            <a:r>
              <a:rPr kumimoji="0" lang="ru-RU" sz="3200" b="1" i="0" u="none" strike="noStrike" cap="none" normalizeH="0" baseline="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reflexio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– обращение назад.</a:t>
            </a:r>
            <a:endParaRPr kumimoji="0" lang="ru-RU" sz="2800" b="1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Словарь иностранных слов определяет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рефлексию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как размышление о своем внутреннем состоянии, самопознание.</a:t>
            </a:r>
            <a:endParaRPr kumimoji="0" lang="ru-RU" sz="2800" b="1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Толковый словарь русского языка трактует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рефлексию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как самоанализ.</a:t>
            </a:r>
            <a:endParaRPr kumimoji="0" lang="ru-RU" sz="2800" b="1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В современной педагогике под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рефлексией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 понимают самоанализ деятельности и её  результатов.</a:t>
            </a:r>
            <a:endParaRPr kumimoji="0" lang="ru-RU" sz="2800" b="1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285728"/>
            <a:ext cx="34211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8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рефлексия</a:t>
            </a:r>
            <a:endParaRPr lang="ru-RU" sz="4800" dirty="0">
              <a:ln>
                <a:solidFill>
                  <a:srgbClr val="990000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5852" y="2357430"/>
            <a:ext cx="650085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рефлексия настроения и эмоционального состояния</a:t>
            </a:r>
            <a:endParaRPr kumimoji="0" lang="ru-RU" sz="6000" b="1" i="0" u="none" strike="noStrike" cap="none" normalizeH="0" baseline="0" dirty="0" smtClean="0">
              <a:ln>
                <a:solidFill>
                  <a:srgbClr val="99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рефлексия\KNVSmeil.jpg"/>
          <p:cNvPicPr>
            <a:picLocks noChangeAspect="1" noChangeArrowheads="1"/>
          </p:cNvPicPr>
          <p:nvPr/>
        </p:nvPicPr>
        <p:blipFill>
          <a:blip r:embed="rId2"/>
          <a:srcRect t="61490" b="8217"/>
          <a:stretch>
            <a:fillRect/>
          </a:stretch>
        </p:blipFill>
        <p:spPr bwMode="auto">
          <a:xfrm>
            <a:off x="0" y="642918"/>
            <a:ext cx="9144000" cy="2071702"/>
          </a:xfrm>
          <a:prstGeom prst="rect">
            <a:avLst/>
          </a:prstGeom>
          <a:noFill/>
        </p:spPr>
      </p:pic>
      <p:pic>
        <p:nvPicPr>
          <p:cNvPr id="3" name="Picture 4" descr="C:\Documents and Settings\Admin\Рабочий стол\рефлексия\figure.gif"/>
          <p:cNvPicPr>
            <a:picLocks noChangeAspect="1" noChangeArrowheads="1"/>
          </p:cNvPicPr>
          <p:nvPr/>
        </p:nvPicPr>
        <p:blipFill>
          <a:blip r:embed="rId3"/>
          <a:srcRect t="7177" r="41153" b="58971"/>
          <a:stretch>
            <a:fillRect/>
          </a:stretch>
        </p:blipFill>
        <p:spPr bwMode="auto">
          <a:xfrm>
            <a:off x="3571868" y="3643314"/>
            <a:ext cx="3064003" cy="1204907"/>
          </a:xfrm>
          <a:prstGeom prst="rect">
            <a:avLst/>
          </a:prstGeom>
          <a:noFill/>
        </p:spPr>
      </p:pic>
      <p:pic>
        <p:nvPicPr>
          <p:cNvPr id="4" name="Picture 5" descr="C:\Documents and Settings\Admin\Рабочий стол\рефлексия\figure.gif"/>
          <p:cNvPicPr>
            <a:picLocks noChangeAspect="1" noChangeArrowheads="1"/>
          </p:cNvPicPr>
          <p:nvPr/>
        </p:nvPicPr>
        <p:blipFill>
          <a:blip r:embed="rId3"/>
          <a:srcRect t="60766" r="34328" b="8732"/>
          <a:stretch>
            <a:fillRect/>
          </a:stretch>
        </p:blipFill>
        <p:spPr bwMode="auto">
          <a:xfrm>
            <a:off x="357158" y="3571876"/>
            <a:ext cx="3143272" cy="1214446"/>
          </a:xfrm>
          <a:prstGeom prst="rect">
            <a:avLst/>
          </a:prstGeom>
          <a:noFill/>
        </p:spPr>
      </p:pic>
      <p:pic>
        <p:nvPicPr>
          <p:cNvPr id="5" name="Picture 6" descr="C:\Documents and Settings\Admin\Рабочий стол\рефлексия\red-st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357562"/>
            <a:ext cx="1904989" cy="14287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857760"/>
            <a:ext cx="8945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  </a:t>
            </a:r>
            <a:r>
              <a:rPr lang="ru-RU" sz="2400" b="1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latin typeface="Comic Sans MS" pitchFamily="66" charset="0"/>
              </a:rPr>
              <a:t>Ничего    хорошо    средне    отлично   замечательно</a:t>
            </a:r>
          </a:p>
          <a:p>
            <a:r>
              <a:rPr lang="ru-RU" sz="2400" b="1" dirty="0" smtClean="0">
                <a:ln>
                  <a:solidFill>
                    <a:srgbClr val="990000"/>
                  </a:solidFill>
                </a:ln>
                <a:solidFill>
                  <a:srgbClr val="CC3300"/>
                </a:solidFill>
                <a:latin typeface="Comic Sans MS" pitchFamily="66" charset="0"/>
              </a:rPr>
              <a:t> не понял</a:t>
            </a:r>
            <a:endParaRPr lang="ru-RU" sz="2400" b="1" dirty="0">
              <a:ln>
                <a:solidFill>
                  <a:srgbClr val="990000"/>
                </a:solidFill>
              </a:ln>
              <a:solidFill>
                <a:srgbClr val="CC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чтение\file.php_id=14630360008632d76c999f3d0d62a2dd43627e49c7.jpg"/>
          <p:cNvPicPr>
            <a:picLocks noChangeAspect="1" noChangeArrowheads="1"/>
          </p:cNvPicPr>
          <p:nvPr/>
        </p:nvPicPr>
        <p:blipFill>
          <a:blip r:embed="rId2"/>
          <a:srcRect b="4156"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чтение\risynki (208).gif"/>
          <p:cNvPicPr/>
          <p:nvPr/>
        </p:nvPicPr>
        <p:blipFill>
          <a:blip r:embed="rId3"/>
          <a:srcRect t="4180" b="19122"/>
          <a:stretch>
            <a:fillRect/>
          </a:stretch>
        </p:blipFill>
        <p:spPr bwMode="auto">
          <a:xfrm>
            <a:off x="785786" y="500042"/>
            <a:ext cx="2857520" cy="280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3643314"/>
            <a:ext cx="3730508" cy="252376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Мир – это  __________</a:t>
            </a:r>
            <a:endParaRPr lang="ru-RU" sz="28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    ________________</a:t>
            </a:r>
            <a:r>
              <a:rPr lang="en-US" sz="2800" b="1" dirty="0" smtClean="0">
                <a:solidFill>
                  <a:schemeClr val="tx2"/>
                </a:solidFill>
                <a:latin typeface="Monotype Corsiva" pitchFamily="66" charset="0"/>
              </a:rPr>
              <a:t>_</a:t>
            </a:r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_</a:t>
            </a:r>
            <a:endParaRPr lang="ru-RU" sz="28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    __________________</a:t>
            </a:r>
            <a:endParaRPr lang="ru-RU" sz="28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    __________________</a:t>
            </a:r>
            <a:endParaRPr lang="ru-RU" sz="28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    __________________</a:t>
            </a:r>
            <a:endParaRPr lang="ru-RU" sz="2400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endParaRPr lang="ru-RU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4810" y="571480"/>
            <a:ext cx="44807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Урок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литературного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чтения</a:t>
            </a:r>
            <a:endParaRPr lang="ru-RU" sz="36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АЛАЯ РО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779838" cy="3452813"/>
          </a:xfrm>
          <a:prstGeom prst="rect">
            <a:avLst/>
          </a:prstGeom>
          <a:noFill/>
          <a:ln w="88900">
            <a:solidFill>
              <a:srgbClr val="B21E0E"/>
            </a:solidFill>
            <a:miter lim="800000"/>
            <a:headEnd/>
            <a:tailEnd/>
          </a:ln>
        </p:spPr>
      </p:pic>
      <p:pic>
        <p:nvPicPr>
          <p:cNvPr id="3075" name="Picture 5" descr="normal_dark-red-rose-1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4"/>
            <a:ext cx="4459287" cy="360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44" y="357166"/>
            <a:ext cx="7236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99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 трудового обучения</a:t>
            </a:r>
            <a:endParaRPr lang="ru-RU" sz="4400" b="1" dirty="0">
              <a:ln>
                <a:solidFill>
                  <a:srgbClr val="99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6" descr="Печать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492375"/>
            <a:ext cx="26638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7" descr="Печать0002"/>
          <p:cNvPicPr>
            <a:picLocks noChangeAspect="1" noChangeArrowheads="1"/>
          </p:cNvPicPr>
          <p:nvPr/>
        </p:nvPicPr>
        <p:blipFill>
          <a:blip r:embed="rId4">
            <a:lum bright="-2000"/>
          </a:blip>
          <a:srcRect/>
          <a:stretch>
            <a:fillRect/>
          </a:stretch>
        </p:blipFill>
        <p:spPr bwMode="auto">
          <a:xfrm>
            <a:off x="468313" y="404813"/>
            <a:ext cx="302577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8" descr="Печать0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437063"/>
            <a:ext cx="31686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57686" y="285728"/>
            <a:ext cx="44053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Урок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русского языка</a:t>
            </a:r>
            <a:endParaRPr lang="ru-RU" sz="3600" b="1" dirty="0">
              <a:ln>
                <a:solidFill>
                  <a:schemeClr val="accent5">
                    <a:lumMod val="10000"/>
                  </a:schemeClr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357290" y="2357430"/>
            <a:ext cx="62960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5400" b="1" i="0" u="none" strike="noStrike" cap="none" normalizeH="0" baseline="0" dirty="0" smtClean="0">
                <a:ln>
                  <a:solidFill>
                    <a:srgbClr val="990000"/>
                  </a:solidFill>
                </a:ln>
                <a:effectLst/>
                <a:latin typeface="Comic Sans MS" pitchFamily="66" charset="0"/>
                <a:ea typeface="Times New Roman" pitchFamily="18" charset="0"/>
              </a:rPr>
              <a:t>рефлексия деятельности </a:t>
            </a:r>
            <a:endParaRPr kumimoji="0" lang="ru-RU" sz="7200" b="1" i="0" u="none" strike="noStrike" cap="none" normalizeH="0" baseline="0" dirty="0" smtClean="0">
              <a:ln>
                <a:solidFill>
                  <a:srgbClr val="990000"/>
                </a:solidFill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-Shablon1">
  <a:themeElements>
    <a:clrScheme name="pl-Shablon1 13">
      <a:dk1>
        <a:srgbClr val="E9770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7650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1 13">
        <a:dk1>
          <a:srgbClr val="E9770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C7650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pl-Shablon1</Template>
  <TotalTime>139</TotalTime>
  <Words>268</Words>
  <Application>Microsoft Office PowerPoint</Application>
  <PresentationFormat>Экран (4:3)</PresentationFormat>
  <Paragraphs>59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pl-Shablon1</vt:lpstr>
      <vt:lpstr>организация рефлексивной деятельности на уроке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рефлексия деятельности </vt:lpstr>
      <vt:lpstr>Слайд 10</vt:lpstr>
      <vt:lpstr>Слайд 11</vt:lpstr>
      <vt:lpstr>Слайд 12</vt:lpstr>
      <vt:lpstr>рефлексия содержания учебного материала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Base>http://www.powerlexis.ru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организации рефлексивной деятельности на уроке </dc:title>
  <dc:creator>Admin</dc:creator>
  <cp:keywords>"PowerLexis" - Презентационное агентство</cp:keywords>
  <cp:lastModifiedBy>Admin</cp:lastModifiedBy>
  <cp:revision>16</cp:revision>
  <dcterms:created xsi:type="dcterms:W3CDTF">2011-03-30T19:35:03Z</dcterms:created>
  <dcterms:modified xsi:type="dcterms:W3CDTF">2012-01-30T19:29:47Z</dcterms:modified>
</cp:coreProperties>
</file>