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7" r:id="rId9"/>
    <p:sldId id="278" r:id="rId10"/>
    <p:sldId id="260" r:id="rId11"/>
    <p:sldId id="261" r:id="rId12"/>
    <p:sldId id="262" r:id="rId13"/>
    <p:sldId id="263" r:id="rId14"/>
    <p:sldId id="279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88;&#1080;&#1082;&#1083;&#1102;&#1095;&#1077;&#1085;&#1080;&#1103;%20&#1041;&#1091;&#1088;&#1072;&#1090;&#1080;&#1085;&#1086;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975542" cy="5214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«Из всех проявлений человеческого творчества самое удивительное и достойное внимания — это книги. В книгах живут думы прошедших времен; внятно и отчетливо раздаются голоса людей, прах которых давно разлетелся, как сон. Все, что человечество совершило, передумало, все, чего оно достигло, — все это сохранилось,</a:t>
            </a:r>
            <a:br>
              <a:rPr lang="ru-RU" sz="32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как бы волшебством, </a:t>
            </a:r>
            <a:br>
              <a:rPr lang="ru-RU" sz="32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на страницах книг».</a:t>
            </a:r>
            <a:br>
              <a:rPr lang="ru-RU" sz="32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   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Карлейль</a:t>
            </a:r>
            <a:r>
              <a:rPr lang="ru-RU" sz="2400" b="1" i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Томас </a:t>
            </a:r>
            <a:endParaRPr lang="en-US" sz="3200" b="1" i="1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1.Построение проекта выхода из затруднения</a:t>
            </a:r>
          </a:p>
          <a:p>
            <a:pPr algn="ctr">
              <a:buNone/>
            </a:pPr>
            <a:r>
              <a:rPr lang="ru-RU" sz="5400" dirty="0" smtClean="0">
                <a:latin typeface="Arno Pro Smbd" pitchFamily="18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(определение целей и темы , рассмотрение плана работы).</a:t>
            </a:r>
            <a:endParaRPr lang="ru-RU" sz="48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риключения Буратин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00066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b="1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Цель: </a:t>
            </a:r>
            <a:r>
              <a:rPr lang="ru-RU" sz="144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о</a:t>
            </a:r>
            <a:r>
              <a:rPr lang="ru-RU" sz="1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пределить проект будущих действий на уроке</a:t>
            </a:r>
          </a:p>
          <a:p>
            <a:pPr algn="just">
              <a:buNone/>
            </a:pPr>
            <a:r>
              <a:rPr lang="ru-RU" sz="80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        </a:t>
            </a:r>
            <a:r>
              <a:rPr lang="ru-RU" sz="12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На данном этапе учащиеся в коммуникативной форме обдумывают проект будущих учебных действий, ставят цель (целью всегда является устранение возникшего затруднения), согласовывают тему урока. </a:t>
            </a:r>
          </a:p>
          <a:p>
            <a:pPr algn="just">
              <a:buNone/>
            </a:pPr>
            <a:r>
              <a:rPr lang="ru-RU" sz="12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		Этим процессом руководит учитель, на первых порах с помощью подводящего диалога, затем – побуждающего, а затем и с помощью исследовательских методов.</a:t>
            </a:r>
          </a:p>
          <a:p>
            <a:pPr algn="just">
              <a:buNone/>
            </a:pPr>
            <a:endParaRPr lang="ru-RU" dirty="0">
              <a:solidFill>
                <a:srgbClr val="0070C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92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2.Исследовательский метод</a:t>
            </a:r>
            <a:endParaRPr lang="ru-RU" sz="48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56" y="928671"/>
            <a:ext cx="6215105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7149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Цель:</a:t>
            </a:r>
            <a:r>
              <a:rPr lang="ru-RU" sz="4800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-поиск и выделение необходимой информации из различных источников;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-развитие познавательных умений и навыков учащихся;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  -умение ориентироваться в информационном пространстве.</a:t>
            </a:r>
            <a:endParaRPr lang="ru-RU" sz="36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78634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3.Работа в группе. Правила.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При разговоре смотри на   собеседника.</a:t>
            </a:r>
            <a:endParaRPr lang="ru-RU" sz="20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Говори тихо, чтобы не мешать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одноклассникам.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Внимательно слушай ответ.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Дополняй.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Доказывай.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Оценивай.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Приходи к общему мнению.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</a:t>
            </a:r>
            <a:endParaRPr lang="ru-RU" sz="40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8577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Цели: </a:t>
            </a:r>
            <a:endParaRPr lang="ru-RU" sz="4000" dirty="0" smtClean="0">
              <a:solidFill>
                <a:srgbClr val="C00000"/>
              </a:solidFill>
              <a:latin typeface="Arno Pro Smbd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		- личностные: проявлять интерес к занятиям;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		-регулятивные: понимать выделенные учителем ориентиры действия, оценивать действия одноклассников;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		-познавательные: формировать умение понимать заданный вопрос и в соответствии с ним строить ответ в устной форме, искать нужную информацию в тексте;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  - коммуникативная: умение работать в группах.</a:t>
            </a:r>
            <a:endParaRPr lang="ru-RU" sz="28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21431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4.Сюжетно – ролевая игра «Театр»</a:t>
            </a:r>
            <a:endParaRPr lang="ru-RU" sz="60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  <p:pic>
        <p:nvPicPr>
          <p:cNvPr id="1026" name="Picture 2" descr="G:\мас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85992"/>
            <a:ext cx="4000528" cy="38686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9292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     Цель: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</a:t>
            </a:r>
            <a:r>
              <a:rPr lang="ru-RU" sz="3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-формирование коммуникативных качеств личности;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-пробуждение творческой активности учеников;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8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-развитие воображения, способности к творчеству,   самовыражению.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 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>
              <a:buNone/>
            </a:pPr>
            <a:endParaRPr lang="ru-RU" sz="3600" dirty="0">
              <a:solidFill>
                <a:srgbClr val="0070C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5. Иллюстрирование.</a:t>
            </a:r>
            <a:endParaRPr lang="ru-RU" sz="54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857232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ea typeface="Times New Roman" pitchFamily="18" charset="0"/>
                <a:cs typeface="Arial" pitchFamily="34" charset="0"/>
              </a:rPr>
              <a:t>В мире много разных сказок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ea typeface="Times New Roman" pitchFamily="18" charset="0"/>
                <a:cs typeface="Arial" pitchFamily="34" charset="0"/>
              </a:rPr>
              <a:t>Грустных и смешных,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ea typeface="Times New Roman" pitchFamily="18" charset="0"/>
                <a:cs typeface="Arial" pitchFamily="34" charset="0"/>
              </a:rPr>
              <a:t>Но прожить на свете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ea typeface="Times New Roman" pitchFamily="18" charset="0"/>
                <a:cs typeface="Arial" pitchFamily="34" charset="0"/>
              </a:rPr>
              <a:t>Нам нельзя без них.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ea typeface="Times New Roman" pitchFamily="18" charset="0"/>
                <a:cs typeface="Arial" pitchFamily="34" charset="0"/>
              </a:rPr>
              <a:t>В сказке может все случиться,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ea typeface="Times New Roman" pitchFamily="18" charset="0"/>
                <a:cs typeface="Arial" pitchFamily="34" charset="0"/>
              </a:rPr>
              <a:t>Наша сказка впереди,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ea typeface="Times New Roman" pitchFamily="18" charset="0"/>
                <a:cs typeface="Arial" pitchFamily="34" charset="0"/>
              </a:rPr>
              <a:t>Сказка в двери постучится –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ea typeface="Times New Roman" pitchFamily="18" charset="0"/>
                <a:cs typeface="Arial" pitchFamily="34" charset="0"/>
              </a:rPr>
              <a:t>Скажем гостье: «Заходи».</a:t>
            </a:r>
            <a:endParaRPr lang="ru-RU" sz="3600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51435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solidFill>
                <a:srgbClr val="0070C0"/>
              </a:solidFill>
              <a:latin typeface="Arno Pro Smbd" pitchFamily="18" charset="0"/>
            </a:endParaRPr>
          </a:p>
          <a:p>
            <a:pPr algn="ctr">
              <a:buNone/>
            </a:pPr>
            <a:r>
              <a:rPr lang="ru-RU" sz="6300" dirty="0" smtClean="0">
                <a:solidFill>
                  <a:srgbClr val="0070C0"/>
                </a:solidFill>
                <a:latin typeface="Arno Pro Smbd" pitchFamily="18" charset="0"/>
              </a:rPr>
              <a:t>«Люди перестают мыслить, когда перестают читать».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0070C0"/>
                </a:solidFill>
                <a:latin typeface="Arno Pro Smbd" pitchFamily="18" charset="0"/>
              </a:rPr>
              <a:t>                                   </a:t>
            </a:r>
            <a:r>
              <a:rPr lang="ru-RU" sz="4400" i="1" dirty="0" err="1" smtClean="0">
                <a:solidFill>
                  <a:srgbClr val="0070C0"/>
                </a:solidFill>
                <a:latin typeface="Arno Pro Smbd" pitchFamily="18" charset="0"/>
              </a:rPr>
              <a:t>Дени</a:t>
            </a:r>
            <a:r>
              <a:rPr lang="ru-RU" sz="4400" i="1" dirty="0" smtClean="0">
                <a:solidFill>
                  <a:srgbClr val="0070C0"/>
                </a:solidFill>
                <a:latin typeface="Arno Pro Smbd" pitchFamily="18" charset="0"/>
              </a:rPr>
              <a:t> Дидро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мастер класс 2\колобок\41969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8"/>
            <a:ext cx="5929354" cy="5500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92922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5400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      Цель: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-формирование познавательных качеств личности;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-пробуждение творческой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активности учеников;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-развитие воображения;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-способность к самовыражению.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 </a:t>
            </a:r>
            <a:endParaRPr lang="ru-RU" sz="44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45720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5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6. Разминка </a:t>
            </a:r>
          </a:p>
          <a:p>
            <a:pPr>
              <a:buNone/>
            </a:pPr>
            <a:r>
              <a:rPr lang="ru-RU" sz="6500" b="1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Цель: </a:t>
            </a:r>
          </a:p>
          <a:p>
            <a:pPr>
              <a:buNone/>
            </a:pPr>
            <a:r>
              <a:rPr lang="ru-RU" sz="6500" b="1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	</a:t>
            </a:r>
            <a:r>
              <a:rPr lang="ru-RU" sz="65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-</a:t>
            </a:r>
            <a:r>
              <a:rPr lang="ru-RU" sz="52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комплексное развитие личных видов памяти,   внимания, познавательных способностей.</a:t>
            </a: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</a:rPr>
              <a:t> </a:t>
            </a:r>
            <a:endParaRPr lang="ru-RU" sz="4400" dirty="0">
              <a:solidFill>
                <a:srgbClr val="0070C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485778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400" b="1" dirty="0" smtClean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7. Рефлексия учебной деятельности на уроке </a:t>
            </a:r>
            <a:r>
              <a:rPr lang="ru-RU" sz="6400" b="1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(итог)</a:t>
            </a:r>
            <a:r>
              <a:rPr lang="ru-RU" sz="64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.</a:t>
            </a:r>
            <a:endParaRPr lang="ru-RU" sz="64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005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«Педагоги не могут успешно кого-то учить, если в это же время усердно не учатся сами».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                                       Али Апшерон</a:t>
            </a:r>
            <a:endParaRPr lang="ru-RU" sz="4000" i="1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829576" cy="47149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Цель курса литературного чтения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– воспитание компетентного читателя, который имеет сформированную духовную потребность в книге как средстве познания мира и самого себя, а также развитую способность к творческой деятельности. </a:t>
            </a:r>
            <a:endParaRPr lang="ru-RU" sz="36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4857784"/>
          </a:xfrm>
        </p:spPr>
        <p:txBody>
          <a:bodyPr>
            <a:noAutofit/>
          </a:bodyPr>
          <a:lstStyle/>
          <a:p>
            <a:pPr lvl="0" algn="just" fontAlgn="base" hangingPunct="0">
              <a:buNone/>
            </a:pPr>
            <a:r>
              <a:rPr lang="ru-RU" sz="2000" dirty="0" smtClean="0"/>
              <a:t>		</a:t>
            </a:r>
          </a:p>
          <a:p>
            <a:pPr lvl="0" algn="just" fontAlgn="base" hangingPunc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Arno Pro Smbd" pitchFamily="18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no Pro Smbd" pitchFamily="18" charset="0"/>
              </a:rPr>
              <a:t>-расширение представления детей об окружающем мире; о человеческих отношениях; формирование понятий о добре и зле;</a:t>
            </a:r>
          </a:p>
          <a:p>
            <a:pPr lvl="0" algn="just" fontAlgn="base" hangingPunct="0"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</a:rPr>
              <a:t>		-понимание литературы как культуры нашего народа; расширение представления детей о российской истории и культуре;</a:t>
            </a:r>
          </a:p>
          <a:p>
            <a:pPr lvl="0" algn="just" fontAlgn="base" hangingPunct="0"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</a:rPr>
              <a:t>		</a:t>
            </a:r>
          </a:p>
          <a:p>
            <a:pPr lvl="0" algn="just" fontAlgn="base" hangingPunct="0"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</a:rPr>
              <a:t>		</a:t>
            </a:r>
            <a:endParaRPr lang="ru-RU" dirty="0">
              <a:solidFill>
                <a:srgbClr val="0070C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3580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 hangingPunc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Arno Pro Smbd" pitchFamily="18" charset="0"/>
              </a:rPr>
              <a:t>	</a:t>
            </a:r>
          </a:p>
          <a:p>
            <a:pPr lvl="0" algn="just" fontAlgn="base" hangingPunc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Arno Pro Smbd" pitchFamily="18" charset="0"/>
              </a:rPr>
              <a:t>	</a:t>
            </a:r>
            <a:r>
              <a:rPr lang="ru-RU" sz="3200" dirty="0" smtClean="0">
                <a:solidFill>
                  <a:srgbClr val="0070C0"/>
                </a:solidFill>
                <a:latin typeface="Arno Pro Smbd" pitchFamily="18" charset="0"/>
              </a:rPr>
              <a:t>-воспитание культуры; обогащение мира чувств, эмоций детей, развитие их интереса к чтению; формирование потребности в систематическом чтении, в том числе для успешности обучения по всем учебным предметам;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0070C0"/>
                </a:solidFill>
                <a:latin typeface="Arno Pro Smbd" pitchFamily="18" charset="0"/>
              </a:rPr>
              <a:t>	 -создание условий для постижения школьниками литературоведческих понятий; </a:t>
            </a:r>
          </a:p>
          <a:p>
            <a:pPr algn="just">
              <a:buNone/>
            </a:pP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85860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70C0"/>
                </a:solidFill>
                <a:latin typeface="Arno Pro Smbd" pitchFamily="18" charset="0"/>
              </a:rPr>
              <a:t>	-развитие речевых навыков школьников, связанных с процессами: восприятия (</a:t>
            </a:r>
            <a:r>
              <a:rPr lang="ru-RU" sz="3200" dirty="0" err="1" smtClean="0">
                <a:solidFill>
                  <a:srgbClr val="0070C0"/>
                </a:solidFill>
                <a:latin typeface="Arno Pro Smbd" pitchFamily="18" charset="0"/>
              </a:rPr>
              <a:t>аудирования</a:t>
            </a:r>
            <a:r>
              <a:rPr lang="ru-RU" sz="3200" dirty="0" smtClean="0">
                <a:solidFill>
                  <a:srgbClr val="0070C0"/>
                </a:solidFill>
                <a:latin typeface="Arno Pro Smbd" pitchFamily="18" charset="0"/>
              </a:rPr>
              <a:t> – слушания, чтения вслух и про себя), интерпретации (выразительное чтение, устное и письменное высказывание по поводу текста).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472518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	Цель </a:t>
            </a: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проведения этого </a:t>
            </a:r>
          </a:p>
          <a:p>
            <a:pPr algn="just">
              <a:buNone/>
            </a:pPr>
            <a:r>
              <a:rPr lang="ru-RU" sz="3600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«Мастер- класса»  </a:t>
            </a: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я вижу в следующем: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		-показать методы и приемы, направленные на реализацию новых образовательных стандартов  через УМК системы «Л.В. </a:t>
            </a:r>
            <a:r>
              <a:rPr lang="ru-RU" sz="3600" dirty="0" err="1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Занкова</a:t>
            </a: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», в частности на уроках литературного чтения по учебнику  Н.В. Нечаевой,     К.С. </a:t>
            </a:r>
            <a:r>
              <a:rPr lang="ru-RU" sz="3600" dirty="0" err="1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Белорусец</a:t>
            </a: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«Азбука».</a:t>
            </a:r>
            <a:endParaRPr lang="ru-RU" sz="36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7"/>
            <a:ext cx="8786874" cy="492922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900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Задачи</a:t>
            </a:r>
            <a:r>
              <a:rPr lang="ru-RU" sz="39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курса литературного чтения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		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		   1.Наблюдение, классификация (по заданному или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самостоятельно найденному  основанию), самоконтроль.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	  2.Слушание, классификация (по заданному или самостоятельно найденному основанию), самоконтроль.</a:t>
            </a:r>
            <a:b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       3.Чтение, классификация (по заданному или самостоятельно найденному основанию), самоконтроль.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4. Наблюдение, обобщение, самоконтроль.	</a:t>
            </a:r>
            <a:b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       5. Слушание, обобщение, самоконтроль.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        6. Чтение, обобщение, самоконтроль. </a:t>
            </a:r>
            <a:endParaRPr lang="ru-RU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115328" cy="471490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5200" dirty="0" smtClean="0">
                <a:solidFill>
                  <a:srgbClr val="C00000"/>
                </a:solidFill>
                <a:latin typeface="Arno Pro Smbd" pitchFamily="18" charset="0"/>
                <a:cs typeface="Arial" pitchFamily="34" charset="0"/>
              </a:rPr>
              <a:t>      Цель</a:t>
            </a:r>
            <a:r>
              <a:rPr lang="ru-RU" sz="52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уроков: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-освоение и развитие средств устного          общения;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-развитие коммуникативных умений;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	    -формирование толерантности;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-обучение чтению посредством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</a:t>
            </a:r>
            <a:r>
              <a:rPr lang="ru-RU" sz="4400" dirty="0" err="1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инсценирования</a:t>
            </a: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        литературных</a:t>
            </a:r>
          </a:p>
          <a:p>
            <a:pPr algn="just">
              <a:buNone/>
            </a:pPr>
            <a:r>
              <a:rPr lang="ru-RU" sz="4400" dirty="0" smtClean="0">
                <a:solidFill>
                  <a:srgbClr val="0070C0"/>
                </a:solidFill>
                <a:latin typeface="Arno Pro Smbd" pitchFamily="18" charset="0"/>
                <a:cs typeface="Arial" pitchFamily="34" charset="0"/>
              </a:rPr>
              <a:t>  произведений. </a:t>
            </a:r>
            <a:endParaRPr lang="ru-RU" sz="4400" dirty="0">
              <a:solidFill>
                <a:srgbClr val="0070C0"/>
              </a:solidFill>
              <a:latin typeface="Arno Pro Smb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273</TotalTime>
  <Words>368</Words>
  <Application>Microsoft Office PowerPoint</Application>
  <PresentationFormat>Экран (4:3)</PresentationFormat>
  <Paragraphs>89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TS101908700</vt:lpstr>
      <vt:lpstr>«Из всех проявлений человеческого творчества самое удивительное и достойное внимания — это книги. В книгах живут думы прошедших времен; внятно и отчетливо раздаются голоса людей, прах которых давно разлетелся, как сон. Все, что человечество совершило, передумало, все, чего оно достигло, — все это сохранилось, как бы волшебством,  на страницах книг».                         Карлейль Томас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всех проявлений человеческого творчества самое удивительное и достойное внимания — это книги. В книгах живут думы прошедших времен; внятно и отчетливо раздаются голоса людей, прах которых давно разлетелся, как сон. Все, что человечество совершило, передумало, все, чего оно достигло, — все это сохранилось, как бы волшебством,  на страницах книг. Карлейль Томас </dc:title>
  <dc:subject/>
  <dc:creator>Покшиванова </dc:creator>
  <cp:keywords/>
  <dc:description/>
  <cp:lastModifiedBy>Покшиванова </cp:lastModifiedBy>
  <cp:revision>44</cp:revision>
  <dcterms:created xsi:type="dcterms:W3CDTF">2011-12-23T15:34:03Z</dcterms:created>
  <dcterms:modified xsi:type="dcterms:W3CDTF">2011-12-25T15:51:53Z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