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sldIdLst>
    <p:sldId id="256" r:id="rId2"/>
    <p:sldId id="257" r:id="rId3"/>
    <p:sldId id="258" r:id="rId4"/>
    <p:sldId id="267" r:id="rId5"/>
    <p:sldId id="269" r:id="rId6"/>
    <p:sldId id="259" r:id="rId7"/>
    <p:sldId id="260" r:id="rId8"/>
    <p:sldId id="261" r:id="rId9"/>
    <p:sldId id="262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568B6-74A9-4C0C-8FD7-F1A731F3B473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3EC1D-F256-4ED5-AC66-706705A592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428604"/>
            <a:ext cx="6143636" cy="5715040"/>
          </a:xfrm>
        </p:spPr>
        <p:txBody>
          <a:bodyPr/>
          <a:lstStyle/>
          <a:p>
            <a:r>
              <a:rPr lang="ru-RU" dirty="0" smtClean="0"/>
              <a:t>организация творческой</a:t>
            </a:r>
            <a:br>
              <a:rPr lang="ru-RU" dirty="0" smtClean="0"/>
            </a:br>
            <a:r>
              <a:rPr lang="ru-RU" dirty="0" smtClean="0"/>
              <a:t>деятельности учащихся на уроке в рамках </a:t>
            </a:r>
            <a:r>
              <a:rPr lang="ru-RU" dirty="0" err="1" smtClean="0"/>
              <a:t>ФГоС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автор презентации Коршунова </a:t>
            </a:r>
            <a:r>
              <a:rPr lang="ru-RU" sz="2000" dirty="0" err="1" smtClean="0"/>
              <a:t>а.С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err="1" smtClean="0"/>
              <a:t>Мбоу</a:t>
            </a:r>
            <a:r>
              <a:rPr lang="ru-RU" sz="2000" dirty="0" smtClean="0"/>
              <a:t> «</a:t>
            </a:r>
            <a:r>
              <a:rPr lang="ru-RU" sz="2000" dirty="0" err="1" smtClean="0"/>
              <a:t>Просторская</a:t>
            </a:r>
            <a:r>
              <a:rPr lang="ru-RU" sz="2000" dirty="0" smtClean="0"/>
              <a:t> СОШ»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err="1" smtClean="0"/>
              <a:t>кваркенского</a:t>
            </a:r>
            <a:r>
              <a:rPr lang="ru-RU" sz="2000" dirty="0" smtClean="0"/>
              <a:t> района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оренбургской области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2012</a:t>
            </a:r>
            <a:endParaRPr lang="ru-RU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Благодарность слушателям: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857364"/>
            <a:ext cx="8286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364707"/>
            <a:ext cx="4071966" cy="3067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Основа творческой деятельности учащихся: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571744"/>
            <a:ext cx="7339042" cy="3883992"/>
          </a:xfrm>
        </p:spPr>
        <p:txBody>
          <a:bodyPr/>
          <a:lstStyle/>
          <a:p>
            <a:r>
              <a:rPr lang="ru-RU" dirty="0" err="1" smtClean="0"/>
              <a:t>Деятельностный</a:t>
            </a:r>
            <a:r>
              <a:rPr lang="ru-RU" dirty="0" smtClean="0"/>
              <a:t> подход – основа творческой деятельности учащихся в системе образования.</a:t>
            </a:r>
          </a:p>
          <a:p>
            <a:r>
              <a:rPr lang="ru-RU" dirty="0" smtClean="0"/>
              <a:t>    Концепцию «Учения через деятельность» предложил американский учёный </a:t>
            </a:r>
            <a:r>
              <a:rPr lang="ru-RU" dirty="0" err="1" smtClean="0"/>
              <a:t>Д.Дьюи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7239000" cy="4846320"/>
          </a:xfrm>
        </p:spPr>
        <p:txBody>
          <a:bodyPr/>
          <a:lstStyle/>
          <a:p>
            <a:r>
              <a:rPr lang="ru-RU" dirty="0" smtClean="0"/>
              <a:t>Учёт интересов учащихся</a:t>
            </a:r>
          </a:p>
          <a:p>
            <a:r>
              <a:rPr lang="ru-RU" dirty="0" smtClean="0"/>
              <a:t>Учение через обучение мысли и действию</a:t>
            </a:r>
          </a:p>
          <a:p>
            <a:r>
              <a:rPr lang="ru-RU" dirty="0" smtClean="0"/>
              <a:t>Познание и знание-следствие преодоления трудностей</a:t>
            </a:r>
          </a:p>
          <a:p>
            <a:r>
              <a:rPr lang="ru-RU" dirty="0" smtClean="0"/>
              <a:t>Свободная творческая работа и сотрудничество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</a:t>
            </a:r>
            <a:r>
              <a:rPr lang="ru-RU" dirty="0" smtClean="0"/>
              <a:t>подхода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7410480" cy="1751638"/>
          </a:xfrm>
        </p:spPr>
        <p:txBody>
          <a:bodyPr>
            <a:normAutofit/>
          </a:bodyPr>
          <a:lstStyle/>
          <a:p>
            <a:r>
              <a:rPr lang="ru-RU" dirty="0" smtClean="0"/>
              <a:t>Цель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 в обучении </a:t>
            </a:r>
            <a:r>
              <a:rPr lang="ru-RU" dirty="0" err="1" smtClean="0"/>
              <a:t>мл.школьников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857496"/>
            <a:ext cx="7053290" cy="3598240"/>
          </a:xfrm>
        </p:spPr>
        <p:txBody>
          <a:bodyPr/>
          <a:lstStyle/>
          <a:p>
            <a:pPr lvl="1"/>
            <a:r>
              <a:rPr lang="ru-RU" sz="2400" dirty="0" smtClean="0"/>
              <a:t>Становление личности младшего школьника;</a:t>
            </a:r>
            <a:endParaRPr lang="ru-RU" sz="1800" dirty="0" smtClean="0"/>
          </a:p>
          <a:p>
            <a:pPr lvl="1"/>
            <a:r>
              <a:rPr lang="ru-RU" sz="2400" dirty="0" smtClean="0"/>
              <a:t>  раскрытие его индивидуальных возможностей.</a:t>
            </a: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43934"/>
            <a:ext cx="2236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4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"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124728" cy="15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Преимущества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7196166" cy="416974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sz="2800" dirty="0" smtClean="0"/>
              <a:t>У обучающихся в наибольшей степени развиваются навыки самостоятельной работы;</a:t>
            </a:r>
            <a:endParaRPr lang="ru-RU" sz="2000" dirty="0" smtClean="0"/>
          </a:p>
          <a:p>
            <a:pPr lvl="0"/>
            <a:r>
              <a:rPr lang="ru-RU" sz="2800" dirty="0" smtClean="0"/>
              <a:t>формируются умения творчески, нестандартно решать учебные задачи;</a:t>
            </a:r>
            <a:endParaRPr lang="ru-RU" sz="2000" dirty="0" smtClean="0"/>
          </a:p>
          <a:p>
            <a:pPr lvl="0"/>
            <a:r>
              <a:rPr lang="ru-RU" sz="2800" dirty="0" smtClean="0"/>
              <a:t>возникает положительная мотивация к познавательной деятельности и активной работе;</a:t>
            </a:r>
            <a:endParaRPr lang="ru-RU" sz="2000" dirty="0" smtClean="0"/>
          </a:p>
          <a:p>
            <a:pPr lvl="0"/>
            <a:r>
              <a:rPr lang="ru-RU" sz="2800" dirty="0" smtClean="0"/>
              <a:t>интерес к предмету побуждает к чтению литературы, что расширяет их познания в области предметных дисциплин. </a:t>
            </a:r>
            <a:endParaRPr lang="ru-RU" sz="2000" dirty="0" smtClean="0"/>
          </a:p>
          <a:p>
            <a:r>
              <a:rPr lang="ru-RU" sz="2800" dirty="0" smtClean="0"/>
              <a:t> </a:t>
            </a:r>
            <a:endParaRPr lang="ru-RU" sz="2000" dirty="0" smtClean="0"/>
          </a:p>
          <a:p>
            <a:pPr lvl="8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67604" cy="22859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Отечественные исследователи  теории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500306"/>
            <a:ext cx="7053290" cy="3955430"/>
          </a:xfrm>
        </p:spPr>
        <p:txBody>
          <a:bodyPr/>
          <a:lstStyle/>
          <a:p>
            <a:r>
              <a:rPr lang="ru-RU" dirty="0" smtClean="0"/>
              <a:t>В отечественной педагогике и психологии теория деятельности формировалась благодаря исследованиям </a:t>
            </a:r>
            <a:r>
              <a:rPr lang="ru-RU" dirty="0" err="1" smtClean="0"/>
              <a:t>Л.С.Выготского</a:t>
            </a:r>
            <a:r>
              <a:rPr lang="ru-RU" dirty="0" smtClean="0"/>
              <a:t>, А.Н.Леонтьева, </a:t>
            </a:r>
            <a:r>
              <a:rPr lang="ru-RU" dirty="0" err="1" smtClean="0"/>
              <a:t>Д.Б.Эльконина</a:t>
            </a:r>
            <a:r>
              <a:rPr lang="ru-RU" dirty="0" smtClean="0"/>
              <a:t>, П.Я. Гальперина, В.В.Давыдова.</a:t>
            </a:r>
            <a:endParaRPr lang="ru-RU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-17621"/>
            <a:ext cx="85151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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196166" cy="1000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Последовательность </a:t>
            </a:r>
            <a:r>
              <a:rPr lang="ru-RU" dirty="0" err="1" smtClean="0"/>
              <a:t>деятельностных</a:t>
            </a:r>
            <a:r>
              <a:rPr lang="ru-RU" dirty="0" smtClean="0"/>
              <a:t> </a:t>
            </a:r>
            <a:r>
              <a:rPr lang="ru-RU" dirty="0" smtClean="0"/>
              <a:t>шагов: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endParaRPr lang="ru-RU" sz="2000" dirty="0" smtClean="0"/>
          </a:p>
          <a:p>
            <a:pPr marL="571500" indent="-571500">
              <a:buFont typeface="+mj-lt"/>
              <a:buAutoNum type="romanUcPeriod"/>
            </a:pPr>
            <a:endParaRPr lang="ru-RU" dirty="0" smtClean="0"/>
          </a:p>
          <a:p>
            <a:pPr marL="571500" indent="-571500">
              <a:buFont typeface="+mj-lt"/>
              <a:buAutoNum type="romanUcPeriod"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500171"/>
          <a:ext cx="7786742" cy="9376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71"/>
                <a:gridCol w="3893371"/>
              </a:tblGrid>
              <a:tr h="410671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замечания</a:t>
                      </a:r>
                      <a:endParaRPr lang="ru-RU" dirty="0"/>
                    </a:p>
                  </a:txBody>
                  <a:tcPr/>
                </a:tc>
              </a:tr>
              <a:tr h="96539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romanUcPeriod"/>
                      </a:pPr>
                      <a:r>
                        <a:rPr lang="ru-RU" dirty="0" smtClean="0"/>
                        <a:t>Мотивация учебной деятельности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Избегать искусственно-созданных </a:t>
                      </a:r>
                      <a:r>
                        <a:rPr lang="ru-RU" dirty="0" err="1" smtClean="0"/>
                        <a:t>пед.ситуаций</a:t>
                      </a:r>
                      <a:r>
                        <a:rPr lang="ru-RU" dirty="0" smtClean="0"/>
                        <a:t>. 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</a:tr>
              <a:tr h="41067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II</a:t>
                      </a:r>
                      <a:r>
                        <a:rPr lang="ru-RU" dirty="0" smtClean="0"/>
                        <a:t>.     Актуализация опорных знаний: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1.Воспроизведение</a:t>
                      </a:r>
                      <a:r>
                        <a:rPr lang="ru-RU" baseline="0" dirty="0" smtClean="0"/>
                        <a:t> знаний уч-ся для введения нового материала.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baseline="0" dirty="0" smtClean="0"/>
                        <a:t>2.Постановка проблемы.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  </a:t>
                      </a:r>
                    </a:p>
                    <a:p>
                      <a:r>
                        <a:rPr lang="ru-RU" dirty="0" smtClean="0"/>
                        <a:t>(проверка </a:t>
                      </a:r>
                      <a:r>
                        <a:rPr lang="ru-RU" dirty="0" err="1" smtClean="0"/>
                        <a:t>д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з</a:t>
                      </a:r>
                      <a:r>
                        <a:rPr lang="ru-RU" dirty="0" smtClean="0"/>
                        <a:t>., уст/</a:t>
                      </a:r>
                      <a:r>
                        <a:rPr lang="ru-RU" dirty="0" err="1" smtClean="0"/>
                        <a:t>счёт,повторение</a:t>
                      </a:r>
                      <a:r>
                        <a:rPr lang="ru-RU" baseline="0" dirty="0" smtClean="0"/>
                        <a:t> )</a:t>
                      </a:r>
                      <a:endParaRPr lang="ru-RU" dirty="0"/>
                    </a:p>
                  </a:txBody>
                  <a:tcPr/>
                </a:tc>
              </a:tr>
              <a:tr h="410671"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Постановка цели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Цель нашей учебной деятельности…</a:t>
                      </a:r>
                      <a:endParaRPr lang="ru-RU" dirty="0"/>
                    </a:p>
                  </a:txBody>
                  <a:tcPr/>
                </a:tc>
              </a:tr>
              <a:tr h="41067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baseline="0" dirty="0" smtClean="0"/>
                        <a:t> III</a:t>
                      </a:r>
                      <a:r>
                        <a:rPr lang="ru-RU" baseline="0" dirty="0" smtClean="0"/>
                        <a:t>.</a:t>
                      </a:r>
                      <a:r>
                        <a:rPr lang="en-US" baseline="0" dirty="0" smtClean="0"/>
                        <a:t>      </a:t>
                      </a:r>
                      <a:r>
                        <a:rPr lang="ru-RU" dirty="0" smtClean="0"/>
                        <a:t>Осознанное выполнение различных действий для выявления</a:t>
                      </a:r>
                      <a:r>
                        <a:rPr lang="ru-RU" baseline="0" dirty="0" smtClean="0"/>
                        <a:t> и освоения способов решения конкретных задач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  </a:t>
                      </a:r>
                    </a:p>
                    <a:p>
                      <a:r>
                        <a:rPr lang="ru-RU" dirty="0" smtClean="0"/>
                        <a:t>Работа</a:t>
                      </a:r>
                      <a:r>
                        <a:rPr lang="ru-RU" baseline="0" dirty="0" smtClean="0"/>
                        <a:t> по учебнику </a:t>
                      </a:r>
                      <a:endParaRPr lang="ru-RU" dirty="0"/>
                    </a:p>
                  </a:txBody>
                  <a:tcPr/>
                </a:tc>
              </a:tr>
              <a:tr h="410671">
                <a:tc>
                  <a:txBody>
                    <a:bodyPr/>
                    <a:lstStyle/>
                    <a:p>
                      <a:r>
                        <a:rPr lang="en-US" dirty="0" smtClean="0"/>
                        <a:t>IV</a:t>
                      </a:r>
                      <a:r>
                        <a:rPr lang="ru-RU" dirty="0" smtClean="0"/>
                        <a:t>.</a:t>
                      </a:r>
                      <a:r>
                        <a:rPr lang="en-US" dirty="0" smtClean="0"/>
                        <a:t> </a:t>
                      </a:r>
                      <a:r>
                        <a:rPr lang="ru-RU" baseline="0" dirty="0" smtClean="0"/>
                        <a:t>  Первичное закрепление знаний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10671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ru-RU" dirty="0" smtClean="0"/>
                        <a:t>.     Самостоятельная работа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инд.помощь, </a:t>
                      </a:r>
                      <a:r>
                        <a:rPr lang="ru-RU" dirty="0" err="1" smtClean="0"/>
                        <a:t>разноуровневый</a:t>
                      </a:r>
                      <a:r>
                        <a:rPr lang="ru-RU" dirty="0" smtClean="0"/>
                        <a:t> подход</a:t>
                      </a:r>
                      <a:endParaRPr lang="ru-RU" dirty="0"/>
                    </a:p>
                  </a:txBody>
                  <a:tcPr/>
                </a:tc>
              </a:tr>
              <a:tr h="410671">
                <a:tc>
                  <a:txBody>
                    <a:bodyPr/>
                    <a:lstStyle/>
                    <a:p>
                      <a:r>
                        <a:rPr lang="en-US" dirty="0" smtClean="0"/>
                        <a:t>VI</a:t>
                      </a:r>
                      <a:r>
                        <a:rPr lang="ru-RU" dirty="0" smtClean="0"/>
                        <a:t>.    Включение нового знания в систему знаний и повторения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 деятельности позволяет ответить на поставленные вопросы в начале урока</a:t>
                      </a:r>
                      <a:endParaRPr lang="ru-RU" dirty="0"/>
                    </a:p>
                  </a:txBody>
                  <a:tcPr/>
                </a:tc>
              </a:tr>
              <a:tr h="410671">
                <a:tc>
                  <a:txBody>
                    <a:bodyPr/>
                    <a:lstStyle/>
                    <a:p>
                      <a:r>
                        <a:rPr lang="en-US" dirty="0" smtClean="0"/>
                        <a:t>VII</a:t>
                      </a:r>
                      <a:r>
                        <a:rPr lang="ru-RU" dirty="0" smtClean="0"/>
                        <a:t>.   Контроль и самоконтроль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(каждого ученика! </a:t>
                      </a:r>
                      <a:r>
                        <a:rPr lang="ru-RU" dirty="0" err="1" smtClean="0"/>
                        <a:t>карточки,к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лист,сигналы</a:t>
                      </a:r>
                      <a:r>
                        <a:rPr lang="ru-RU" baseline="0" dirty="0" smtClean="0"/>
                        <a:t>  т.д.)</a:t>
                      </a:r>
                      <a:endParaRPr lang="ru-RU" dirty="0"/>
                    </a:p>
                  </a:txBody>
                  <a:tcPr/>
                </a:tc>
              </a:tr>
              <a:tr h="410671">
                <a:tc>
                  <a:txBody>
                    <a:bodyPr/>
                    <a:lstStyle/>
                    <a:p>
                      <a:r>
                        <a:rPr lang="en-US" dirty="0" smtClean="0"/>
                        <a:t>VIII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  Рефлексивный анализ собств.деятельности каждого ученика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Учитывать </a:t>
                      </a:r>
                      <a:r>
                        <a:rPr lang="ru-RU" dirty="0" err="1" smtClean="0"/>
                        <a:t>возр.особенности.Если</a:t>
                      </a:r>
                      <a:r>
                        <a:rPr lang="ru-RU" dirty="0" smtClean="0"/>
                        <a:t> возникает новый вопрос – можем сейчас ответить</a:t>
                      </a:r>
                      <a:r>
                        <a:rPr lang="ru-RU" baseline="0" dirty="0" smtClean="0"/>
                        <a:t> ? </a:t>
                      </a:r>
                      <a:endParaRPr lang="ru-RU" dirty="0"/>
                    </a:p>
                  </a:txBody>
                  <a:tcPr/>
                </a:tc>
              </a:tr>
              <a:tr h="410671">
                <a:tc>
                  <a:txBody>
                    <a:bodyPr/>
                    <a:lstStyle/>
                    <a:p>
                      <a:r>
                        <a:rPr lang="en-US" dirty="0" smtClean="0"/>
                        <a:t>IX</a:t>
                      </a:r>
                      <a:r>
                        <a:rPr lang="ru-RU" dirty="0" smtClean="0"/>
                        <a:t>.    </a:t>
                      </a:r>
                      <a:r>
                        <a:rPr lang="ru-RU" dirty="0" err="1" smtClean="0"/>
                        <a:t>д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Разноуровневое</a:t>
                      </a:r>
                      <a:r>
                        <a:rPr lang="ru-RU" dirty="0" smtClean="0"/>
                        <a:t>!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643866" cy="1000132"/>
          </a:xfrm>
        </p:spPr>
        <p:txBody>
          <a:bodyPr>
            <a:normAutofit/>
          </a:bodyPr>
          <a:lstStyle/>
          <a:p>
            <a:r>
              <a:rPr lang="ru-RU" dirty="0" smtClean="0"/>
              <a:t>Золотые правила общения: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Улыбка!</a:t>
            </a:r>
          </a:p>
          <a:p>
            <a:r>
              <a:rPr lang="ru-RU" dirty="0" smtClean="0"/>
              <a:t>Шуточные правила (для постоянно опаздывающих )</a:t>
            </a:r>
          </a:p>
          <a:p>
            <a:r>
              <a:rPr lang="ru-RU" dirty="0" smtClean="0"/>
              <a:t>Не повторять ответы учеников</a:t>
            </a:r>
          </a:p>
          <a:p>
            <a:r>
              <a:rPr lang="ru-RU" dirty="0" smtClean="0"/>
              <a:t>Не произносить фразы–«убийцы»</a:t>
            </a:r>
          </a:p>
          <a:p>
            <a:r>
              <a:rPr lang="ru-RU" dirty="0" smtClean="0"/>
              <a:t> Не произносите : « совершенно верно,</a:t>
            </a:r>
          </a:p>
          <a:p>
            <a:r>
              <a:rPr lang="ru-RU" dirty="0" smtClean="0"/>
              <a:t>- скажи мне,- посмотри на меня"</a:t>
            </a:r>
          </a:p>
          <a:p>
            <a:r>
              <a:rPr lang="ru-RU" dirty="0" smtClean="0"/>
              <a:t>Положительно влияют следующие слова:</a:t>
            </a:r>
          </a:p>
          <a:p>
            <a:r>
              <a:rPr lang="ru-RU" dirty="0" smtClean="0"/>
              <a:t>«- мы с тобой </a:t>
            </a:r>
            <a:r>
              <a:rPr lang="ru-RU" dirty="0" err="1" smtClean="0"/>
              <a:t>поиграем,т.д.,-спасибо</a:t>
            </a:r>
            <a:r>
              <a:rPr lang="ru-RU" dirty="0" smtClean="0"/>
              <a:t>, я вижу вы научились…»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7786742" cy="1785926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Результаты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 в обучении школьников: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7429552" cy="50006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Из пассивного потребителя знаний обучающийся становится субъектом образовательной деятельности</a:t>
            </a:r>
          </a:p>
          <a:p>
            <a:r>
              <a:rPr lang="ru-RU" sz="2400" dirty="0" smtClean="0"/>
              <a:t>Учащийся сам добывает информацию, интерпретирует, преобразовывает, применяет в деятельности</a:t>
            </a:r>
          </a:p>
          <a:p>
            <a:r>
              <a:rPr lang="ru-RU" sz="2400" dirty="0" smtClean="0"/>
              <a:t>Ученик расширяет поле своих возможностей, познавательную сферу</a:t>
            </a:r>
          </a:p>
          <a:p>
            <a:r>
              <a:rPr lang="ru-RU" sz="2400" dirty="0" smtClean="0"/>
              <a:t>Приобретает новую пищу мышления</a:t>
            </a:r>
          </a:p>
          <a:p>
            <a:r>
              <a:rPr lang="ru-RU" sz="2400" dirty="0" smtClean="0"/>
              <a:t>Осваивает некоторые социальные действия</a:t>
            </a:r>
          </a:p>
          <a:p>
            <a:r>
              <a:rPr lang="ru-RU" sz="2400" dirty="0" smtClean="0"/>
              <a:t>Формирует и совершенствует личностные качества.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301</TotalTime>
  <Words>402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организация творческой деятельности учащихся на уроке в рамках ФГоС  автор презентации Коршунова а.С. Мбоу «Просторская СОШ»  кваркенского района  оренбургской области 2012</vt:lpstr>
      <vt:lpstr>Основа творческой деятельности учащихся:</vt:lpstr>
      <vt:lpstr>Основные принципы деятельностного подхода:</vt:lpstr>
      <vt:lpstr>Цель деятельностного подхода в обучении мл.школьников:</vt:lpstr>
      <vt:lpstr>Преимущества деятельностного подхода:</vt:lpstr>
      <vt:lpstr>Отечественные исследователи  теории Деятельностного Подхода:</vt:lpstr>
      <vt:lpstr>Последовательность деятельностных шагов:</vt:lpstr>
      <vt:lpstr>Золотые правила общения:</vt:lpstr>
      <vt:lpstr>Результаты деятельностного подхода в обучении школьников:</vt:lpstr>
      <vt:lpstr>Благодарность слушателям: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36</cp:revision>
  <dcterms:modified xsi:type="dcterms:W3CDTF">2012-01-21T06:21:40Z</dcterms:modified>
</cp:coreProperties>
</file>