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747"/>
    <a:srgbClr val="FFE2A7"/>
    <a:srgbClr val="FFE6CD"/>
    <a:srgbClr val="FFCC99"/>
    <a:srgbClr val="5026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>
                <a:alpha val="0"/>
              </a:srgbClr>
            </a:gs>
            <a:gs pos="64999">
              <a:srgbClr val="F0EBD5"/>
            </a:gs>
            <a:gs pos="100000">
              <a:srgbClr val="D1C39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1F0F8-B0A4-4EF0-AB54-BF47CBEAE386}" type="datetimeFigureOut">
              <a:rPr lang="ru-RU" smtClean="0"/>
              <a:t>16.05.2009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EFF5F-BD3B-47BA-A22D-36EC83B6D32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85728"/>
            <a:ext cx="608211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Жостовская</a:t>
            </a:r>
            <a:endParaRPr lang="ru-RU" sz="8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  <a:p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роспись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blipFill>
                <a:blip r:embed="rId2"/>
                <a:stretch>
                  <a:fillRect/>
                </a:stretch>
              </a:blipFill>
              <a:effectLst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429000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Жостовская</a:t>
            </a:r>
            <a:r>
              <a:rPr lang="ru-RU" sz="2400" dirty="0" smtClean="0">
                <a:solidFill>
                  <a:srgbClr val="FF0000"/>
                </a:solidFill>
              </a:rPr>
              <a:t> роспись </a:t>
            </a:r>
            <a:r>
              <a:rPr lang="ru-RU" sz="2400" dirty="0" smtClean="0">
                <a:solidFill>
                  <a:srgbClr val="502604"/>
                </a:solidFill>
              </a:rPr>
              <a:t>— старинный русский народный промысел, возник в начале XIX века, в деревне </a:t>
            </a:r>
            <a:r>
              <a:rPr lang="ru-RU" sz="2400" dirty="0" err="1" smtClean="0">
                <a:solidFill>
                  <a:srgbClr val="502604"/>
                </a:solidFill>
              </a:rPr>
              <a:t>Жостово</a:t>
            </a:r>
            <a:r>
              <a:rPr lang="ru-RU" sz="2400" dirty="0" smtClean="0">
                <a:solidFill>
                  <a:srgbClr val="502604"/>
                </a:solidFill>
              </a:rPr>
              <a:t> </a:t>
            </a:r>
            <a:r>
              <a:rPr lang="ru-RU" sz="2400" dirty="0" err="1" smtClean="0">
                <a:solidFill>
                  <a:srgbClr val="502604"/>
                </a:solidFill>
              </a:rPr>
              <a:t>Мытищинского</a:t>
            </a:r>
            <a:r>
              <a:rPr lang="ru-RU" sz="2400" dirty="0" smtClean="0">
                <a:solidFill>
                  <a:srgbClr val="502604"/>
                </a:solidFill>
              </a:rPr>
              <a:t> района Московской области. Является одним из наиболее известных видов русской народной живописи.</a:t>
            </a:r>
            <a:endParaRPr lang="ru-RU" sz="2400" dirty="0">
              <a:solidFill>
                <a:srgbClr val="50260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00px-Podn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142984"/>
            <a:ext cx="5643570" cy="42256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36400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effectLst/>
              </a:rPr>
              <a:t>Жостовские</a:t>
            </a:r>
            <a:r>
              <a:rPr lang="ru-RU" sz="2400" b="1" dirty="0" smtClean="0">
                <a:solidFill>
                  <a:srgbClr val="FF0000"/>
                </a:solidFill>
                <a:effectLst/>
              </a:rPr>
              <a:t> подносы </a:t>
            </a:r>
            <a:r>
              <a:rPr lang="ru-RU" sz="2200" dirty="0" smtClean="0">
                <a:effectLst/>
              </a:rPr>
              <a:t>изготавливают из тонкой кровельной стали. Стальные листы после штамповки грунтуют, шлифуют и покрывают несколькими слоями масляного лака. Подносы расписывают от руки. Обычно на чёрном фоне изображают букеты цветов.</a:t>
            </a:r>
            <a:endParaRPr lang="ru-RU" sz="22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0"/>
            <a:ext cx="81788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Жостовские</a:t>
            </a:r>
            <a:r>
              <a:rPr lang="ru-RU" sz="66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 подносы</a:t>
            </a:r>
            <a:endParaRPr lang="ru-RU" sz="66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glow rad="101600">
                  <a:srgbClr val="474747"/>
                </a:glow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7686" y="142852"/>
            <a:ext cx="457203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История </a:t>
            </a:r>
            <a:r>
              <a:rPr lang="ru-RU" sz="2400" b="1" dirty="0" err="1" smtClean="0">
                <a:solidFill>
                  <a:srgbClr val="FF0000"/>
                </a:solidFill>
              </a:rPr>
              <a:t>жостовского</a:t>
            </a:r>
            <a:r>
              <a:rPr lang="ru-RU" sz="2400" b="1" dirty="0" smtClean="0">
                <a:solidFill>
                  <a:srgbClr val="FF0000"/>
                </a:solidFill>
              </a:rPr>
              <a:t> промысла </a:t>
            </a:r>
            <a:r>
              <a:rPr lang="ru-RU" dirty="0" smtClean="0"/>
              <a:t>восходит к началу XIX века, когда в ряде подмосковных сел и деревень бывшей Троицкой волости (ныне </a:t>
            </a:r>
            <a:r>
              <a:rPr lang="ru-RU" dirty="0" err="1" smtClean="0"/>
              <a:t>Мытищинский</a:t>
            </a:r>
            <a:r>
              <a:rPr lang="ru-RU" dirty="0" smtClean="0"/>
              <a:t> район Московской области) - </a:t>
            </a:r>
            <a:r>
              <a:rPr lang="ru-RU" dirty="0" err="1" smtClean="0"/>
              <a:t>Жостове</a:t>
            </a:r>
            <a:r>
              <a:rPr lang="ru-RU" dirty="0" smtClean="0"/>
              <a:t>, Осташкове, Хлебникове, Троицком и других - возникли мастерские по изготовлению расписных лакированных изделий из папье-маше. Первым лакировальным заведением в Подмосковье была фабрика купцов </a:t>
            </a:r>
            <a:r>
              <a:rPr lang="ru-RU" dirty="0" err="1" smtClean="0"/>
              <a:t>Коробова-Лукутиных</a:t>
            </a:r>
            <a:r>
              <a:rPr lang="ru-RU" dirty="0" smtClean="0"/>
              <a:t>, основанная в конце XVIII века в селе </a:t>
            </a:r>
            <a:r>
              <a:rPr lang="ru-RU" dirty="0" err="1" smtClean="0"/>
              <a:t>Федоскине</a:t>
            </a:r>
            <a:r>
              <a:rPr lang="ru-RU" dirty="0" smtClean="0"/>
              <a:t>, в 7 км от </a:t>
            </a:r>
            <a:r>
              <a:rPr lang="ru-RU" dirty="0" err="1" smtClean="0"/>
              <a:t>Жостова</a:t>
            </a:r>
            <a:r>
              <a:rPr lang="ru-RU" dirty="0" smtClean="0"/>
              <a:t>.  </a:t>
            </a:r>
            <a:r>
              <a:rPr lang="ru-RU" dirty="0" err="1" smtClean="0"/>
              <a:t>Жостово</a:t>
            </a:r>
            <a:r>
              <a:rPr lang="ru-RU" dirty="0" smtClean="0"/>
              <a:t> стало своеобразным центром промысла лаковой живописи на металлических подносах. Творцами красочных, в основном, цветочных орнаментов были простые русские крестьяне. Они принесли в лаковую живопись яркую жизнерадостность красок, простоту и доходчивость образов, меткость характеристик, четкость рисунка.</a:t>
            </a:r>
            <a:endParaRPr lang="ru-RU" dirty="0"/>
          </a:p>
        </p:txBody>
      </p:sp>
      <p:pic>
        <p:nvPicPr>
          <p:cNvPr id="3" name="Рисунок 2" descr="23082004141422_P7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336963" y="765537"/>
            <a:ext cx="5143537" cy="4183922"/>
          </a:xfrm>
          <a:prstGeom prst="rect">
            <a:avLst/>
          </a:prstGeom>
          <a:ln w="50800" cmpd="dbl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428604"/>
            <a:ext cx="435771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Главная тема украшения </a:t>
            </a:r>
            <a:r>
              <a:rPr lang="ru-RU" dirty="0" err="1" smtClean="0"/>
              <a:t>жостовских</a:t>
            </a:r>
            <a:r>
              <a:rPr lang="ru-RU" dirty="0" smtClean="0"/>
              <a:t> подносов - букеты цветов, гирлянды, своеобразные натюрморты. Роспись выполняют приемами свободного кистевого мазка, без предварительного нанесения рисунка. Чаще всего используется черный фон. Объемы цветов и листьев как бы вырастают из глубины фона. Это делают путем постепенного перехода от темных тонов к более светлым. В росписи как будто оживают цветы. </a:t>
            </a:r>
            <a:endParaRPr lang="ru-RU" dirty="0"/>
          </a:p>
        </p:txBody>
      </p:sp>
      <p:pic>
        <p:nvPicPr>
          <p:cNvPr id="3" name="Рисунок 2" descr="23082004141515_P5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218258" y="646830"/>
            <a:ext cx="5072098" cy="4207018"/>
          </a:xfrm>
          <a:prstGeom prst="rect">
            <a:avLst/>
          </a:prstGeom>
          <a:ln w="50800" cmpd="dbl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7686" y="428604"/>
            <a:ext cx="450059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Декоративная живопись </a:t>
            </a:r>
            <a:r>
              <a:rPr lang="ru-RU" dirty="0" err="1" smtClean="0"/>
              <a:t>Жостовской</a:t>
            </a:r>
            <a:r>
              <a:rPr lang="ru-RU" dirty="0" smtClean="0"/>
              <a:t> фабрики характерна изображением крупных букетов цветов, гирлянд, натюрмортов. Большой цветок непременно будет иметь </a:t>
            </a:r>
            <a:r>
              <a:rPr lang="ru-RU" dirty="0" err="1" smtClean="0"/>
              <a:t>розовый</a:t>
            </a:r>
            <a:r>
              <a:rPr lang="ru-RU" dirty="0" smtClean="0"/>
              <a:t> отблеск - это традиция.</a:t>
            </a:r>
            <a:endParaRPr lang="ru-RU" dirty="0"/>
          </a:p>
        </p:txBody>
      </p:sp>
      <p:pic>
        <p:nvPicPr>
          <p:cNvPr id="3" name="Рисунок 2" descr="23082004141616_P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203572" y="632145"/>
            <a:ext cx="4786347" cy="3950636"/>
          </a:xfrm>
          <a:prstGeom prst="rect">
            <a:avLst/>
          </a:prstGeom>
          <a:ln w="50800" cmpd="thickThin"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3082004141704_P6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142984"/>
            <a:ext cx="5994400" cy="4889500"/>
          </a:xfrm>
          <a:prstGeom prst="rect">
            <a:avLst/>
          </a:prstGeom>
          <a:ln w="50800" cmpd="dbl"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81788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Жостовские</a:t>
            </a:r>
            <a:r>
              <a:rPr lang="ru-RU" sz="66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 подносы</a:t>
            </a:r>
            <a:endParaRPr lang="ru-RU" sz="66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glow rad="101600">
                  <a:srgbClr val="474747"/>
                </a:glow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082004141756_P3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187450"/>
            <a:ext cx="5600700" cy="4483100"/>
          </a:xfrm>
          <a:prstGeom prst="rect">
            <a:avLst/>
          </a:prstGeom>
          <a:ln w="50800" cmpd="dbl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81788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Жостовские</a:t>
            </a:r>
            <a:r>
              <a:rPr lang="ru-RU" sz="66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 подносы</a:t>
            </a:r>
            <a:endParaRPr lang="ru-RU" sz="66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glow rad="101600">
                  <a:srgbClr val="474747"/>
                </a:glow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082004141845_P0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214422"/>
            <a:ext cx="7035800" cy="5194300"/>
          </a:xfrm>
          <a:prstGeom prst="rect">
            <a:avLst/>
          </a:prstGeom>
          <a:ln w="50800" cmpd="dbl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81788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Жостовские</a:t>
            </a:r>
            <a:r>
              <a:rPr lang="ru-RU" sz="66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101600">
                    <a:srgbClr val="474747"/>
                  </a:glow>
                  <a:outerShdw blurRad="50800" algn="tl" rotWithShape="0">
                    <a:srgbClr val="000000"/>
                  </a:outerShdw>
                </a:effectLst>
                <a:latin typeface="Impact" pitchFamily="34" charset="0"/>
              </a:rPr>
              <a:t> подносы</a:t>
            </a:r>
            <a:endParaRPr lang="ru-RU" sz="66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blipFill>
                <a:blip r:embed="rId3"/>
                <a:stretch>
                  <a:fillRect/>
                </a:stretch>
              </a:blipFill>
              <a:effectLst>
                <a:glow rad="101600">
                  <a:srgbClr val="474747"/>
                </a:glow>
                <a:outerShdw blurRad="50800" algn="tl" rotWithShape="0">
                  <a:srgbClr val="000000"/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280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</dc:creator>
  <cp:lastModifiedBy>Val</cp:lastModifiedBy>
  <cp:revision>9</cp:revision>
  <dcterms:created xsi:type="dcterms:W3CDTF">2009-05-16T03:39:50Z</dcterms:created>
  <dcterms:modified xsi:type="dcterms:W3CDTF">2009-05-16T04:16:59Z</dcterms:modified>
</cp:coreProperties>
</file>