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27"/>
  </p:notesMasterIdLst>
  <p:sldIdLst>
    <p:sldId id="256" r:id="rId2"/>
    <p:sldId id="320" r:id="rId3"/>
    <p:sldId id="301" r:id="rId4"/>
    <p:sldId id="297" r:id="rId5"/>
    <p:sldId id="305" r:id="rId6"/>
    <p:sldId id="306" r:id="rId7"/>
    <p:sldId id="289" r:id="rId8"/>
    <p:sldId id="310" r:id="rId9"/>
    <p:sldId id="317" r:id="rId10"/>
    <p:sldId id="309" r:id="rId11"/>
    <p:sldId id="316" r:id="rId12"/>
    <p:sldId id="311" r:id="rId13"/>
    <p:sldId id="291" r:id="rId14"/>
    <p:sldId id="286" r:id="rId15"/>
    <p:sldId id="283" r:id="rId16"/>
    <p:sldId id="261" r:id="rId17"/>
    <p:sldId id="267" r:id="rId18"/>
    <p:sldId id="313" r:id="rId19"/>
    <p:sldId id="265" r:id="rId20"/>
    <p:sldId id="314" r:id="rId21"/>
    <p:sldId id="315" r:id="rId22"/>
    <p:sldId id="299" r:id="rId23"/>
    <p:sldId id="312" r:id="rId24"/>
    <p:sldId id="319" r:id="rId25"/>
    <p:sldId id="318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00"/>
    <a:srgbClr val="0000FF"/>
    <a:srgbClr val="FF0066"/>
    <a:srgbClr val="FF6600"/>
    <a:srgbClr val="66FF33"/>
    <a:srgbClr val="BBE0E3"/>
    <a:srgbClr val="FFFFFF"/>
    <a:srgbClr val="FF33CC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67" autoAdjust="0"/>
    <p:restoredTop sz="94469" autoAdjust="0"/>
  </p:normalViewPr>
  <p:slideViewPr>
    <p:cSldViewPr>
      <p:cViewPr>
        <p:scale>
          <a:sx n="55" d="100"/>
          <a:sy n="55" d="100"/>
        </p:scale>
        <p:origin x="-167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FB480-246E-458B-BE9F-E44CD57BB381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39780-5E1D-47C7-A7CD-1727A9691D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806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6357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08993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026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4270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9220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6300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68682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8786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86539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833992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033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03751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06498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16014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55853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9717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1990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6441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1861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937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6628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39780-5E1D-47C7-A7CD-1727A9691D0C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514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191FC-40A7-418F-A140-E240CC796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86BF1-F708-42B4-9870-A8781CCBA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38C15-50F5-450A-87C0-16EFECBDCB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8D706-86A8-46BE-A577-80A0CE8B4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EC07B-D221-477D-975B-F5476C9E8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21C77-C3F4-4874-BA07-0C5479318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EC13A-B9C8-4D81-9918-E4AE51A30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88112-7C01-4D82-B7A1-0F9E34AD1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8A0FF-080B-4E52-A37F-CD6CC824C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E672D-DBFC-4A5C-9441-3704112FF8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5A95A-3FCA-4E9C-AB7C-E0DBB34B4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0D9F3-BBA0-4B4C-8140-29ED7DECD9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DC2A9-8E8A-4984-B282-F11C881A0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0">
          <a:gsLst>
            <a:gs pos="0">
              <a:srgbClr val="66FF33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2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2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2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B23EA646-B456-450A-9207-CF6D8F834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906" r:id="rId12"/>
    <p:sldLayoutId id="214748390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4857760"/>
            <a:ext cx="8229600" cy="157166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chemeClr val="accent2"/>
                </a:solidFill>
              </a:rPr>
              <a:t>Выполнила: Петрова И.С.</a:t>
            </a:r>
            <a:br>
              <a:rPr lang="ru-RU" sz="3200" dirty="0" smtClean="0">
                <a:solidFill>
                  <a:schemeClr val="accent2"/>
                </a:solidFill>
              </a:rPr>
            </a:br>
            <a:r>
              <a:rPr lang="ru-RU" sz="3200" dirty="0" smtClean="0">
                <a:solidFill>
                  <a:schemeClr val="accent2"/>
                </a:solidFill>
              </a:rPr>
              <a:t>учитель начальных классов </a:t>
            </a:r>
            <a:br>
              <a:rPr lang="ru-RU" sz="3200" dirty="0" smtClean="0">
                <a:solidFill>
                  <a:schemeClr val="accent2"/>
                </a:solidFill>
              </a:rPr>
            </a:br>
            <a:r>
              <a:rPr lang="ru-RU" sz="3200" dirty="0" smtClean="0">
                <a:solidFill>
                  <a:schemeClr val="accent2"/>
                </a:solidFill>
              </a:rPr>
              <a:t>МАОУ «СОШ с УИОП № 14»</a:t>
            </a:r>
            <a:endParaRPr lang="ru-RU" sz="3200" dirty="0" smtClean="0">
              <a:solidFill>
                <a:schemeClr val="accent2"/>
              </a:solidFill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6948488" y="33575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 u="none"/>
          </a:p>
        </p:txBody>
      </p:sp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323850" y="981075"/>
            <a:ext cx="9129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 u="none"/>
          </a:p>
        </p:txBody>
      </p:sp>
      <p:pic>
        <p:nvPicPr>
          <p:cNvPr id="2056" name="Picture 8" descr="GEOMTRY"/>
          <p:cNvPicPr>
            <a:picLocks noChangeAspect="1" noChangeArrowheads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2000232" y="1643050"/>
            <a:ext cx="5400675" cy="314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7158" y="428604"/>
            <a:ext cx="82296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Математика 3 класс.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48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4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 bwMode="auto">
          <a:xfrm>
            <a:off x="5643570" y="1500174"/>
            <a:ext cx="2786082" cy="3214710"/>
          </a:xfrm>
          <a:prstGeom prst="triangle">
            <a:avLst/>
          </a:prstGeom>
          <a:solidFill>
            <a:srgbClr val="FFFFFF">
              <a:alpha val="0"/>
            </a:srgbClr>
          </a:solidFill>
          <a:ln w="508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 bwMode="auto">
          <a:xfrm>
            <a:off x="5786446" y="3571876"/>
            <a:ext cx="500066" cy="4286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Прямая соединительная линия 4"/>
          <p:cNvCxnSpPr/>
          <p:nvPr/>
        </p:nvCxnSpPr>
        <p:spPr bwMode="auto">
          <a:xfrm rot="10800000" flipV="1">
            <a:off x="7858148" y="3571876"/>
            <a:ext cx="500066" cy="3667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357818" y="4786322"/>
            <a:ext cx="314324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ru-RU" sz="4000" i="1" u="none" kern="0" dirty="0" smtClean="0">
                <a:solidFill>
                  <a:srgbClr val="FF0000"/>
                </a:solidFill>
              </a:rPr>
              <a:t>основание</a:t>
            </a:r>
            <a:endParaRPr lang="ru-RU" sz="4000" b="1" i="1" u="none" kern="0" dirty="0" smtClean="0">
              <a:solidFill>
                <a:srgbClr val="FF0000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 rot="17699550">
            <a:off x="4855779" y="2233314"/>
            <a:ext cx="250033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ru-RU" sz="4000" u="none" kern="0" dirty="0" smtClean="0">
                <a:solidFill>
                  <a:srgbClr val="FF0000"/>
                </a:solidFill>
              </a:rPr>
              <a:t>боковая сторона</a:t>
            </a:r>
            <a:endParaRPr lang="ru-RU" sz="4000" b="1" u="none" kern="0" dirty="0" smtClean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 rot="3896883">
            <a:off x="6714200" y="2233067"/>
            <a:ext cx="250033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ru-RU" sz="4000" u="none" kern="0" dirty="0" smtClean="0">
                <a:solidFill>
                  <a:srgbClr val="FF0000"/>
                </a:solidFill>
              </a:rPr>
              <a:t>боковая сторона</a:t>
            </a:r>
            <a:endParaRPr lang="ru-RU" sz="4000" b="1" u="none" kern="0" dirty="0" smtClean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500042"/>
            <a:ext cx="5643602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4800" u="none" dirty="0" smtClean="0"/>
              <a:t>Треугольник, у которого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800" u="none" dirty="0" smtClean="0"/>
              <a:t>равны две стороны,  называется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800" u="none" dirty="0" smtClean="0">
                <a:solidFill>
                  <a:srgbClr val="FF3300"/>
                </a:solidFill>
              </a:rPr>
              <a:t>равнобедренным </a:t>
            </a:r>
            <a:endParaRPr lang="ru-RU" sz="4800" u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28"/>
            <a:ext cx="9144000" cy="576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i="1" dirty="0" smtClean="0">
                <a:solidFill>
                  <a:srgbClr val="00CC00"/>
                </a:solidFill>
              </a:rPr>
              <a:t>                 </a:t>
            </a:r>
            <a:r>
              <a:rPr lang="ru-RU" b="1" i="1" dirty="0" smtClean="0">
                <a:solidFill>
                  <a:srgbClr val="0070C0"/>
                </a:solidFill>
              </a:rPr>
              <a:t>Практическая работа.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857232"/>
            <a:ext cx="9144000" cy="564515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33CC"/>
                </a:solidFill>
              </a:rPr>
              <a:t>       </a:t>
            </a:r>
            <a:r>
              <a:rPr lang="ru-RU" b="1" dirty="0" smtClean="0">
                <a:solidFill>
                  <a:srgbClr val="FF0000"/>
                </a:solidFill>
              </a:rPr>
              <a:t>Задание:    1.Выбери полоски.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2. Сложи треугольник.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hlink"/>
              </a:solidFill>
            </a:endParaRPr>
          </a:p>
        </p:txBody>
      </p:sp>
      <p:sp>
        <p:nvSpPr>
          <p:cNvPr id="320516" name="Line 4"/>
          <p:cNvSpPr>
            <a:spLocks noChangeShapeType="1"/>
          </p:cNvSpPr>
          <p:nvPr/>
        </p:nvSpPr>
        <p:spPr bwMode="auto">
          <a:xfrm>
            <a:off x="250825" y="2133600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17" name="Line 5"/>
          <p:cNvSpPr>
            <a:spLocks noChangeShapeType="1"/>
          </p:cNvSpPr>
          <p:nvPr/>
        </p:nvSpPr>
        <p:spPr bwMode="auto">
          <a:xfrm>
            <a:off x="250825" y="2349500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18" name="Line 6"/>
          <p:cNvSpPr>
            <a:spLocks noChangeShapeType="1"/>
          </p:cNvSpPr>
          <p:nvPr/>
        </p:nvSpPr>
        <p:spPr bwMode="auto">
          <a:xfrm>
            <a:off x="250825" y="2565400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19" name="Line 7"/>
          <p:cNvSpPr>
            <a:spLocks noChangeShapeType="1"/>
          </p:cNvSpPr>
          <p:nvPr/>
        </p:nvSpPr>
        <p:spPr bwMode="auto">
          <a:xfrm>
            <a:off x="428596" y="4214818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0" name="Line 8"/>
          <p:cNvSpPr>
            <a:spLocks noChangeShapeType="1"/>
          </p:cNvSpPr>
          <p:nvPr/>
        </p:nvSpPr>
        <p:spPr bwMode="auto">
          <a:xfrm>
            <a:off x="1000100" y="3214686"/>
            <a:ext cx="576262" cy="10080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1" name="Line 9"/>
          <p:cNvSpPr>
            <a:spLocks noChangeShapeType="1"/>
          </p:cNvSpPr>
          <p:nvPr/>
        </p:nvSpPr>
        <p:spPr bwMode="auto">
          <a:xfrm flipH="1">
            <a:off x="428596" y="3214686"/>
            <a:ext cx="576263" cy="10080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2" name="Line 10"/>
          <p:cNvSpPr>
            <a:spLocks noChangeShapeType="1"/>
          </p:cNvSpPr>
          <p:nvPr/>
        </p:nvSpPr>
        <p:spPr bwMode="auto">
          <a:xfrm>
            <a:off x="3357554" y="2214554"/>
            <a:ext cx="1584325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3" name="Line 11"/>
          <p:cNvSpPr>
            <a:spLocks noChangeShapeType="1"/>
          </p:cNvSpPr>
          <p:nvPr/>
        </p:nvSpPr>
        <p:spPr bwMode="auto">
          <a:xfrm flipV="1">
            <a:off x="3357554" y="2428868"/>
            <a:ext cx="1584325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4" name="Line 12"/>
          <p:cNvSpPr>
            <a:spLocks noChangeShapeType="1"/>
          </p:cNvSpPr>
          <p:nvPr/>
        </p:nvSpPr>
        <p:spPr bwMode="auto">
          <a:xfrm>
            <a:off x="3357554" y="2643182"/>
            <a:ext cx="10080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5" name="Line 13"/>
          <p:cNvSpPr>
            <a:spLocks noChangeShapeType="1"/>
          </p:cNvSpPr>
          <p:nvPr/>
        </p:nvSpPr>
        <p:spPr bwMode="auto">
          <a:xfrm>
            <a:off x="3214678" y="4429132"/>
            <a:ext cx="10080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6" name="Line 14"/>
          <p:cNvSpPr>
            <a:spLocks noChangeShapeType="1"/>
          </p:cNvSpPr>
          <p:nvPr/>
        </p:nvSpPr>
        <p:spPr bwMode="auto">
          <a:xfrm>
            <a:off x="3714744" y="2928934"/>
            <a:ext cx="503238" cy="1512887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7" name="Line 15"/>
          <p:cNvSpPr>
            <a:spLocks noChangeShapeType="1"/>
          </p:cNvSpPr>
          <p:nvPr/>
        </p:nvSpPr>
        <p:spPr bwMode="auto">
          <a:xfrm flipH="1">
            <a:off x="3214678" y="2928934"/>
            <a:ext cx="504825" cy="1512887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8" name="Line 16"/>
          <p:cNvSpPr>
            <a:spLocks noChangeShapeType="1"/>
          </p:cNvSpPr>
          <p:nvPr/>
        </p:nvSpPr>
        <p:spPr bwMode="auto">
          <a:xfrm>
            <a:off x="6156325" y="2133600"/>
            <a:ext cx="165735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9" name="Line 17"/>
          <p:cNvSpPr>
            <a:spLocks noChangeShapeType="1"/>
          </p:cNvSpPr>
          <p:nvPr/>
        </p:nvSpPr>
        <p:spPr bwMode="auto">
          <a:xfrm>
            <a:off x="6156325" y="2565400"/>
            <a:ext cx="1223963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30" name="Line 18"/>
          <p:cNvSpPr>
            <a:spLocks noChangeShapeType="1"/>
          </p:cNvSpPr>
          <p:nvPr/>
        </p:nvSpPr>
        <p:spPr bwMode="auto">
          <a:xfrm>
            <a:off x="6156325" y="2349500"/>
            <a:ext cx="792163" cy="0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31" name="Line 19"/>
          <p:cNvSpPr>
            <a:spLocks noChangeShapeType="1"/>
          </p:cNvSpPr>
          <p:nvPr/>
        </p:nvSpPr>
        <p:spPr bwMode="auto">
          <a:xfrm>
            <a:off x="6643702" y="3929066"/>
            <a:ext cx="1223963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32" name="Line 20"/>
          <p:cNvSpPr>
            <a:spLocks noChangeShapeType="1"/>
          </p:cNvSpPr>
          <p:nvPr/>
        </p:nvSpPr>
        <p:spPr bwMode="auto">
          <a:xfrm flipH="1" flipV="1">
            <a:off x="6143636" y="3429000"/>
            <a:ext cx="504825" cy="503238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33" name="Line 21"/>
          <p:cNvSpPr>
            <a:spLocks noChangeShapeType="1"/>
          </p:cNvSpPr>
          <p:nvPr/>
        </p:nvSpPr>
        <p:spPr bwMode="auto">
          <a:xfrm>
            <a:off x="6143636" y="3429000"/>
            <a:ext cx="1728788" cy="503238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8" name="Text Box 29"/>
          <p:cNvSpPr txBox="1">
            <a:spLocks noChangeArrowheads="1"/>
          </p:cNvSpPr>
          <p:nvPr/>
        </p:nvSpPr>
        <p:spPr bwMode="auto">
          <a:xfrm>
            <a:off x="755650" y="1341438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u="none"/>
          </a:p>
        </p:txBody>
      </p:sp>
      <p:sp>
        <p:nvSpPr>
          <p:cNvPr id="10269" name="Text Box 31"/>
          <p:cNvSpPr txBox="1">
            <a:spLocks noChangeArrowheads="1"/>
          </p:cNvSpPr>
          <p:nvPr/>
        </p:nvSpPr>
        <p:spPr bwMode="auto">
          <a:xfrm>
            <a:off x="6262688" y="5300663"/>
            <a:ext cx="2881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u="none"/>
          </a:p>
        </p:txBody>
      </p:sp>
      <p:sp>
        <p:nvSpPr>
          <p:cNvPr id="10271" name="Text Box 33"/>
          <p:cNvSpPr txBox="1">
            <a:spLocks noChangeArrowheads="1"/>
          </p:cNvSpPr>
          <p:nvPr/>
        </p:nvSpPr>
        <p:spPr bwMode="auto">
          <a:xfrm flipV="1">
            <a:off x="4930775" y="5949950"/>
            <a:ext cx="4213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ru-RU" u="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2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0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28" grpId="0" animBg="1"/>
      <p:bldP spid="320529" grpId="0" animBg="1"/>
      <p:bldP spid="320530" grpId="0" animBg="1"/>
      <p:bldP spid="320531" grpId="0" animBg="1"/>
      <p:bldP spid="320532" grpId="0" animBg="1"/>
      <p:bldP spid="3205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14356"/>
            <a:ext cx="5000660" cy="363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4800" u="none" dirty="0" smtClean="0"/>
              <a:t>Треугольник, у которого все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800" u="none" dirty="0" smtClean="0"/>
              <a:t> стороны разной длины,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800" u="none" dirty="0" smtClean="0"/>
              <a:t> называется </a:t>
            </a:r>
            <a:r>
              <a:rPr lang="ru-RU" sz="4800" u="none" dirty="0" smtClean="0">
                <a:solidFill>
                  <a:srgbClr val="FF3300"/>
                </a:solidFill>
              </a:rPr>
              <a:t>разносторонним</a:t>
            </a:r>
          </a:p>
        </p:txBody>
      </p:sp>
      <p:sp>
        <p:nvSpPr>
          <p:cNvPr id="3" name="Прямоугольный треугольник 2"/>
          <p:cNvSpPr/>
          <p:nvPr/>
        </p:nvSpPr>
        <p:spPr bwMode="auto">
          <a:xfrm>
            <a:off x="6215074" y="1428736"/>
            <a:ext cx="3357586" cy="2857520"/>
          </a:xfrm>
          <a:prstGeom prst="rtTriangle">
            <a:avLst/>
          </a:prstGeom>
          <a:solidFill>
            <a:srgbClr val="BBE0E3">
              <a:alpha val="0"/>
            </a:srgbClr>
          </a:solidFill>
          <a:ln w="508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9199999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 rot="18619004">
            <a:off x="5018764" y="1125478"/>
            <a:ext cx="250033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ru-RU" sz="4000" u="none" kern="0" dirty="0" smtClean="0">
                <a:solidFill>
                  <a:srgbClr val="FF0000"/>
                </a:solidFill>
              </a:rPr>
              <a:t>разные</a:t>
            </a:r>
            <a:endParaRPr lang="ru-RU" sz="4000" b="1" u="none" kern="0" dirty="0" smtClean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 rot="4892466">
            <a:off x="6966980" y="1962490"/>
            <a:ext cx="250033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ru-RU" sz="4000" u="none" kern="0" dirty="0" smtClean="0">
                <a:solidFill>
                  <a:srgbClr val="FF0000"/>
                </a:solidFill>
              </a:rPr>
              <a:t>разные</a:t>
            </a:r>
            <a:endParaRPr lang="ru-RU" sz="4000" b="1" u="none" kern="0" dirty="0" smtClean="0">
              <a:solidFill>
                <a:srgbClr val="FF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 rot="2364750">
            <a:off x="5349064" y="3792435"/>
            <a:ext cx="250033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ru-RU" sz="4000" u="none" kern="0" dirty="0" smtClean="0">
                <a:solidFill>
                  <a:srgbClr val="FF0000"/>
                </a:solidFill>
              </a:rPr>
              <a:t>разные</a:t>
            </a:r>
            <a:endParaRPr lang="ru-RU" sz="4000" b="1" u="none" kern="0" dirty="0" smtClean="0">
              <a:solidFill>
                <a:srgbClr val="FF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 rot="16200000" flipH="1">
            <a:off x="6250793" y="1821645"/>
            <a:ext cx="428628" cy="3571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Прямая соединительная линия 9"/>
          <p:cNvCxnSpPr/>
          <p:nvPr/>
        </p:nvCxnSpPr>
        <p:spPr bwMode="auto">
          <a:xfrm rot="5400000" flipH="1" flipV="1">
            <a:off x="6500826" y="3500438"/>
            <a:ext cx="285752" cy="2857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Прямая соединительная линия 10"/>
          <p:cNvCxnSpPr/>
          <p:nvPr/>
        </p:nvCxnSpPr>
        <p:spPr bwMode="auto">
          <a:xfrm rot="5400000" flipH="1" flipV="1">
            <a:off x="6634178" y="3581400"/>
            <a:ext cx="366714" cy="3476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 rot="5400000" flipH="1" flipV="1">
            <a:off x="6786578" y="3786190"/>
            <a:ext cx="285752" cy="2857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Прямая соединительная линия 12"/>
          <p:cNvCxnSpPr/>
          <p:nvPr/>
        </p:nvCxnSpPr>
        <p:spPr bwMode="auto">
          <a:xfrm flipV="1">
            <a:off x="7572396" y="2500306"/>
            <a:ext cx="500066" cy="14287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 flipV="1">
            <a:off x="7500958" y="2285992"/>
            <a:ext cx="571504" cy="2143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100"/>
            <a:ext cx="8077200" cy="9969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accent2"/>
                </a:solidFill>
              </a:rPr>
              <a:t/>
            </a:r>
            <a:br>
              <a:rPr lang="ru-RU" sz="4000" smtClean="0">
                <a:solidFill>
                  <a:schemeClr val="accent2"/>
                </a:solidFill>
              </a:rPr>
            </a:br>
            <a:endParaRPr lang="ru-RU" sz="4000" smtClean="0">
              <a:solidFill>
                <a:schemeClr val="accent2"/>
              </a:solidFill>
            </a:endParaRPr>
          </a:p>
        </p:txBody>
      </p:sp>
      <p:sp>
        <p:nvSpPr>
          <p:cNvPr id="326677" name="Rectangle 21"/>
          <p:cNvSpPr>
            <a:spLocks noGrp="1" noChangeArrowheads="1"/>
          </p:cNvSpPr>
          <p:nvPr>
            <p:ph idx="1"/>
          </p:nvPr>
        </p:nvSpPr>
        <p:spPr>
          <a:xfrm>
            <a:off x="2339975" y="260350"/>
            <a:ext cx="4789488" cy="54006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ФИЗМИНУТКА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4000" dirty="0" smtClean="0">
              <a:solidFill>
                <a:schemeClr val="accent1"/>
              </a:solidFill>
            </a:endParaRPr>
          </a:p>
        </p:txBody>
      </p:sp>
      <p:pic>
        <p:nvPicPr>
          <p:cNvPr id="32666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33375"/>
            <a:ext cx="185102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000232" y="1285860"/>
            <a:ext cx="642942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3200" b="1" u="none" dirty="0" smtClean="0">
                <a:solidFill>
                  <a:srgbClr val="FF0000"/>
                </a:solidFill>
              </a:rPr>
              <a:t>Раз</a:t>
            </a:r>
            <a:r>
              <a:rPr lang="ru-RU" sz="3200" b="1" u="none" dirty="0" smtClean="0">
                <a:solidFill>
                  <a:srgbClr val="002060"/>
                </a:solidFill>
              </a:rPr>
              <a:t> – подняться, потянуться,</a:t>
            </a:r>
            <a:endParaRPr lang="ru-RU" sz="3200" u="none" dirty="0" smtClean="0">
              <a:solidFill>
                <a:srgbClr val="002060"/>
              </a:solidFill>
            </a:endParaRPr>
          </a:p>
          <a:p>
            <a:r>
              <a:rPr lang="ru-RU" sz="3200" b="1" u="none" dirty="0" smtClean="0">
                <a:solidFill>
                  <a:srgbClr val="FF0000"/>
                </a:solidFill>
              </a:rPr>
              <a:t>Два</a:t>
            </a:r>
            <a:r>
              <a:rPr lang="ru-RU" sz="3200" b="1" u="none" dirty="0" smtClean="0">
                <a:solidFill>
                  <a:srgbClr val="002060"/>
                </a:solidFill>
              </a:rPr>
              <a:t> – согнуться, разогнуться,</a:t>
            </a:r>
            <a:endParaRPr lang="ru-RU" sz="3200" u="none" dirty="0" smtClean="0">
              <a:solidFill>
                <a:srgbClr val="002060"/>
              </a:solidFill>
            </a:endParaRPr>
          </a:p>
          <a:p>
            <a:r>
              <a:rPr lang="ru-RU" sz="3200" b="1" u="none" dirty="0" smtClean="0">
                <a:solidFill>
                  <a:srgbClr val="FF0000"/>
                </a:solidFill>
              </a:rPr>
              <a:t>Три</a:t>
            </a:r>
            <a:r>
              <a:rPr lang="ru-RU" sz="3200" b="1" u="none" dirty="0" smtClean="0">
                <a:solidFill>
                  <a:srgbClr val="002060"/>
                </a:solidFill>
              </a:rPr>
              <a:t> – в ладоши три хлопка,</a:t>
            </a:r>
            <a:endParaRPr lang="ru-RU" sz="3200" u="none" dirty="0" smtClean="0">
              <a:solidFill>
                <a:srgbClr val="002060"/>
              </a:solidFill>
            </a:endParaRPr>
          </a:p>
          <a:p>
            <a:r>
              <a:rPr lang="ru-RU" sz="3200" b="1" u="none" dirty="0" smtClean="0">
                <a:solidFill>
                  <a:srgbClr val="002060"/>
                </a:solidFill>
              </a:rPr>
              <a:t>          головою три кивка,</a:t>
            </a:r>
            <a:endParaRPr lang="ru-RU" sz="3200" u="none" dirty="0" smtClean="0">
              <a:solidFill>
                <a:srgbClr val="002060"/>
              </a:solidFill>
            </a:endParaRPr>
          </a:p>
          <a:p>
            <a:r>
              <a:rPr lang="ru-RU" sz="3200" b="1" u="none" dirty="0" smtClean="0">
                <a:solidFill>
                  <a:srgbClr val="FF0000"/>
                </a:solidFill>
              </a:rPr>
              <a:t>На</a:t>
            </a:r>
            <a:r>
              <a:rPr lang="ru-RU" sz="3200" b="1" u="none" dirty="0" smtClean="0">
                <a:solidFill>
                  <a:srgbClr val="002060"/>
                </a:solidFill>
              </a:rPr>
              <a:t>  </a:t>
            </a:r>
            <a:r>
              <a:rPr lang="ru-RU" sz="3200" b="1" u="none" dirty="0" smtClean="0">
                <a:solidFill>
                  <a:srgbClr val="FF0000"/>
                </a:solidFill>
              </a:rPr>
              <a:t>четыре</a:t>
            </a:r>
            <a:r>
              <a:rPr lang="ru-RU" sz="3200" b="1" u="none" dirty="0" smtClean="0">
                <a:solidFill>
                  <a:srgbClr val="002060"/>
                </a:solidFill>
              </a:rPr>
              <a:t> – руки  шире, </a:t>
            </a:r>
            <a:endParaRPr lang="ru-RU" sz="3200" u="none" dirty="0" smtClean="0">
              <a:solidFill>
                <a:srgbClr val="002060"/>
              </a:solidFill>
            </a:endParaRPr>
          </a:p>
          <a:p>
            <a:r>
              <a:rPr lang="ru-RU" sz="3200" b="1" u="none" dirty="0" smtClean="0">
                <a:solidFill>
                  <a:srgbClr val="FF0000"/>
                </a:solidFill>
              </a:rPr>
              <a:t>Пять</a:t>
            </a:r>
            <a:r>
              <a:rPr lang="ru-RU" sz="3200" b="1" u="none" dirty="0" smtClean="0">
                <a:solidFill>
                  <a:srgbClr val="002060"/>
                </a:solidFill>
              </a:rPr>
              <a:t> - руками  помахать, </a:t>
            </a:r>
            <a:endParaRPr lang="ru-RU" sz="3200" u="none" dirty="0" smtClean="0">
              <a:solidFill>
                <a:srgbClr val="002060"/>
              </a:solidFill>
            </a:endParaRPr>
          </a:p>
          <a:p>
            <a:r>
              <a:rPr lang="ru-RU" sz="3200" b="1" u="none" dirty="0" smtClean="0">
                <a:solidFill>
                  <a:srgbClr val="FF0000"/>
                </a:solidFill>
              </a:rPr>
              <a:t>Шесть</a:t>
            </a:r>
            <a:r>
              <a:rPr lang="ru-RU" sz="3200" b="1" u="none" dirty="0" smtClean="0">
                <a:solidFill>
                  <a:srgbClr val="002060"/>
                </a:solidFill>
              </a:rPr>
              <a:t> – за парту тихо сесть.</a:t>
            </a:r>
            <a:endParaRPr lang="ru-RU" sz="3200" u="none" dirty="0" smtClean="0">
              <a:solidFill>
                <a:srgbClr val="002060"/>
              </a:solidFill>
            </a:endParaRPr>
          </a:p>
          <a:p>
            <a:endParaRPr lang="ru-RU" sz="2800" dirty="0" smtClean="0"/>
          </a:p>
          <a:p>
            <a:pPr lvl="0" algn="ctr"/>
            <a:endParaRPr lang="ru-RU" sz="2800" u="none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6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4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266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7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077200" cy="561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2"/>
                </a:solidFill>
              </a:rPr>
              <a:t/>
            </a:r>
            <a:br>
              <a:rPr lang="ru-RU" sz="4000" dirty="0" smtClean="0">
                <a:solidFill>
                  <a:schemeClr val="accent2"/>
                </a:solidFill>
              </a:rPr>
            </a:br>
            <a:r>
              <a:rPr lang="ru-RU" sz="4000" dirty="0" smtClean="0">
                <a:solidFill>
                  <a:schemeClr val="accent2"/>
                </a:solidFill>
              </a:rPr>
              <a:t>Виды треугольников</a:t>
            </a:r>
            <a:br>
              <a:rPr lang="ru-RU" sz="4000" dirty="0" smtClean="0">
                <a:solidFill>
                  <a:schemeClr val="accent2"/>
                </a:solidFill>
              </a:rPr>
            </a:br>
            <a:endParaRPr lang="ru-RU" sz="4000" dirty="0" smtClean="0">
              <a:solidFill>
                <a:schemeClr val="accent2"/>
              </a:solidFill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57338"/>
            <a:ext cx="9144000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Треугольники, у которых все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стороны разной длины,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называются </a:t>
            </a:r>
            <a:r>
              <a:rPr lang="ru-RU" sz="2400" dirty="0" smtClean="0">
                <a:solidFill>
                  <a:srgbClr val="FF3300"/>
                </a:solidFill>
              </a:rPr>
              <a:t>разносторонними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треугольниками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Треугольники, у которых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равны две стороны,  называются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FF3300"/>
                </a:solidFill>
              </a:rPr>
              <a:t>равнобедренными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dirty="0" smtClean="0"/>
              <a:t>Треугольники, у которых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равны все три стороны,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называются </a:t>
            </a:r>
            <a:r>
              <a:rPr lang="ru-RU" sz="2400" dirty="0" smtClean="0">
                <a:solidFill>
                  <a:srgbClr val="FF3300"/>
                </a:solidFill>
              </a:rPr>
              <a:t>равносторонними</a:t>
            </a:r>
            <a:r>
              <a:rPr lang="ru-RU" sz="24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/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>
            <a:off x="7885113" y="13414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0" name="Line 16"/>
          <p:cNvSpPr>
            <a:spLocks noChangeShapeType="1"/>
          </p:cNvSpPr>
          <p:nvPr/>
        </p:nvSpPr>
        <p:spPr bwMode="auto">
          <a:xfrm>
            <a:off x="5508625" y="1628775"/>
            <a:ext cx="2303463" cy="360363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1" name="Line 17"/>
          <p:cNvSpPr>
            <a:spLocks noChangeShapeType="1"/>
          </p:cNvSpPr>
          <p:nvPr/>
        </p:nvSpPr>
        <p:spPr bwMode="auto">
          <a:xfrm>
            <a:off x="5508625" y="1628775"/>
            <a:ext cx="503238" cy="7207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2" name="Line 18"/>
          <p:cNvSpPr>
            <a:spLocks noChangeShapeType="1"/>
          </p:cNvSpPr>
          <p:nvPr/>
        </p:nvSpPr>
        <p:spPr bwMode="auto">
          <a:xfrm flipV="1">
            <a:off x="6011863" y="1989138"/>
            <a:ext cx="1800225" cy="360362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3" name="Line 19"/>
          <p:cNvSpPr>
            <a:spLocks noChangeShapeType="1"/>
          </p:cNvSpPr>
          <p:nvPr/>
        </p:nvSpPr>
        <p:spPr bwMode="auto">
          <a:xfrm>
            <a:off x="5580063" y="4005263"/>
            <a:ext cx="21590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4" name="Line 20"/>
          <p:cNvSpPr>
            <a:spLocks noChangeShapeType="1"/>
          </p:cNvSpPr>
          <p:nvPr/>
        </p:nvSpPr>
        <p:spPr bwMode="auto">
          <a:xfrm flipV="1">
            <a:off x="5580063" y="3573463"/>
            <a:ext cx="1079500" cy="4318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5" name="Line 21"/>
          <p:cNvSpPr>
            <a:spLocks noChangeShapeType="1"/>
          </p:cNvSpPr>
          <p:nvPr/>
        </p:nvSpPr>
        <p:spPr bwMode="auto">
          <a:xfrm>
            <a:off x="6659563" y="3573463"/>
            <a:ext cx="1079500" cy="4318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6" name="Line 22"/>
          <p:cNvSpPr>
            <a:spLocks noChangeShapeType="1"/>
          </p:cNvSpPr>
          <p:nvPr/>
        </p:nvSpPr>
        <p:spPr bwMode="auto">
          <a:xfrm>
            <a:off x="5364163" y="5734050"/>
            <a:ext cx="1584325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7" name="Line 23"/>
          <p:cNvSpPr>
            <a:spLocks noChangeShapeType="1"/>
          </p:cNvSpPr>
          <p:nvPr/>
        </p:nvSpPr>
        <p:spPr bwMode="auto">
          <a:xfrm flipV="1">
            <a:off x="5364163" y="4797425"/>
            <a:ext cx="792162" cy="9366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3128" name="Line 24"/>
          <p:cNvSpPr>
            <a:spLocks noChangeShapeType="1"/>
          </p:cNvSpPr>
          <p:nvPr/>
        </p:nvSpPr>
        <p:spPr bwMode="auto">
          <a:xfrm>
            <a:off x="6156325" y="4797425"/>
            <a:ext cx="792163" cy="9366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60" name="Line 48"/>
          <p:cNvSpPr>
            <a:spLocks noChangeShapeType="1"/>
          </p:cNvSpPr>
          <p:nvPr/>
        </p:nvSpPr>
        <p:spPr bwMode="auto">
          <a:xfrm>
            <a:off x="8748713" y="1557338"/>
            <a:ext cx="0" cy="4465637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61" name="Line 49"/>
          <p:cNvSpPr>
            <a:spLocks noChangeShapeType="1"/>
          </p:cNvSpPr>
          <p:nvPr/>
        </p:nvSpPr>
        <p:spPr bwMode="auto">
          <a:xfrm flipV="1">
            <a:off x="323850" y="1628775"/>
            <a:ext cx="71438" cy="4392613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87" name="Line 75"/>
          <p:cNvSpPr>
            <a:spLocks noChangeShapeType="1"/>
          </p:cNvSpPr>
          <p:nvPr/>
        </p:nvSpPr>
        <p:spPr bwMode="auto">
          <a:xfrm flipH="1">
            <a:off x="7956550" y="5661025"/>
            <a:ext cx="576263" cy="6477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88" name="Line 76"/>
          <p:cNvSpPr>
            <a:spLocks noChangeShapeType="1"/>
          </p:cNvSpPr>
          <p:nvPr/>
        </p:nvSpPr>
        <p:spPr bwMode="auto">
          <a:xfrm>
            <a:off x="8459788" y="4005263"/>
            <a:ext cx="73025" cy="1655762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1" name="Line 79"/>
          <p:cNvSpPr>
            <a:spLocks noChangeShapeType="1"/>
          </p:cNvSpPr>
          <p:nvPr/>
        </p:nvSpPr>
        <p:spPr bwMode="auto">
          <a:xfrm flipH="1">
            <a:off x="7956550" y="4076700"/>
            <a:ext cx="503238" cy="22320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2" name="Line 80"/>
          <p:cNvSpPr>
            <a:spLocks noChangeShapeType="1"/>
          </p:cNvSpPr>
          <p:nvPr/>
        </p:nvSpPr>
        <p:spPr bwMode="auto">
          <a:xfrm>
            <a:off x="4140200" y="1844675"/>
            <a:ext cx="0" cy="25209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3" name="Line 81"/>
          <p:cNvSpPr>
            <a:spLocks noChangeShapeType="1"/>
          </p:cNvSpPr>
          <p:nvPr/>
        </p:nvSpPr>
        <p:spPr bwMode="auto">
          <a:xfrm>
            <a:off x="4140200" y="4365625"/>
            <a:ext cx="503238" cy="71913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4" name="Line 82"/>
          <p:cNvSpPr>
            <a:spLocks noChangeShapeType="1"/>
          </p:cNvSpPr>
          <p:nvPr/>
        </p:nvSpPr>
        <p:spPr bwMode="auto">
          <a:xfrm>
            <a:off x="4140200" y="1844675"/>
            <a:ext cx="503238" cy="324008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5" name="Line 83"/>
          <p:cNvSpPr>
            <a:spLocks noChangeShapeType="1"/>
          </p:cNvSpPr>
          <p:nvPr/>
        </p:nvSpPr>
        <p:spPr bwMode="auto">
          <a:xfrm>
            <a:off x="2627313" y="2420938"/>
            <a:ext cx="792162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6" name="Line 84"/>
          <p:cNvSpPr>
            <a:spLocks noChangeShapeType="1"/>
          </p:cNvSpPr>
          <p:nvPr/>
        </p:nvSpPr>
        <p:spPr bwMode="auto">
          <a:xfrm>
            <a:off x="2627313" y="2420938"/>
            <a:ext cx="0" cy="2873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7" name="Line 85"/>
          <p:cNvSpPr>
            <a:spLocks noChangeShapeType="1"/>
          </p:cNvSpPr>
          <p:nvPr/>
        </p:nvSpPr>
        <p:spPr bwMode="auto">
          <a:xfrm flipH="1">
            <a:off x="2627313" y="2420938"/>
            <a:ext cx="792162" cy="2873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398" name="Text Box 86"/>
          <p:cNvSpPr txBox="1">
            <a:spLocks noChangeArrowheads="1"/>
          </p:cNvSpPr>
          <p:nvPr/>
        </p:nvSpPr>
        <p:spPr bwMode="auto">
          <a:xfrm>
            <a:off x="2627313" y="24209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u="none"/>
              <a:t>4</a:t>
            </a:r>
          </a:p>
        </p:txBody>
      </p:sp>
      <p:sp>
        <p:nvSpPr>
          <p:cNvPr id="269399" name="Text Box 87"/>
          <p:cNvSpPr txBox="1">
            <a:spLocks noChangeArrowheads="1"/>
          </p:cNvSpPr>
          <p:nvPr/>
        </p:nvSpPr>
        <p:spPr bwMode="auto">
          <a:xfrm>
            <a:off x="4264025" y="41481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u="none"/>
              <a:t>5</a:t>
            </a:r>
          </a:p>
        </p:txBody>
      </p:sp>
      <p:sp>
        <p:nvSpPr>
          <p:cNvPr id="269400" name="Text Box 88"/>
          <p:cNvSpPr txBox="1">
            <a:spLocks noChangeArrowheads="1"/>
          </p:cNvSpPr>
          <p:nvPr/>
        </p:nvSpPr>
        <p:spPr bwMode="auto">
          <a:xfrm>
            <a:off x="8224838" y="544353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u="none"/>
              <a:t>6</a:t>
            </a:r>
          </a:p>
        </p:txBody>
      </p:sp>
      <p:sp>
        <p:nvSpPr>
          <p:cNvPr id="269401" name="Line 89"/>
          <p:cNvSpPr>
            <a:spLocks noChangeShapeType="1"/>
          </p:cNvSpPr>
          <p:nvPr/>
        </p:nvSpPr>
        <p:spPr bwMode="auto">
          <a:xfrm>
            <a:off x="539750" y="6381750"/>
            <a:ext cx="792163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02" name="Line 90"/>
          <p:cNvSpPr>
            <a:spLocks noChangeShapeType="1"/>
          </p:cNvSpPr>
          <p:nvPr/>
        </p:nvSpPr>
        <p:spPr bwMode="auto">
          <a:xfrm>
            <a:off x="827088" y="3716338"/>
            <a:ext cx="504825" cy="266541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03" name="Line 91"/>
          <p:cNvSpPr>
            <a:spLocks noChangeShapeType="1"/>
          </p:cNvSpPr>
          <p:nvPr/>
        </p:nvSpPr>
        <p:spPr bwMode="auto">
          <a:xfrm flipH="1">
            <a:off x="539750" y="3716338"/>
            <a:ext cx="287338" cy="266541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1" name="Line 92"/>
          <p:cNvSpPr>
            <a:spLocks noChangeShapeType="1"/>
          </p:cNvSpPr>
          <p:nvPr/>
        </p:nvSpPr>
        <p:spPr bwMode="auto">
          <a:xfrm>
            <a:off x="4787900" y="1412875"/>
            <a:ext cx="0" cy="252095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Line 93"/>
          <p:cNvSpPr>
            <a:spLocks noChangeShapeType="1"/>
          </p:cNvSpPr>
          <p:nvPr/>
        </p:nvSpPr>
        <p:spPr bwMode="auto">
          <a:xfrm>
            <a:off x="4787900" y="1412875"/>
            <a:ext cx="504825" cy="12954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3" name="Line 94"/>
          <p:cNvSpPr>
            <a:spLocks noChangeShapeType="1"/>
          </p:cNvSpPr>
          <p:nvPr/>
        </p:nvSpPr>
        <p:spPr bwMode="auto">
          <a:xfrm flipH="1">
            <a:off x="4787900" y="2708275"/>
            <a:ext cx="504825" cy="122555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07" name="Line 95"/>
          <p:cNvSpPr>
            <a:spLocks noChangeShapeType="1"/>
          </p:cNvSpPr>
          <p:nvPr/>
        </p:nvSpPr>
        <p:spPr bwMode="auto">
          <a:xfrm>
            <a:off x="1979613" y="5805488"/>
            <a:ext cx="11525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16" name="Line 104"/>
          <p:cNvSpPr>
            <a:spLocks noChangeShapeType="1"/>
          </p:cNvSpPr>
          <p:nvPr/>
        </p:nvSpPr>
        <p:spPr bwMode="auto">
          <a:xfrm flipV="1">
            <a:off x="2555875" y="5805488"/>
            <a:ext cx="576263" cy="431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17" name="Line 105"/>
          <p:cNvSpPr>
            <a:spLocks noChangeShapeType="1"/>
          </p:cNvSpPr>
          <p:nvPr/>
        </p:nvSpPr>
        <p:spPr bwMode="auto">
          <a:xfrm>
            <a:off x="1979613" y="5805488"/>
            <a:ext cx="576262" cy="431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18" name="Text Box 106"/>
          <p:cNvSpPr txBox="1">
            <a:spLocks noChangeArrowheads="1"/>
          </p:cNvSpPr>
          <p:nvPr/>
        </p:nvSpPr>
        <p:spPr bwMode="auto">
          <a:xfrm>
            <a:off x="808038" y="58039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u="none"/>
              <a:t>1</a:t>
            </a:r>
          </a:p>
        </p:txBody>
      </p:sp>
      <p:sp>
        <p:nvSpPr>
          <p:cNvPr id="269419" name="Text Box 107"/>
          <p:cNvSpPr txBox="1">
            <a:spLocks noChangeArrowheads="1"/>
          </p:cNvSpPr>
          <p:nvPr/>
        </p:nvSpPr>
        <p:spPr bwMode="auto">
          <a:xfrm>
            <a:off x="2463800" y="58039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u="none"/>
              <a:t>2</a:t>
            </a:r>
          </a:p>
        </p:txBody>
      </p:sp>
      <p:sp>
        <p:nvSpPr>
          <p:cNvPr id="13339" name="Text Box 108"/>
          <p:cNvSpPr txBox="1">
            <a:spLocks noChangeArrowheads="1"/>
          </p:cNvSpPr>
          <p:nvPr/>
        </p:nvSpPr>
        <p:spPr bwMode="auto">
          <a:xfrm>
            <a:off x="4911725" y="24907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u="none"/>
              <a:t>3</a:t>
            </a:r>
          </a:p>
        </p:txBody>
      </p:sp>
      <p:sp>
        <p:nvSpPr>
          <p:cNvPr id="269421" name="Line 109"/>
          <p:cNvSpPr>
            <a:spLocks noChangeShapeType="1"/>
          </p:cNvSpPr>
          <p:nvPr/>
        </p:nvSpPr>
        <p:spPr bwMode="auto">
          <a:xfrm>
            <a:off x="611188" y="3213100"/>
            <a:ext cx="165735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2" name="Line 110"/>
          <p:cNvSpPr>
            <a:spLocks noChangeShapeType="1"/>
          </p:cNvSpPr>
          <p:nvPr/>
        </p:nvSpPr>
        <p:spPr bwMode="auto">
          <a:xfrm>
            <a:off x="1403350" y="1844675"/>
            <a:ext cx="865188" cy="13684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3" name="Line 111"/>
          <p:cNvSpPr>
            <a:spLocks noChangeShapeType="1"/>
          </p:cNvSpPr>
          <p:nvPr/>
        </p:nvSpPr>
        <p:spPr bwMode="auto">
          <a:xfrm flipH="1">
            <a:off x="611188" y="1844675"/>
            <a:ext cx="792162" cy="13684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4" name="Line 112"/>
          <p:cNvSpPr>
            <a:spLocks noChangeShapeType="1"/>
          </p:cNvSpPr>
          <p:nvPr/>
        </p:nvSpPr>
        <p:spPr bwMode="auto">
          <a:xfrm>
            <a:off x="5795963" y="4076700"/>
            <a:ext cx="1081087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5" name="Line 113"/>
          <p:cNvSpPr>
            <a:spLocks noChangeShapeType="1"/>
          </p:cNvSpPr>
          <p:nvPr/>
        </p:nvSpPr>
        <p:spPr bwMode="auto">
          <a:xfrm flipH="1" flipV="1">
            <a:off x="5795963" y="4076700"/>
            <a:ext cx="576262" cy="9366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6" name="Line 114"/>
          <p:cNvSpPr>
            <a:spLocks noChangeShapeType="1"/>
          </p:cNvSpPr>
          <p:nvPr/>
        </p:nvSpPr>
        <p:spPr bwMode="auto">
          <a:xfrm flipH="1">
            <a:off x="6372225" y="4076700"/>
            <a:ext cx="504825" cy="9366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7" name="Line 115"/>
          <p:cNvSpPr>
            <a:spLocks noChangeShapeType="1"/>
          </p:cNvSpPr>
          <p:nvPr/>
        </p:nvSpPr>
        <p:spPr bwMode="auto">
          <a:xfrm>
            <a:off x="7235825" y="1916113"/>
            <a:ext cx="0" cy="5762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8" name="Line 116"/>
          <p:cNvSpPr>
            <a:spLocks noChangeShapeType="1"/>
          </p:cNvSpPr>
          <p:nvPr/>
        </p:nvSpPr>
        <p:spPr bwMode="auto">
          <a:xfrm>
            <a:off x="7235825" y="1916113"/>
            <a:ext cx="431800" cy="2889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29" name="Line 117"/>
          <p:cNvSpPr>
            <a:spLocks noChangeShapeType="1"/>
          </p:cNvSpPr>
          <p:nvPr/>
        </p:nvSpPr>
        <p:spPr bwMode="auto">
          <a:xfrm flipH="1">
            <a:off x="7235825" y="2205038"/>
            <a:ext cx="431800" cy="2873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9430" name="Text Box 118"/>
          <p:cNvSpPr txBox="1">
            <a:spLocks noChangeArrowheads="1"/>
          </p:cNvSpPr>
          <p:nvPr/>
        </p:nvSpPr>
        <p:spPr bwMode="auto">
          <a:xfrm>
            <a:off x="1311275" y="27066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u="none"/>
              <a:t>7</a:t>
            </a:r>
          </a:p>
        </p:txBody>
      </p:sp>
      <p:sp>
        <p:nvSpPr>
          <p:cNvPr id="269431" name="Text Box 119"/>
          <p:cNvSpPr txBox="1">
            <a:spLocks noChangeArrowheads="1"/>
          </p:cNvSpPr>
          <p:nvPr/>
        </p:nvSpPr>
        <p:spPr bwMode="auto">
          <a:xfrm>
            <a:off x="6208713" y="42910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u="none"/>
              <a:t>8</a:t>
            </a:r>
          </a:p>
        </p:txBody>
      </p:sp>
      <p:sp>
        <p:nvSpPr>
          <p:cNvPr id="269432" name="Text Box 120"/>
          <p:cNvSpPr txBox="1">
            <a:spLocks noChangeArrowheads="1"/>
          </p:cNvSpPr>
          <p:nvPr/>
        </p:nvSpPr>
        <p:spPr bwMode="auto">
          <a:xfrm>
            <a:off x="7288213" y="19875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u="none"/>
              <a:t>9</a:t>
            </a:r>
          </a:p>
        </p:txBody>
      </p:sp>
      <p:sp>
        <p:nvSpPr>
          <p:cNvPr id="13352" name="Text Box 121"/>
          <p:cNvSpPr txBox="1">
            <a:spLocks noChangeArrowheads="1"/>
          </p:cNvSpPr>
          <p:nvPr/>
        </p:nvSpPr>
        <p:spPr bwMode="auto">
          <a:xfrm>
            <a:off x="323850" y="0"/>
            <a:ext cx="84963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u="none" dirty="0">
                <a:solidFill>
                  <a:schemeClr val="accent2"/>
                </a:solidFill>
              </a:rPr>
              <a:t>Практическая работа</a:t>
            </a:r>
          </a:p>
          <a:p>
            <a:pPr>
              <a:spcBef>
                <a:spcPct val="50000"/>
              </a:spcBef>
            </a:pPr>
            <a:r>
              <a:rPr lang="ru-RU" sz="1800" u="none" dirty="0">
                <a:solidFill>
                  <a:schemeClr val="accent2"/>
                </a:solidFill>
              </a:rPr>
              <a:t>Задание:</a:t>
            </a:r>
            <a:r>
              <a:rPr lang="ru-RU" sz="1800" u="none" dirty="0"/>
              <a:t> </a:t>
            </a:r>
            <a:r>
              <a:rPr lang="ru-RU" sz="1800" i="1" u="none" dirty="0"/>
              <a:t>1.Рассмотри треугольники</a:t>
            </a:r>
            <a:r>
              <a:rPr lang="ru-RU" sz="1800" u="none" dirty="0"/>
              <a:t>.</a:t>
            </a:r>
          </a:p>
          <a:p>
            <a:pPr>
              <a:spcBef>
                <a:spcPct val="50000"/>
              </a:spcBef>
            </a:pPr>
            <a:r>
              <a:rPr lang="ru-RU" sz="1800" u="none" dirty="0"/>
              <a:t>                 </a:t>
            </a:r>
            <a:r>
              <a:rPr lang="ru-RU" sz="1800" i="1" u="none" dirty="0"/>
              <a:t>2.Распре</a:t>
            </a:r>
            <a:r>
              <a:rPr lang="ru-RU" sz="1800" u="none" dirty="0"/>
              <a:t>д</a:t>
            </a:r>
            <a:r>
              <a:rPr lang="ru-RU" sz="1800" i="1" u="none" dirty="0"/>
              <a:t>ели их в три группы </a:t>
            </a:r>
            <a:r>
              <a:rPr lang="ru-RU" sz="1800" i="1" u="none" dirty="0" smtClean="0"/>
              <a:t>по </a:t>
            </a:r>
            <a:r>
              <a:rPr lang="ru-RU" sz="1800" u="none" dirty="0" smtClean="0"/>
              <a:t>д</a:t>
            </a:r>
            <a:r>
              <a:rPr lang="ru-RU" sz="1800" i="1" u="none" dirty="0" smtClean="0"/>
              <a:t>лине сторон</a:t>
            </a:r>
            <a:r>
              <a:rPr lang="ru-RU" sz="1800" u="none" dirty="0" smtClean="0"/>
              <a:t>.</a:t>
            </a:r>
            <a:endParaRPr lang="ru-RU" sz="1800" u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8906 -0.20995 " pathEditMode="relative" ptsTypes="AA">
                                      <p:cBhvr>
                                        <p:cTn id="6" dur="2000" fill="hold"/>
                                        <p:tgtEl>
                                          <p:spTgt spid="269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8906 -0.20995 " pathEditMode="relative" ptsTypes="AA">
                                      <p:cBhvr>
                                        <p:cTn id="8" dur="2000" fill="hold"/>
                                        <p:tgtEl>
                                          <p:spTgt spid="2694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8906 -0.20995 " pathEditMode="relative" ptsTypes="AA">
                                      <p:cBhvr>
                                        <p:cTn id="10" dur="2000" fill="hold"/>
                                        <p:tgtEl>
                                          <p:spTgt spid="2694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18906 -0.20995 " pathEditMode="relative" ptsTypes="AA">
                                      <p:cBhvr>
                                        <p:cTn id="12" dur="2000" fill="hold"/>
                                        <p:tgtEl>
                                          <p:spTgt spid="2694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1667 0.4412 " pathEditMode="relative" ptsTypes="AA">
                                      <p:cBhvr>
                                        <p:cTn id="14" dur="2000" fill="hold"/>
                                        <p:tgtEl>
                                          <p:spTgt spid="269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1667 0.4412 " pathEditMode="relative" ptsTypes="AA">
                                      <p:cBhvr>
                                        <p:cTn id="16" dur="2000" fill="hold"/>
                                        <p:tgtEl>
                                          <p:spTgt spid="269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1667 0.4412 " pathEditMode="relative" ptsTypes="AA">
                                      <p:cBhvr>
                                        <p:cTn id="18" dur="2000" fill="hold"/>
                                        <p:tgtEl>
                                          <p:spTgt spid="2694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1667 0.4412 " pathEditMode="relative" ptsTypes="AA">
                                      <p:cBhvr>
                                        <p:cTn id="20" dur="2000" fill="hold"/>
                                        <p:tgtEl>
                                          <p:spTgt spid="2694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22 0.23102 " pathEditMode="relative" ptsTypes="AA">
                                      <p:cBhvr>
                                        <p:cTn id="22" dur="2000" fill="hold"/>
                                        <p:tgtEl>
                                          <p:spTgt spid="2694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22 0.23102 " pathEditMode="relative" ptsTypes="AA">
                                      <p:cBhvr>
                                        <p:cTn id="24" dur="2000" fill="hold"/>
                                        <p:tgtEl>
                                          <p:spTgt spid="2694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22 0.23102 " pathEditMode="relative" ptsTypes="AA">
                                      <p:cBhvr>
                                        <p:cTn id="26" dur="2000" fill="hold"/>
                                        <p:tgtEl>
                                          <p:spTgt spid="2694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22 0.23102 " pathEditMode="relative" ptsTypes="AA">
                                      <p:cBhvr>
                                        <p:cTn id="28" dur="2000" fill="hold"/>
                                        <p:tgtEl>
                                          <p:spTgt spid="269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688 0 " pathEditMode="relative" ptsTypes="AA">
                                      <p:cBhvr>
                                        <p:cTn id="30" dur="2000" fill="hold"/>
                                        <p:tgtEl>
                                          <p:spTgt spid="2694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688 0 " pathEditMode="relative" ptsTypes="AA">
                                      <p:cBhvr>
                                        <p:cTn id="32" dur="2000" fill="hold"/>
                                        <p:tgtEl>
                                          <p:spTgt spid="269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688 0 " pathEditMode="relative" ptsTypes="AA">
                                      <p:cBhvr>
                                        <p:cTn id="34" dur="2000" fill="hold"/>
                                        <p:tgtEl>
                                          <p:spTgt spid="2694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688 0 " pathEditMode="relative" ptsTypes="AA">
                                      <p:cBhvr>
                                        <p:cTn id="36" dur="2000" fill="hold"/>
                                        <p:tgtEl>
                                          <p:spTgt spid="269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014 -0.15741 " pathEditMode="relative" ptsTypes="AA">
                                      <p:cBhvr>
                                        <p:cTn id="38" dur="2000" fill="hold"/>
                                        <p:tgtEl>
                                          <p:spTgt spid="2694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014 -0.15741 " pathEditMode="relative" ptsTypes="AA">
                                      <p:cBhvr>
                                        <p:cTn id="40" dur="2000" fill="hold"/>
                                        <p:tgtEl>
                                          <p:spTgt spid="2694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014 -0.15741 " pathEditMode="relative" ptsTypes="AA">
                                      <p:cBhvr>
                                        <p:cTn id="42" dur="2000" fill="hold"/>
                                        <p:tgtEl>
                                          <p:spTgt spid="2694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014 -0.15741 " pathEditMode="relative" ptsTypes="AA">
                                      <p:cBhvr>
                                        <p:cTn id="44" dur="2000" fill="hold"/>
                                        <p:tgtEl>
                                          <p:spTgt spid="2694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81111 -0.03148 " pathEditMode="relative" ptsTypes="AA">
                                      <p:cBhvr>
                                        <p:cTn id="46" dur="2000" fill="hold"/>
                                        <p:tgtEl>
                                          <p:spTgt spid="269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81111 -0.03148 " pathEditMode="relative" ptsTypes="AA">
                                      <p:cBhvr>
                                        <p:cTn id="48" dur="2000" fill="hold"/>
                                        <p:tgtEl>
                                          <p:spTgt spid="2693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81111 -0.03148 " pathEditMode="relative" ptsTypes="AA">
                                      <p:cBhvr>
                                        <p:cTn id="50" dur="2000" fill="hold"/>
                                        <p:tgtEl>
                                          <p:spTgt spid="2693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81111 -0.0314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694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-0.14549 0.5460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693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27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59259E-6 L -0.14167 0.5460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693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27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L -0.14549 0.5460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693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" y="27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48148E-6 L -0.14132 0.5446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693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272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8351 0 " pathEditMode="relative" ptsTypes="AA">
                                      <p:cBhvr>
                                        <p:cTn id="62" dur="2000" fill="hold"/>
                                        <p:tgtEl>
                                          <p:spTgt spid="2693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8351 0 " pathEditMode="relative" ptsTypes="AA">
                                      <p:cBhvr>
                                        <p:cTn id="64" dur="2000" fill="hold"/>
                                        <p:tgtEl>
                                          <p:spTgt spid="2693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8351 0 " pathEditMode="relative" ptsTypes="AA">
                                      <p:cBhvr>
                                        <p:cTn id="66" dur="2000" fill="hold"/>
                                        <p:tgtEl>
                                          <p:spTgt spid="2693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8351 0 " pathEditMode="relative" ptsTypes="AA">
                                      <p:cBhvr>
                                        <p:cTn id="68" dur="2000" fill="hold"/>
                                        <p:tgtEl>
                                          <p:spTgt spid="269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40741E-7 L -0.29132 0.01042 " pathEditMode="relative" ptsTypes="AA">
                                      <p:cBhvr>
                                        <p:cTn id="70" dur="2000" fill="hold"/>
                                        <p:tgtEl>
                                          <p:spTgt spid="2693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29913 -1.11111E-6 " pathEditMode="relative" ptsTypes="AA">
                                      <p:cBhvr>
                                        <p:cTn id="72" dur="2000" fill="hold"/>
                                        <p:tgtEl>
                                          <p:spTgt spid="269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60" grpId="0" animBg="1"/>
      <p:bldP spid="269361" grpId="0" animBg="1"/>
      <p:bldP spid="269387" grpId="0" animBg="1"/>
      <p:bldP spid="269388" grpId="0" animBg="1"/>
      <p:bldP spid="269391" grpId="0" animBg="1"/>
      <p:bldP spid="269392" grpId="0" animBg="1"/>
      <p:bldP spid="269393" grpId="0" animBg="1"/>
      <p:bldP spid="269394" grpId="0" animBg="1"/>
      <p:bldP spid="269395" grpId="0" animBg="1"/>
      <p:bldP spid="269396" grpId="0" animBg="1"/>
      <p:bldP spid="269397" grpId="0" animBg="1"/>
      <p:bldP spid="269398" grpId="0"/>
      <p:bldP spid="269399" grpId="0"/>
      <p:bldP spid="269400" grpId="0"/>
      <p:bldP spid="269401" grpId="0" animBg="1"/>
      <p:bldP spid="269402" grpId="0" animBg="1"/>
      <p:bldP spid="269403" grpId="0" animBg="1"/>
      <p:bldP spid="269407" grpId="0" animBg="1"/>
      <p:bldP spid="269416" grpId="0" animBg="1"/>
      <p:bldP spid="269417" grpId="0" animBg="1"/>
      <p:bldP spid="269418" grpId="0"/>
      <p:bldP spid="269419" grpId="0"/>
      <p:bldP spid="269421" grpId="0" animBg="1"/>
      <p:bldP spid="269422" grpId="0" animBg="1"/>
      <p:bldP spid="269423" grpId="0" animBg="1"/>
      <p:bldP spid="269424" grpId="0" animBg="1"/>
      <p:bldP spid="269425" grpId="0" animBg="1"/>
      <p:bldP spid="269426" grpId="0" animBg="1"/>
      <p:bldP spid="269427" grpId="0" animBg="1"/>
      <p:bldP spid="269428" grpId="0" animBg="1"/>
      <p:bldP spid="269429" grpId="0" animBg="1"/>
      <p:bldP spid="269430" grpId="0"/>
      <p:bldP spid="269431" grpId="0"/>
      <p:bldP spid="2694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622" name="Group 238"/>
          <p:cNvGraphicFramePr>
            <a:graphicFrameLocks noGrp="1"/>
          </p:cNvGraphicFramePr>
          <p:nvPr/>
        </p:nvGraphicFramePr>
        <p:xfrm>
          <a:off x="0" y="4286255"/>
          <a:ext cx="9036049" cy="1158240"/>
        </p:xfrm>
        <a:graphic>
          <a:graphicData uri="http://schemas.openxmlformats.org/drawingml/2006/table">
            <a:tbl>
              <a:tblPr/>
              <a:tblGrid>
                <a:gridCol w="2150626"/>
                <a:gridCol w="2221001"/>
                <a:gridCol w="2221001"/>
                <a:gridCol w="2443421"/>
              </a:tblGrid>
              <a:tr h="546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Название треугольника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Номер треугольника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89" name="Rectangle 105"/>
          <p:cNvSpPr>
            <a:spLocks noChangeArrowheads="1"/>
          </p:cNvSpPr>
          <p:nvPr/>
        </p:nvSpPr>
        <p:spPr bwMode="auto">
          <a:xfrm>
            <a:off x="3132138" y="4941888"/>
            <a:ext cx="862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u="none" dirty="0"/>
              <a:t>4,5,6</a:t>
            </a:r>
          </a:p>
        </p:txBody>
      </p:sp>
      <p:sp>
        <p:nvSpPr>
          <p:cNvPr id="16490" name="Rectangle 106"/>
          <p:cNvSpPr>
            <a:spLocks noChangeArrowheads="1"/>
          </p:cNvSpPr>
          <p:nvPr/>
        </p:nvSpPr>
        <p:spPr bwMode="auto">
          <a:xfrm>
            <a:off x="5148263" y="4941888"/>
            <a:ext cx="862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u="none" dirty="0"/>
              <a:t>1,2,3</a:t>
            </a:r>
          </a:p>
        </p:txBody>
      </p:sp>
      <p:sp>
        <p:nvSpPr>
          <p:cNvPr id="16491" name="Rectangle 107"/>
          <p:cNvSpPr>
            <a:spLocks noChangeArrowheads="1"/>
          </p:cNvSpPr>
          <p:nvPr/>
        </p:nvSpPr>
        <p:spPr bwMode="auto">
          <a:xfrm>
            <a:off x="7235825" y="4941888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u="none"/>
              <a:t>7,8,9</a:t>
            </a:r>
          </a:p>
        </p:txBody>
      </p:sp>
      <p:sp>
        <p:nvSpPr>
          <p:cNvPr id="16493" name="Rectangle 109"/>
          <p:cNvSpPr>
            <a:spLocks noChangeArrowheads="1"/>
          </p:cNvSpPr>
          <p:nvPr/>
        </p:nvSpPr>
        <p:spPr bwMode="auto">
          <a:xfrm>
            <a:off x="4500562" y="4357694"/>
            <a:ext cx="20050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800" u="none" dirty="0"/>
              <a:t>равнобедренные</a:t>
            </a:r>
          </a:p>
        </p:txBody>
      </p:sp>
      <p:sp>
        <p:nvSpPr>
          <p:cNvPr id="16496" name="Rectangle 112"/>
          <p:cNvSpPr>
            <a:spLocks noChangeArrowheads="1"/>
          </p:cNvSpPr>
          <p:nvPr/>
        </p:nvSpPr>
        <p:spPr bwMode="auto">
          <a:xfrm>
            <a:off x="6786578" y="4357694"/>
            <a:ext cx="1922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800" u="none" dirty="0"/>
              <a:t>равносторонние</a:t>
            </a:r>
          </a:p>
        </p:txBody>
      </p:sp>
      <p:sp>
        <p:nvSpPr>
          <p:cNvPr id="14366" name="Text Box 141"/>
          <p:cNvSpPr txBox="1">
            <a:spLocks noChangeArrowheads="1"/>
          </p:cNvSpPr>
          <p:nvPr/>
        </p:nvSpPr>
        <p:spPr bwMode="auto">
          <a:xfrm>
            <a:off x="3563938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 u="none"/>
          </a:p>
        </p:txBody>
      </p:sp>
      <p:sp>
        <p:nvSpPr>
          <p:cNvPr id="14367" name="Text Box 142"/>
          <p:cNvSpPr txBox="1">
            <a:spLocks noChangeArrowheads="1"/>
          </p:cNvSpPr>
          <p:nvPr/>
        </p:nvSpPr>
        <p:spPr bwMode="auto">
          <a:xfrm>
            <a:off x="2916238" y="4365625"/>
            <a:ext cx="1871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u="none" dirty="0" smtClean="0"/>
              <a:t> </a:t>
            </a:r>
            <a:endParaRPr lang="ru-RU" sz="1800" u="none" dirty="0"/>
          </a:p>
        </p:txBody>
      </p:sp>
      <p:sp>
        <p:nvSpPr>
          <p:cNvPr id="14368" name="Text Box 150"/>
          <p:cNvSpPr txBox="1">
            <a:spLocks noChangeArrowheads="1"/>
          </p:cNvSpPr>
          <p:nvPr/>
        </p:nvSpPr>
        <p:spPr bwMode="auto">
          <a:xfrm>
            <a:off x="468313" y="333375"/>
            <a:ext cx="8135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 u="none"/>
          </a:p>
        </p:txBody>
      </p:sp>
      <p:sp>
        <p:nvSpPr>
          <p:cNvPr id="14369" name="Text Box 151"/>
          <p:cNvSpPr txBox="1">
            <a:spLocks noChangeArrowheads="1"/>
          </p:cNvSpPr>
          <p:nvPr/>
        </p:nvSpPr>
        <p:spPr bwMode="auto">
          <a:xfrm>
            <a:off x="6156325" y="9080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 u="none"/>
          </a:p>
        </p:txBody>
      </p:sp>
      <p:sp>
        <p:nvSpPr>
          <p:cNvPr id="14370" name="Text Box 152"/>
          <p:cNvSpPr txBox="1">
            <a:spLocks noChangeArrowheads="1"/>
          </p:cNvSpPr>
          <p:nvPr/>
        </p:nvSpPr>
        <p:spPr bwMode="auto">
          <a:xfrm>
            <a:off x="285720" y="214290"/>
            <a:ext cx="8064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i="1" u="none" dirty="0">
                <a:solidFill>
                  <a:schemeClr val="accent2"/>
                </a:solidFill>
              </a:rPr>
              <a:t>За</a:t>
            </a:r>
            <a:r>
              <a:rPr lang="ru-RU" sz="2400" u="none" dirty="0">
                <a:solidFill>
                  <a:schemeClr val="accent2"/>
                </a:solidFill>
              </a:rPr>
              <a:t>д</a:t>
            </a:r>
            <a:r>
              <a:rPr lang="ru-RU" sz="2400" i="1" u="none" dirty="0">
                <a:solidFill>
                  <a:schemeClr val="accent2"/>
                </a:solidFill>
              </a:rPr>
              <a:t>ание</a:t>
            </a:r>
            <a:r>
              <a:rPr lang="ru-RU" sz="2400" u="none" dirty="0"/>
              <a:t>: занеси в таблицу номера треугольников в соответствии </a:t>
            </a:r>
            <a:r>
              <a:rPr lang="ru-RU" sz="2400" u="none" dirty="0" smtClean="0"/>
              <a:t> с     длиной   сторон  </a:t>
            </a:r>
            <a:r>
              <a:rPr lang="ru-RU" sz="2400" u="none" dirty="0"/>
              <a:t>и их названия.  </a:t>
            </a:r>
          </a:p>
        </p:txBody>
      </p:sp>
      <p:sp>
        <p:nvSpPr>
          <p:cNvPr id="14373" name="Text Box 160"/>
          <p:cNvSpPr txBox="1">
            <a:spLocks noChangeArrowheads="1"/>
          </p:cNvSpPr>
          <p:nvPr/>
        </p:nvSpPr>
        <p:spPr bwMode="auto">
          <a:xfrm>
            <a:off x="827088" y="1125538"/>
            <a:ext cx="3673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u="none"/>
          </a:p>
        </p:txBody>
      </p:sp>
      <p:sp>
        <p:nvSpPr>
          <p:cNvPr id="14374" name="Text Box 161"/>
          <p:cNvSpPr txBox="1">
            <a:spLocks noChangeArrowheads="1"/>
          </p:cNvSpPr>
          <p:nvPr/>
        </p:nvSpPr>
        <p:spPr bwMode="auto">
          <a:xfrm>
            <a:off x="250825" y="1268413"/>
            <a:ext cx="3600450" cy="275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1400" u="none"/>
              <a:t> Треугольники, у которых все стороны разной длины, называются </a:t>
            </a:r>
            <a:r>
              <a:rPr lang="ru-RU" sz="1400" b="1" u="none">
                <a:solidFill>
                  <a:srgbClr val="FF3300"/>
                </a:solidFill>
              </a:rPr>
              <a:t>разносторонними </a:t>
            </a:r>
            <a:r>
              <a:rPr lang="ru-RU" sz="1400" b="1" u="none"/>
              <a:t>треугольниками</a:t>
            </a:r>
          </a:p>
          <a:p>
            <a:endParaRPr lang="ru-RU" sz="1400" b="1" u="none"/>
          </a:p>
          <a:p>
            <a:pPr>
              <a:buFontTx/>
              <a:buChar char="•"/>
            </a:pPr>
            <a:r>
              <a:rPr lang="ru-RU" sz="1400" u="none"/>
              <a:t> Треугольники , у которых равны две стороны, называются </a:t>
            </a:r>
            <a:r>
              <a:rPr lang="ru-RU" sz="1400" b="1" u="none">
                <a:solidFill>
                  <a:srgbClr val="FF3300"/>
                </a:solidFill>
              </a:rPr>
              <a:t>равнобедренными</a:t>
            </a:r>
          </a:p>
          <a:p>
            <a:endParaRPr lang="ru-RU" sz="1400" b="1" u="none"/>
          </a:p>
          <a:p>
            <a:pPr>
              <a:buFontTx/>
              <a:buChar char="•"/>
            </a:pPr>
            <a:r>
              <a:rPr lang="ru-RU" sz="1400" u="none"/>
              <a:t> Треугольники, у которых равны все три стороны, называются </a:t>
            </a:r>
            <a:r>
              <a:rPr lang="ru-RU" sz="1400" b="1" u="none">
                <a:solidFill>
                  <a:srgbClr val="FF3300"/>
                </a:solidFill>
              </a:rPr>
              <a:t>равносторонними</a:t>
            </a:r>
            <a:r>
              <a:rPr lang="ru-RU" sz="1400" b="1" u="none"/>
              <a:t>.</a:t>
            </a:r>
          </a:p>
          <a:p>
            <a:pPr>
              <a:spcBef>
                <a:spcPct val="50000"/>
              </a:spcBef>
            </a:pPr>
            <a:endParaRPr lang="ru-RU" sz="1400" u="none"/>
          </a:p>
        </p:txBody>
      </p:sp>
      <p:sp>
        <p:nvSpPr>
          <p:cNvPr id="14375" name="Line 171"/>
          <p:cNvSpPr>
            <a:spLocks noChangeShapeType="1"/>
          </p:cNvSpPr>
          <p:nvPr/>
        </p:nvSpPr>
        <p:spPr bwMode="auto">
          <a:xfrm>
            <a:off x="4500563" y="1052513"/>
            <a:ext cx="0" cy="15113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6" name="Line 172"/>
          <p:cNvSpPr>
            <a:spLocks noChangeShapeType="1"/>
          </p:cNvSpPr>
          <p:nvPr/>
        </p:nvSpPr>
        <p:spPr bwMode="auto">
          <a:xfrm>
            <a:off x="4500563" y="1052513"/>
            <a:ext cx="358775" cy="93662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7" name="Line 173"/>
          <p:cNvSpPr>
            <a:spLocks noChangeShapeType="1"/>
          </p:cNvSpPr>
          <p:nvPr/>
        </p:nvSpPr>
        <p:spPr bwMode="auto">
          <a:xfrm flipH="1">
            <a:off x="4500563" y="1989138"/>
            <a:ext cx="358775" cy="576262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8" name="Line 174"/>
          <p:cNvSpPr>
            <a:spLocks noChangeShapeType="1"/>
          </p:cNvSpPr>
          <p:nvPr/>
        </p:nvSpPr>
        <p:spPr bwMode="auto">
          <a:xfrm>
            <a:off x="5435600" y="908050"/>
            <a:ext cx="0" cy="302577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9" name="Line 176"/>
          <p:cNvSpPr>
            <a:spLocks noChangeShapeType="1"/>
          </p:cNvSpPr>
          <p:nvPr/>
        </p:nvSpPr>
        <p:spPr bwMode="auto">
          <a:xfrm>
            <a:off x="7524750" y="908050"/>
            <a:ext cx="0" cy="295275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0" name="Line 177"/>
          <p:cNvSpPr>
            <a:spLocks noChangeShapeType="1"/>
          </p:cNvSpPr>
          <p:nvPr/>
        </p:nvSpPr>
        <p:spPr bwMode="auto">
          <a:xfrm>
            <a:off x="4859338" y="2205038"/>
            <a:ext cx="0" cy="13684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1" name="Line 178"/>
          <p:cNvSpPr>
            <a:spLocks noChangeShapeType="1"/>
          </p:cNvSpPr>
          <p:nvPr/>
        </p:nvSpPr>
        <p:spPr bwMode="auto">
          <a:xfrm>
            <a:off x="4859338" y="2205038"/>
            <a:ext cx="433387" cy="15843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2" name="Line 179"/>
          <p:cNvSpPr>
            <a:spLocks noChangeShapeType="1"/>
          </p:cNvSpPr>
          <p:nvPr/>
        </p:nvSpPr>
        <p:spPr bwMode="auto">
          <a:xfrm>
            <a:off x="4859338" y="3573463"/>
            <a:ext cx="433387" cy="2159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3" name="Line 180"/>
          <p:cNvSpPr>
            <a:spLocks noChangeShapeType="1"/>
          </p:cNvSpPr>
          <p:nvPr/>
        </p:nvSpPr>
        <p:spPr bwMode="auto">
          <a:xfrm>
            <a:off x="3492500" y="3284538"/>
            <a:ext cx="9366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4" name="Line 181"/>
          <p:cNvSpPr>
            <a:spLocks noChangeShapeType="1"/>
          </p:cNvSpPr>
          <p:nvPr/>
        </p:nvSpPr>
        <p:spPr bwMode="auto">
          <a:xfrm>
            <a:off x="3492500" y="3284538"/>
            <a:ext cx="0" cy="2889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5" name="Line 182"/>
          <p:cNvSpPr>
            <a:spLocks noChangeShapeType="1"/>
          </p:cNvSpPr>
          <p:nvPr/>
        </p:nvSpPr>
        <p:spPr bwMode="auto">
          <a:xfrm flipV="1">
            <a:off x="3492500" y="3284538"/>
            <a:ext cx="935038" cy="2889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9" name="Line 187"/>
          <p:cNvSpPr>
            <a:spLocks noChangeShapeType="1"/>
          </p:cNvSpPr>
          <p:nvPr/>
        </p:nvSpPr>
        <p:spPr bwMode="auto">
          <a:xfrm>
            <a:off x="5795963" y="1125538"/>
            <a:ext cx="0" cy="1222375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0" name="Line 191"/>
          <p:cNvSpPr>
            <a:spLocks noChangeShapeType="1"/>
          </p:cNvSpPr>
          <p:nvPr/>
        </p:nvSpPr>
        <p:spPr bwMode="auto">
          <a:xfrm>
            <a:off x="6443663" y="3573463"/>
            <a:ext cx="863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1" name="Line 192"/>
          <p:cNvSpPr>
            <a:spLocks noChangeShapeType="1"/>
          </p:cNvSpPr>
          <p:nvPr/>
        </p:nvSpPr>
        <p:spPr bwMode="auto">
          <a:xfrm flipV="1">
            <a:off x="6443663" y="1268413"/>
            <a:ext cx="433387" cy="23050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2" name="Line 193"/>
          <p:cNvSpPr>
            <a:spLocks noChangeShapeType="1"/>
          </p:cNvSpPr>
          <p:nvPr/>
        </p:nvSpPr>
        <p:spPr bwMode="auto">
          <a:xfrm>
            <a:off x="6877050" y="1268413"/>
            <a:ext cx="431800" cy="23050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3" name="Line 194"/>
          <p:cNvSpPr>
            <a:spLocks noChangeShapeType="1"/>
          </p:cNvSpPr>
          <p:nvPr/>
        </p:nvSpPr>
        <p:spPr bwMode="auto">
          <a:xfrm>
            <a:off x="5580063" y="2636838"/>
            <a:ext cx="7207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4" name="Line 195"/>
          <p:cNvSpPr>
            <a:spLocks noChangeShapeType="1"/>
          </p:cNvSpPr>
          <p:nvPr/>
        </p:nvSpPr>
        <p:spPr bwMode="auto">
          <a:xfrm>
            <a:off x="5580063" y="2636838"/>
            <a:ext cx="360362" cy="2873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5" name="Line 196"/>
          <p:cNvSpPr>
            <a:spLocks noChangeShapeType="1"/>
          </p:cNvSpPr>
          <p:nvPr/>
        </p:nvSpPr>
        <p:spPr bwMode="auto">
          <a:xfrm flipH="1">
            <a:off x="5940425" y="2636838"/>
            <a:ext cx="360363" cy="2873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6" name="Line 197"/>
          <p:cNvSpPr>
            <a:spLocks noChangeShapeType="1"/>
          </p:cNvSpPr>
          <p:nvPr/>
        </p:nvSpPr>
        <p:spPr bwMode="auto">
          <a:xfrm flipV="1">
            <a:off x="5795963" y="1773238"/>
            <a:ext cx="504825" cy="576262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97" name="Line 198"/>
          <p:cNvSpPr>
            <a:spLocks noChangeShapeType="1"/>
          </p:cNvSpPr>
          <p:nvPr/>
        </p:nvSpPr>
        <p:spPr bwMode="auto">
          <a:xfrm>
            <a:off x="5795963" y="1125538"/>
            <a:ext cx="504825" cy="6477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1" name="Line 202"/>
          <p:cNvSpPr>
            <a:spLocks noChangeShapeType="1"/>
          </p:cNvSpPr>
          <p:nvPr/>
        </p:nvSpPr>
        <p:spPr bwMode="auto">
          <a:xfrm>
            <a:off x="7667625" y="908050"/>
            <a:ext cx="1081088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2" name="Line 203"/>
          <p:cNvSpPr>
            <a:spLocks noChangeShapeType="1"/>
          </p:cNvSpPr>
          <p:nvPr/>
        </p:nvSpPr>
        <p:spPr bwMode="auto">
          <a:xfrm>
            <a:off x="7667625" y="908050"/>
            <a:ext cx="576263" cy="7207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3" name="Line 204"/>
          <p:cNvSpPr>
            <a:spLocks noChangeShapeType="1"/>
          </p:cNvSpPr>
          <p:nvPr/>
        </p:nvSpPr>
        <p:spPr bwMode="auto">
          <a:xfrm flipH="1">
            <a:off x="8243888" y="908050"/>
            <a:ext cx="504825" cy="7207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4" name="Line 205"/>
          <p:cNvSpPr>
            <a:spLocks noChangeShapeType="1"/>
          </p:cNvSpPr>
          <p:nvPr/>
        </p:nvSpPr>
        <p:spPr bwMode="auto">
          <a:xfrm>
            <a:off x="7740650" y="1773238"/>
            <a:ext cx="0" cy="7921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5" name="Line 206"/>
          <p:cNvSpPr>
            <a:spLocks noChangeShapeType="1"/>
          </p:cNvSpPr>
          <p:nvPr/>
        </p:nvSpPr>
        <p:spPr bwMode="auto">
          <a:xfrm>
            <a:off x="7740650" y="1773238"/>
            <a:ext cx="647700" cy="3603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6" name="Line 207"/>
          <p:cNvSpPr>
            <a:spLocks noChangeShapeType="1"/>
          </p:cNvSpPr>
          <p:nvPr/>
        </p:nvSpPr>
        <p:spPr bwMode="auto">
          <a:xfrm flipH="1">
            <a:off x="7740650" y="2133600"/>
            <a:ext cx="647700" cy="431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7" name="Line 208"/>
          <p:cNvSpPr>
            <a:spLocks noChangeShapeType="1"/>
          </p:cNvSpPr>
          <p:nvPr/>
        </p:nvSpPr>
        <p:spPr bwMode="auto">
          <a:xfrm>
            <a:off x="7740650" y="3716338"/>
            <a:ext cx="1152525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8" name="Line 209"/>
          <p:cNvSpPr>
            <a:spLocks noChangeShapeType="1"/>
          </p:cNvSpPr>
          <p:nvPr/>
        </p:nvSpPr>
        <p:spPr bwMode="auto">
          <a:xfrm>
            <a:off x="8316913" y="2997200"/>
            <a:ext cx="576262" cy="719138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09" name="Line 210"/>
          <p:cNvSpPr>
            <a:spLocks noChangeShapeType="1"/>
          </p:cNvSpPr>
          <p:nvPr/>
        </p:nvSpPr>
        <p:spPr bwMode="auto">
          <a:xfrm flipH="1">
            <a:off x="7740650" y="2997200"/>
            <a:ext cx="576263" cy="719138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6" name="Rectangle 111"/>
          <p:cNvSpPr>
            <a:spLocks noChangeArrowheads="1"/>
          </p:cNvSpPr>
          <p:nvPr/>
        </p:nvSpPr>
        <p:spPr bwMode="auto">
          <a:xfrm>
            <a:off x="2357422" y="4357694"/>
            <a:ext cx="190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1800" u="none" dirty="0"/>
              <a:t>разносторонние</a:t>
            </a:r>
          </a:p>
        </p:txBody>
      </p:sp>
      <p:sp>
        <p:nvSpPr>
          <p:cNvPr id="55" name="Rectangle 105"/>
          <p:cNvSpPr>
            <a:spLocks noChangeArrowheads="1"/>
          </p:cNvSpPr>
          <p:nvPr/>
        </p:nvSpPr>
        <p:spPr bwMode="auto">
          <a:xfrm>
            <a:off x="4429124" y="1714488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u="none" dirty="0" smtClean="0"/>
              <a:t> 6</a:t>
            </a:r>
            <a:endParaRPr lang="ru-RU" sz="2400" b="1" u="none" dirty="0"/>
          </a:p>
        </p:txBody>
      </p:sp>
      <p:sp>
        <p:nvSpPr>
          <p:cNvPr id="57" name="Rectangle 105"/>
          <p:cNvSpPr>
            <a:spLocks noChangeArrowheads="1"/>
          </p:cNvSpPr>
          <p:nvPr/>
        </p:nvSpPr>
        <p:spPr bwMode="auto">
          <a:xfrm>
            <a:off x="5786446" y="1500174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u="none" dirty="0" smtClean="0"/>
              <a:t> 3</a:t>
            </a:r>
            <a:endParaRPr lang="ru-RU" sz="2400" b="1" u="none" dirty="0"/>
          </a:p>
        </p:txBody>
      </p:sp>
      <p:sp>
        <p:nvSpPr>
          <p:cNvPr id="58" name="Rectangle 105"/>
          <p:cNvSpPr>
            <a:spLocks noChangeArrowheads="1"/>
          </p:cNvSpPr>
          <p:nvPr/>
        </p:nvSpPr>
        <p:spPr bwMode="auto">
          <a:xfrm>
            <a:off x="3500430" y="2857496"/>
            <a:ext cx="35719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u="none" dirty="0" smtClean="0"/>
              <a:t> </a:t>
            </a:r>
            <a:r>
              <a:rPr lang="ru-RU" b="1" u="none" dirty="0" smtClean="0"/>
              <a:t>4</a:t>
            </a:r>
            <a:endParaRPr lang="ru-RU" b="1" u="none" dirty="0"/>
          </a:p>
        </p:txBody>
      </p:sp>
      <p:sp>
        <p:nvSpPr>
          <p:cNvPr id="59" name="Rectangle 105"/>
          <p:cNvSpPr>
            <a:spLocks noChangeArrowheads="1"/>
          </p:cNvSpPr>
          <p:nvPr/>
        </p:nvSpPr>
        <p:spPr bwMode="auto">
          <a:xfrm>
            <a:off x="4786314" y="2786058"/>
            <a:ext cx="3571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u="none" dirty="0" smtClean="0"/>
              <a:t> 5</a:t>
            </a:r>
            <a:endParaRPr lang="ru-RU" sz="2400" b="1" u="none" dirty="0"/>
          </a:p>
        </p:txBody>
      </p:sp>
      <p:sp>
        <p:nvSpPr>
          <p:cNvPr id="60" name="Rectangle 105"/>
          <p:cNvSpPr>
            <a:spLocks noChangeArrowheads="1"/>
          </p:cNvSpPr>
          <p:nvPr/>
        </p:nvSpPr>
        <p:spPr bwMode="auto">
          <a:xfrm>
            <a:off x="6643702" y="2786058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u="none" dirty="0" smtClean="0"/>
              <a:t> 1</a:t>
            </a:r>
            <a:endParaRPr lang="ru-RU" sz="2400" b="1" u="none" dirty="0"/>
          </a:p>
        </p:txBody>
      </p:sp>
      <p:sp>
        <p:nvSpPr>
          <p:cNvPr id="61" name="Rectangle 105"/>
          <p:cNvSpPr>
            <a:spLocks noChangeArrowheads="1"/>
          </p:cNvSpPr>
          <p:nvPr/>
        </p:nvSpPr>
        <p:spPr bwMode="auto">
          <a:xfrm>
            <a:off x="5715008" y="2500306"/>
            <a:ext cx="4122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u="none" dirty="0" smtClean="0"/>
              <a:t> </a:t>
            </a:r>
            <a:r>
              <a:rPr lang="ru-RU" b="1" u="none" dirty="0" smtClean="0"/>
              <a:t>2</a:t>
            </a:r>
            <a:endParaRPr lang="ru-RU" b="1" u="none" dirty="0"/>
          </a:p>
        </p:txBody>
      </p:sp>
      <p:sp>
        <p:nvSpPr>
          <p:cNvPr id="62" name="Rectangle 105"/>
          <p:cNvSpPr>
            <a:spLocks noChangeArrowheads="1"/>
          </p:cNvSpPr>
          <p:nvPr/>
        </p:nvSpPr>
        <p:spPr bwMode="auto">
          <a:xfrm>
            <a:off x="8143900" y="3214686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u="none" dirty="0" smtClean="0"/>
              <a:t> 7</a:t>
            </a:r>
            <a:endParaRPr lang="ru-RU" sz="2400" b="1" u="none" dirty="0"/>
          </a:p>
        </p:txBody>
      </p:sp>
      <p:sp>
        <p:nvSpPr>
          <p:cNvPr id="63" name="Rectangle 105"/>
          <p:cNvSpPr>
            <a:spLocks noChangeArrowheads="1"/>
          </p:cNvSpPr>
          <p:nvPr/>
        </p:nvSpPr>
        <p:spPr bwMode="auto">
          <a:xfrm>
            <a:off x="7715272" y="1928802"/>
            <a:ext cx="4095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u="none" dirty="0" smtClean="0"/>
              <a:t>9</a:t>
            </a:r>
            <a:endParaRPr lang="ru-RU" sz="2400" b="1" u="none" dirty="0"/>
          </a:p>
        </p:txBody>
      </p:sp>
      <p:sp>
        <p:nvSpPr>
          <p:cNvPr id="64" name="Rectangle 105"/>
          <p:cNvSpPr>
            <a:spLocks noChangeArrowheads="1"/>
          </p:cNvSpPr>
          <p:nvPr/>
        </p:nvSpPr>
        <p:spPr bwMode="auto">
          <a:xfrm>
            <a:off x="8001024" y="928670"/>
            <a:ext cx="441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u="none" dirty="0" smtClean="0"/>
              <a:t> 8</a:t>
            </a:r>
            <a:endParaRPr lang="ru-RU" sz="2400" b="1" u="non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9" grpId="0"/>
      <p:bldP spid="16490" grpId="0"/>
      <p:bldP spid="1649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1625"/>
            <a:ext cx="2935287" cy="82073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accent2"/>
                </a:solidFill>
              </a:rPr>
              <a:t>Задача: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2987675" y="188912"/>
            <a:ext cx="5727729" cy="216851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-  </a:t>
            </a:r>
            <a:r>
              <a:rPr lang="ru-RU" dirty="0" smtClean="0"/>
              <a:t>Догадайся из какого куска проволоки (1,2,3) сделали каждый треугольник.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/>
              <a:t>  - Найди периметры этих треугольников.</a:t>
            </a:r>
          </a:p>
        </p:txBody>
      </p:sp>
      <p:sp>
        <p:nvSpPr>
          <p:cNvPr id="16388" name="Line 8"/>
          <p:cNvSpPr>
            <a:spLocks noChangeShapeType="1"/>
          </p:cNvSpPr>
          <p:nvPr/>
        </p:nvSpPr>
        <p:spPr bwMode="auto">
          <a:xfrm>
            <a:off x="662467" y="5763195"/>
            <a:ext cx="43211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Line 9"/>
          <p:cNvSpPr>
            <a:spLocks noChangeShapeType="1"/>
          </p:cNvSpPr>
          <p:nvPr/>
        </p:nvSpPr>
        <p:spPr bwMode="auto">
          <a:xfrm>
            <a:off x="662467" y="572789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11"/>
          <p:cNvSpPr>
            <a:spLocks noChangeShapeType="1"/>
          </p:cNvSpPr>
          <p:nvPr/>
        </p:nvSpPr>
        <p:spPr bwMode="auto">
          <a:xfrm>
            <a:off x="1187450" y="5710013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Line 12"/>
          <p:cNvSpPr>
            <a:spLocks noChangeShapeType="1"/>
          </p:cNvSpPr>
          <p:nvPr/>
        </p:nvSpPr>
        <p:spPr bwMode="auto">
          <a:xfrm>
            <a:off x="3708400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Line 13"/>
          <p:cNvSpPr>
            <a:spLocks noChangeShapeType="1"/>
          </p:cNvSpPr>
          <p:nvPr/>
        </p:nvSpPr>
        <p:spPr bwMode="auto">
          <a:xfrm>
            <a:off x="3448139" y="5690798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Line 14"/>
          <p:cNvSpPr>
            <a:spLocks noChangeShapeType="1"/>
          </p:cNvSpPr>
          <p:nvPr/>
        </p:nvSpPr>
        <p:spPr bwMode="auto">
          <a:xfrm>
            <a:off x="5000628" y="5643578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Text Box 15"/>
          <p:cNvSpPr txBox="1">
            <a:spLocks noChangeArrowheads="1"/>
          </p:cNvSpPr>
          <p:nvPr/>
        </p:nvSpPr>
        <p:spPr bwMode="auto">
          <a:xfrm>
            <a:off x="337030" y="5385370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u="none" dirty="0"/>
              <a:t>3</a:t>
            </a:r>
          </a:p>
        </p:txBody>
      </p:sp>
      <p:sp>
        <p:nvSpPr>
          <p:cNvPr id="16398" name="Line 19"/>
          <p:cNvSpPr>
            <a:spLocks noChangeShapeType="1"/>
          </p:cNvSpPr>
          <p:nvPr/>
        </p:nvSpPr>
        <p:spPr bwMode="auto">
          <a:xfrm>
            <a:off x="663354" y="5203465"/>
            <a:ext cx="446405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9" name="Line 20"/>
          <p:cNvSpPr>
            <a:spLocks noChangeShapeType="1"/>
          </p:cNvSpPr>
          <p:nvPr/>
        </p:nvSpPr>
        <p:spPr bwMode="auto">
          <a:xfrm>
            <a:off x="663354" y="5156201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21"/>
          <p:cNvSpPr>
            <a:spLocks noChangeShapeType="1"/>
          </p:cNvSpPr>
          <p:nvPr/>
        </p:nvSpPr>
        <p:spPr bwMode="auto">
          <a:xfrm>
            <a:off x="2622969" y="5114775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Line 22"/>
          <p:cNvSpPr>
            <a:spLocks noChangeShapeType="1"/>
          </p:cNvSpPr>
          <p:nvPr/>
        </p:nvSpPr>
        <p:spPr bwMode="auto">
          <a:xfrm>
            <a:off x="4181880" y="5133452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2" name="Line 23"/>
          <p:cNvSpPr>
            <a:spLocks noChangeShapeType="1"/>
          </p:cNvSpPr>
          <p:nvPr/>
        </p:nvSpPr>
        <p:spPr bwMode="auto">
          <a:xfrm>
            <a:off x="5127404" y="5218441"/>
            <a:ext cx="2159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3" name="Line 24"/>
          <p:cNvSpPr>
            <a:spLocks noChangeShapeType="1"/>
          </p:cNvSpPr>
          <p:nvPr/>
        </p:nvSpPr>
        <p:spPr bwMode="auto">
          <a:xfrm>
            <a:off x="5355899" y="5146210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4" name="Text Box 25"/>
          <p:cNvSpPr txBox="1">
            <a:spLocks noChangeArrowheads="1"/>
          </p:cNvSpPr>
          <p:nvPr/>
        </p:nvSpPr>
        <p:spPr bwMode="auto">
          <a:xfrm>
            <a:off x="328538" y="4976812"/>
            <a:ext cx="43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none" dirty="0"/>
              <a:t>2</a:t>
            </a:r>
          </a:p>
        </p:txBody>
      </p:sp>
      <p:sp>
        <p:nvSpPr>
          <p:cNvPr id="16408" name="Line 29"/>
          <p:cNvSpPr>
            <a:spLocks noChangeShapeType="1"/>
          </p:cNvSpPr>
          <p:nvPr/>
        </p:nvSpPr>
        <p:spPr bwMode="auto">
          <a:xfrm>
            <a:off x="1116013" y="53736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9" name="Line 30"/>
          <p:cNvSpPr>
            <a:spLocks noChangeShapeType="1"/>
          </p:cNvSpPr>
          <p:nvPr/>
        </p:nvSpPr>
        <p:spPr bwMode="auto">
          <a:xfrm>
            <a:off x="662467" y="4653136"/>
            <a:ext cx="5976938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0" name="Line 34"/>
          <p:cNvSpPr>
            <a:spLocks noChangeShapeType="1"/>
          </p:cNvSpPr>
          <p:nvPr/>
        </p:nvSpPr>
        <p:spPr bwMode="auto">
          <a:xfrm>
            <a:off x="1187450" y="5300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1" name="Line 35"/>
          <p:cNvSpPr>
            <a:spLocks noChangeShapeType="1"/>
          </p:cNvSpPr>
          <p:nvPr/>
        </p:nvSpPr>
        <p:spPr bwMode="auto">
          <a:xfrm>
            <a:off x="662467" y="4580905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2" name="Line 36"/>
          <p:cNvSpPr>
            <a:spLocks noChangeShapeType="1"/>
          </p:cNvSpPr>
          <p:nvPr/>
        </p:nvSpPr>
        <p:spPr bwMode="auto">
          <a:xfrm>
            <a:off x="3351452" y="4580905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3" name="Line 37"/>
          <p:cNvSpPr>
            <a:spLocks noChangeShapeType="1"/>
          </p:cNvSpPr>
          <p:nvPr/>
        </p:nvSpPr>
        <p:spPr bwMode="auto">
          <a:xfrm>
            <a:off x="5778141" y="4580905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4" name="Line 38"/>
          <p:cNvSpPr>
            <a:spLocks noChangeShapeType="1"/>
          </p:cNvSpPr>
          <p:nvPr/>
        </p:nvSpPr>
        <p:spPr bwMode="auto">
          <a:xfrm>
            <a:off x="7164388" y="5300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5" name="Line 39"/>
          <p:cNvSpPr>
            <a:spLocks noChangeShapeType="1"/>
          </p:cNvSpPr>
          <p:nvPr/>
        </p:nvSpPr>
        <p:spPr bwMode="auto">
          <a:xfrm>
            <a:off x="6639405" y="4580905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9" name="Text Box 43"/>
          <p:cNvSpPr txBox="1">
            <a:spLocks noChangeArrowheads="1"/>
          </p:cNvSpPr>
          <p:nvPr/>
        </p:nvSpPr>
        <p:spPr bwMode="auto">
          <a:xfrm>
            <a:off x="300742" y="4424536"/>
            <a:ext cx="30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u="none" dirty="0"/>
              <a:t>1</a:t>
            </a:r>
          </a:p>
        </p:txBody>
      </p:sp>
      <p:sp>
        <p:nvSpPr>
          <p:cNvPr id="16420" name="Line 44"/>
          <p:cNvSpPr>
            <a:spLocks noChangeShapeType="1"/>
          </p:cNvSpPr>
          <p:nvPr/>
        </p:nvSpPr>
        <p:spPr bwMode="auto">
          <a:xfrm>
            <a:off x="981914" y="3748297"/>
            <a:ext cx="1439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1" name="Line 45"/>
          <p:cNvSpPr>
            <a:spLocks noChangeShapeType="1"/>
          </p:cNvSpPr>
          <p:nvPr/>
        </p:nvSpPr>
        <p:spPr bwMode="auto">
          <a:xfrm flipH="1">
            <a:off x="989462" y="2428868"/>
            <a:ext cx="720725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2" name="Line 46"/>
          <p:cNvSpPr>
            <a:spLocks noChangeShapeType="1"/>
          </p:cNvSpPr>
          <p:nvPr/>
        </p:nvSpPr>
        <p:spPr bwMode="auto">
          <a:xfrm>
            <a:off x="1692275" y="2428868"/>
            <a:ext cx="719138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3" name="Line 48"/>
          <p:cNvSpPr>
            <a:spLocks noChangeShapeType="1"/>
          </p:cNvSpPr>
          <p:nvPr/>
        </p:nvSpPr>
        <p:spPr bwMode="auto">
          <a:xfrm>
            <a:off x="3024188" y="3487266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4" name="Line 49"/>
          <p:cNvSpPr>
            <a:spLocks noChangeShapeType="1"/>
          </p:cNvSpPr>
          <p:nvPr/>
        </p:nvSpPr>
        <p:spPr bwMode="auto">
          <a:xfrm flipV="1">
            <a:off x="3036258" y="3024375"/>
            <a:ext cx="28733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5" name="Line 50"/>
          <p:cNvSpPr>
            <a:spLocks noChangeShapeType="1"/>
          </p:cNvSpPr>
          <p:nvPr/>
        </p:nvSpPr>
        <p:spPr bwMode="auto">
          <a:xfrm>
            <a:off x="3311525" y="3056919"/>
            <a:ext cx="1728788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6" name="Line 51"/>
          <p:cNvSpPr>
            <a:spLocks noChangeShapeType="1"/>
          </p:cNvSpPr>
          <p:nvPr/>
        </p:nvSpPr>
        <p:spPr bwMode="auto">
          <a:xfrm>
            <a:off x="8109743" y="2855163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7" name="Line 53"/>
          <p:cNvSpPr>
            <a:spLocks noChangeShapeType="1"/>
          </p:cNvSpPr>
          <p:nvPr/>
        </p:nvSpPr>
        <p:spPr bwMode="auto">
          <a:xfrm>
            <a:off x="5660231" y="3323476"/>
            <a:ext cx="244951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8" name="Line 54"/>
          <p:cNvSpPr>
            <a:spLocks noChangeShapeType="1"/>
          </p:cNvSpPr>
          <p:nvPr/>
        </p:nvSpPr>
        <p:spPr bwMode="auto">
          <a:xfrm flipV="1">
            <a:off x="5665091" y="2837051"/>
            <a:ext cx="2449512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9" name="Text Box 55"/>
          <p:cNvSpPr txBox="1">
            <a:spLocks noChangeArrowheads="1"/>
          </p:cNvSpPr>
          <p:nvPr/>
        </p:nvSpPr>
        <p:spPr bwMode="auto">
          <a:xfrm>
            <a:off x="611188" y="3590252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u="none" dirty="0"/>
              <a:t>А</a:t>
            </a:r>
          </a:p>
        </p:txBody>
      </p:sp>
      <p:sp>
        <p:nvSpPr>
          <p:cNvPr id="16430" name="Text Box 56"/>
          <p:cNvSpPr txBox="1">
            <a:spLocks noChangeArrowheads="1"/>
          </p:cNvSpPr>
          <p:nvPr/>
        </p:nvSpPr>
        <p:spPr bwMode="auto">
          <a:xfrm>
            <a:off x="1541912" y="2055327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u="none" dirty="0"/>
              <a:t>В</a:t>
            </a:r>
          </a:p>
        </p:txBody>
      </p:sp>
      <p:sp>
        <p:nvSpPr>
          <p:cNvPr id="16431" name="Text Box 57"/>
          <p:cNvSpPr txBox="1">
            <a:spLocks noChangeArrowheads="1"/>
          </p:cNvSpPr>
          <p:nvPr/>
        </p:nvSpPr>
        <p:spPr bwMode="auto">
          <a:xfrm>
            <a:off x="2463800" y="3532981"/>
            <a:ext cx="473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u="none" dirty="0"/>
              <a:t>С</a:t>
            </a:r>
          </a:p>
        </p:txBody>
      </p:sp>
      <p:sp>
        <p:nvSpPr>
          <p:cNvPr id="16432" name="Text Box 59"/>
          <p:cNvSpPr txBox="1">
            <a:spLocks noChangeArrowheads="1"/>
          </p:cNvSpPr>
          <p:nvPr/>
        </p:nvSpPr>
        <p:spPr bwMode="auto">
          <a:xfrm>
            <a:off x="2961645" y="3564941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u="none" dirty="0"/>
              <a:t>О</a:t>
            </a:r>
          </a:p>
        </p:txBody>
      </p:sp>
      <p:sp>
        <p:nvSpPr>
          <p:cNvPr id="16433" name="Text Box 60"/>
          <p:cNvSpPr txBox="1">
            <a:spLocks noChangeArrowheads="1"/>
          </p:cNvSpPr>
          <p:nvPr/>
        </p:nvSpPr>
        <p:spPr bwMode="auto">
          <a:xfrm>
            <a:off x="3160712" y="2636455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u="none" dirty="0"/>
              <a:t>М</a:t>
            </a:r>
          </a:p>
        </p:txBody>
      </p:sp>
      <p:sp>
        <p:nvSpPr>
          <p:cNvPr id="16434" name="Text Box 61"/>
          <p:cNvSpPr txBox="1">
            <a:spLocks noChangeArrowheads="1"/>
          </p:cNvSpPr>
          <p:nvPr/>
        </p:nvSpPr>
        <p:spPr bwMode="auto">
          <a:xfrm>
            <a:off x="4831336" y="3590252"/>
            <a:ext cx="592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u="none" dirty="0"/>
              <a:t>Т</a:t>
            </a:r>
          </a:p>
        </p:txBody>
      </p:sp>
      <p:sp>
        <p:nvSpPr>
          <p:cNvPr id="16435" name="Text Box 62"/>
          <p:cNvSpPr txBox="1">
            <a:spLocks noChangeArrowheads="1"/>
          </p:cNvSpPr>
          <p:nvPr/>
        </p:nvSpPr>
        <p:spPr bwMode="auto">
          <a:xfrm>
            <a:off x="5253611" y="3089463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u="none" dirty="0"/>
              <a:t>Д</a:t>
            </a:r>
          </a:p>
        </p:txBody>
      </p:sp>
      <p:sp>
        <p:nvSpPr>
          <p:cNvPr id="16436" name="Text Box 63"/>
          <p:cNvSpPr txBox="1">
            <a:spLocks noChangeArrowheads="1"/>
          </p:cNvSpPr>
          <p:nvPr/>
        </p:nvSpPr>
        <p:spPr bwMode="auto">
          <a:xfrm>
            <a:off x="7832704" y="2428868"/>
            <a:ext cx="60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u="none" dirty="0"/>
              <a:t>Е</a:t>
            </a:r>
          </a:p>
        </p:txBody>
      </p:sp>
      <p:sp>
        <p:nvSpPr>
          <p:cNvPr id="16437" name="Text Box 64"/>
          <p:cNvSpPr txBox="1">
            <a:spLocks noChangeArrowheads="1"/>
          </p:cNvSpPr>
          <p:nvPr/>
        </p:nvSpPr>
        <p:spPr bwMode="auto">
          <a:xfrm>
            <a:off x="7810360" y="3796820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u="none" dirty="0"/>
              <a:t>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01625"/>
            <a:ext cx="2935287" cy="820738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accent2"/>
                </a:solidFill>
              </a:rPr>
              <a:t>Задача: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2987675" y="188913"/>
            <a:ext cx="5727729" cy="13112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</a:t>
            </a:r>
            <a:r>
              <a:rPr lang="ru-RU" sz="4000" dirty="0" smtClean="0"/>
              <a:t>Периметр – это сумма длин всех сторон.</a:t>
            </a:r>
            <a:endParaRPr lang="ru-RU" dirty="0" smtClean="0"/>
          </a:p>
        </p:txBody>
      </p:sp>
      <p:sp>
        <p:nvSpPr>
          <p:cNvPr id="16388" name="Line 8"/>
          <p:cNvSpPr>
            <a:spLocks noChangeShapeType="1"/>
          </p:cNvSpPr>
          <p:nvPr/>
        </p:nvSpPr>
        <p:spPr bwMode="auto">
          <a:xfrm>
            <a:off x="642910" y="5786454"/>
            <a:ext cx="432117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89" name="Line 9"/>
          <p:cNvSpPr>
            <a:spLocks noChangeShapeType="1"/>
          </p:cNvSpPr>
          <p:nvPr/>
        </p:nvSpPr>
        <p:spPr bwMode="auto">
          <a:xfrm>
            <a:off x="642910" y="5643578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11"/>
          <p:cNvSpPr>
            <a:spLocks noChangeShapeType="1"/>
          </p:cNvSpPr>
          <p:nvPr/>
        </p:nvSpPr>
        <p:spPr bwMode="auto">
          <a:xfrm>
            <a:off x="1500166" y="5715016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Line 12"/>
          <p:cNvSpPr>
            <a:spLocks noChangeShapeType="1"/>
          </p:cNvSpPr>
          <p:nvPr/>
        </p:nvSpPr>
        <p:spPr bwMode="auto">
          <a:xfrm>
            <a:off x="3708400" y="63087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Line 13"/>
          <p:cNvSpPr>
            <a:spLocks noChangeShapeType="1"/>
          </p:cNvSpPr>
          <p:nvPr/>
        </p:nvSpPr>
        <p:spPr bwMode="auto">
          <a:xfrm>
            <a:off x="3500430" y="5715016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Line 14"/>
          <p:cNvSpPr>
            <a:spLocks noChangeShapeType="1"/>
          </p:cNvSpPr>
          <p:nvPr/>
        </p:nvSpPr>
        <p:spPr bwMode="auto">
          <a:xfrm>
            <a:off x="4929190" y="5715016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Text Box 15"/>
          <p:cNvSpPr txBox="1">
            <a:spLocks noChangeArrowheads="1"/>
          </p:cNvSpPr>
          <p:nvPr/>
        </p:nvSpPr>
        <p:spPr bwMode="auto">
          <a:xfrm>
            <a:off x="214282" y="5500702"/>
            <a:ext cx="325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u="none" dirty="0"/>
              <a:t>3</a:t>
            </a:r>
          </a:p>
        </p:txBody>
      </p:sp>
      <p:sp>
        <p:nvSpPr>
          <p:cNvPr id="16395" name="Text Box 16"/>
          <p:cNvSpPr txBox="1">
            <a:spLocks noChangeArrowheads="1"/>
          </p:cNvSpPr>
          <p:nvPr/>
        </p:nvSpPr>
        <p:spPr bwMode="auto">
          <a:xfrm>
            <a:off x="714348" y="5286388"/>
            <a:ext cx="10313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800" u="none" dirty="0" smtClean="0"/>
              <a:t>10 мм</a:t>
            </a:r>
            <a:endParaRPr lang="ru-RU" sz="1800" u="none" dirty="0"/>
          </a:p>
        </p:txBody>
      </p:sp>
      <p:sp>
        <p:nvSpPr>
          <p:cNvPr id="16396" name="Text Box 17"/>
          <p:cNvSpPr txBox="1">
            <a:spLocks noChangeArrowheads="1"/>
          </p:cNvSpPr>
          <p:nvPr/>
        </p:nvSpPr>
        <p:spPr bwMode="auto">
          <a:xfrm>
            <a:off x="1928794" y="5357826"/>
            <a:ext cx="10001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800" u="none" dirty="0" smtClean="0"/>
              <a:t>40 мм</a:t>
            </a:r>
            <a:endParaRPr lang="ru-RU" sz="1800" u="none" dirty="0"/>
          </a:p>
        </p:txBody>
      </p: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3571868" y="5357826"/>
            <a:ext cx="13211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800" u="none" dirty="0" smtClean="0"/>
              <a:t>35 мм</a:t>
            </a:r>
            <a:endParaRPr lang="ru-RU" sz="1800" u="none" dirty="0"/>
          </a:p>
        </p:txBody>
      </p:sp>
      <p:sp>
        <p:nvSpPr>
          <p:cNvPr id="16398" name="Line 19"/>
          <p:cNvSpPr>
            <a:spLocks noChangeShapeType="1"/>
          </p:cNvSpPr>
          <p:nvPr/>
        </p:nvSpPr>
        <p:spPr bwMode="auto">
          <a:xfrm>
            <a:off x="571472" y="5214949"/>
            <a:ext cx="4572032" cy="45719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9" name="Line 20"/>
          <p:cNvSpPr>
            <a:spLocks noChangeShapeType="1"/>
          </p:cNvSpPr>
          <p:nvPr/>
        </p:nvSpPr>
        <p:spPr bwMode="auto">
          <a:xfrm>
            <a:off x="571472" y="5143512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21"/>
          <p:cNvSpPr>
            <a:spLocks noChangeShapeType="1"/>
          </p:cNvSpPr>
          <p:nvPr/>
        </p:nvSpPr>
        <p:spPr bwMode="auto">
          <a:xfrm>
            <a:off x="2214546" y="5143512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1" name="Line 22"/>
          <p:cNvSpPr>
            <a:spLocks noChangeShapeType="1"/>
          </p:cNvSpPr>
          <p:nvPr/>
        </p:nvSpPr>
        <p:spPr bwMode="auto">
          <a:xfrm>
            <a:off x="3643306" y="5143512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3" name="Line 24"/>
          <p:cNvSpPr>
            <a:spLocks noChangeShapeType="1"/>
          </p:cNvSpPr>
          <p:nvPr/>
        </p:nvSpPr>
        <p:spPr bwMode="auto">
          <a:xfrm>
            <a:off x="5143504" y="5143512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4" name="Text Box 25"/>
          <p:cNvSpPr txBox="1">
            <a:spLocks noChangeArrowheads="1"/>
          </p:cNvSpPr>
          <p:nvPr/>
        </p:nvSpPr>
        <p:spPr bwMode="auto">
          <a:xfrm>
            <a:off x="214282" y="4857760"/>
            <a:ext cx="43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none" dirty="0"/>
              <a:t>2</a:t>
            </a:r>
          </a:p>
        </p:txBody>
      </p:sp>
      <p:sp>
        <p:nvSpPr>
          <p:cNvPr id="16405" name="Text Box 26"/>
          <p:cNvSpPr txBox="1">
            <a:spLocks noChangeArrowheads="1"/>
          </p:cNvSpPr>
          <p:nvPr/>
        </p:nvSpPr>
        <p:spPr bwMode="auto">
          <a:xfrm>
            <a:off x="1000100" y="4714884"/>
            <a:ext cx="14723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800" u="none" dirty="0" smtClean="0"/>
              <a:t>30 мм</a:t>
            </a:r>
            <a:endParaRPr lang="ru-RU" sz="1800" u="none" dirty="0"/>
          </a:p>
        </p:txBody>
      </p:sp>
      <p:sp>
        <p:nvSpPr>
          <p:cNvPr id="16406" name="Text Box 27"/>
          <p:cNvSpPr txBox="1">
            <a:spLocks noChangeArrowheads="1"/>
          </p:cNvSpPr>
          <p:nvPr/>
        </p:nvSpPr>
        <p:spPr bwMode="auto">
          <a:xfrm>
            <a:off x="2285984" y="4786322"/>
            <a:ext cx="14723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800" u="none" dirty="0" smtClean="0"/>
              <a:t>30 мм</a:t>
            </a:r>
            <a:endParaRPr lang="ru-RU" sz="1800" u="none" dirty="0"/>
          </a:p>
        </p:txBody>
      </p:sp>
      <p:sp>
        <p:nvSpPr>
          <p:cNvPr id="16407" name="Text Box 28"/>
          <p:cNvSpPr txBox="1">
            <a:spLocks noChangeArrowheads="1"/>
          </p:cNvSpPr>
          <p:nvPr/>
        </p:nvSpPr>
        <p:spPr bwMode="auto">
          <a:xfrm>
            <a:off x="3929058" y="4786322"/>
            <a:ext cx="14723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800" u="none" dirty="0" smtClean="0"/>
              <a:t>30 мм</a:t>
            </a:r>
            <a:endParaRPr lang="ru-RU" sz="1800" u="none" dirty="0"/>
          </a:p>
        </p:txBody>
      </p:sp>
      <p:sp>
        <p:nvSpPr>
          <p:cNvPr id="16408" name="Line 29"/>
          <p:cNvSpPr>
            <a:spLocks noChangeShapeType="1"/>
          </p:cNvSpPr>
          <p:nvPr/>
        </p:nvSpPr>
        <p:spPr bwMode="auto">
          <a:xfrm>
            <a:off x="1116013" y="53736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09" name="Line 30"/>
          <p:cNvSpPr>
            <a:spLocks noChangeShapeType="1"/>
          </p:cNvSpPr>
          <p:nvPr/>
        </p:nvSpPr>
        <p:spPr bwMode="auto">
          <a:xfrm>
            <a:off x="642910" y="4572008"/>
            <a:ext cx="5976938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0" name="Line 34"/>
          <p:cNvSpPr>
            <a:spLocks noChangeShapeType="1"/>
          </p:cNvSpPr>
          <p:nvPr/>
        </p:nvSpPr>
        <p:spPr bwMode="auto">
          <a:xfrm>
            <a:off x="1187450" y="5300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1" name="Line 35"/>
          <p:cNvSpPr>
            <a:spLocks noChangeShapeType="1"/>
          </p:cNvSpPr>
          <p:nvPr/>
        </p:nvSpPr>
        <p:spPr bwMode="auto">
          <a:xfrm>
            <a:off x="642910" y="4500570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2" name="Line 36"/>
          <p:cNvSpPr>
            <a:spLocks noChangeShapeType="1"/>
          </p:cNvSpPr>
          <p:nvPr/>
        </p:nvSpPr>
        <p:spPr bwMode="auto">
          <a:xfrm>
            <a:off x="2928926" y="4500570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3" name="Line 37"/>
          <p:cNvSpPr>
            <a:spLocks noChangeShapeType="1"/>
          </p:cNvSpPr>
          <p:nvPr/>
        </p:nvSpPr>
        <p:spPr bwMode="auto">
          <a:xfrm>
            <a:off x="5286380" y="4500570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4" name="Line 38"/>
          <p:cNvSpPr>
            <a:spLocks noChangeShapeType="1"/>
          </p:cNvSpPr>
          <p:nvPr/>
        </p:nvSpPr>
        <p:spPr bwMode="auto">
          <a:xfrm>
            <a:off x="7164388" y="5300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5" name="Line 39"/>
          <p:cNvSpPr>
            <a:spLocks noChangeShapeType="1"/>
          </p:cNvSpPr>
          <p:nvPr/>
        </p:nvSpPr>
        <p:spPr bwMode="auto">
          <a:xfrm>
            <a:off x="6572264" y="4500570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6" name="Text Box 40"/>
          <p:cNvSpPr txBox="1">
            <a:spLocks noChangeArrowheads="1"/>
          </p:cNvSpPr>
          <p:nvPr/>
        </p:nvSpPr>
        <p:spPr bwMode="auto">
          <a:xfrm>
            <a:off x="1357290" y="4143380"/>
            <a:ext cx="82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u="none" dirty="0" smtClean="0"/>
              <a:t>50 мм</a:t>
            </a:r>
            <a:endParaRPr lang="ru-RU" sz="1800" u="none" dirty="0"/>
          </a:p>
        </p:txBody>
      </p:sp>
      <p:sp>
        <p:nvSpPr>
          <p:cNvPr id="16417" name="Text Box 41"/>
          <p:cNvSpPr txBox="1">
            <a:spLocks noChangeArrowheads="1"/>
          </p:cNvSpPr>
          <p:nvPr/>
        </p:nvSpPr>
        <p:spPr bwMode="auto">
          <a:xfrm>
            <a:off x="3428992" y="4214818"/>
            <a:ext cx="82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u="none" dirty="0" smtClean="0"/>
              <a:t>50 мм</a:t>
            </a:r>
            <a:endParaRPr lang="ru-RU" sz="1800" u="none" dirty="0"/>
          </a:p>
        </p:txBody>
      </p:sp>
      <p:sp>
        <p:nvSpPr>
          <p:cNvPr id="16418" name="Text Box 42"/>
          <p:cNvSpPr txBox="1">
            <a:spLocks noChangeArrowheads="1"/>
          </p:cNvSpPr>
          <p:nvPr/>
        </p:nvSpPr>
        <p:spPr bwMode="auto">
          <a:xfrm>
            <a:off x="5572132" y="4143380"/>
            <a:ext cx="82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u="none" dirty="0" smtClean="0"/>
              <a:t>20 мм</a:t>
            </a:r>
            <a:endParaRPr lang="ru-RU" sz="1800" u="none" dirty="0"/>
          </a:p>
        </p:txBody>
      </p:sp>
      <p:sp>
        <p:nvSpPr>
          <p:cNvPr id="16419" name="Text Box 43"/>
          <p:cNvSpPr txBox="1">
            <a:spLocks noChangeArrowheads="1"/>
          </p:cNvSpPr>
          <p:nvPr/>
        </p:nvSpPr>
        <p:spPr bwMode="auto">
          <a:xfrm>
            <a:off x="214282" y="4357694"/>
            <a:ext cx="30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u="none" dirty="0"/>
              <a:t>1</a:t>
            </a:r>
          </a:p>
        </p:txBody>
      </p:sp>
      <p:sp>
        <p:nvSpPr>
          <p:cNvPr id="16420" name="Line 44"/>
          <p:cNvSpPr>
            <a:spLocks noChangeShapeType="1"/>
          </p:cNvSpPr>
          <p:nvPr/>
        </p:nvSpPr>
        <p:spPr bwMode="auto">
          <a:xfrm>
            <a:off x="714348" y="3929066"/>
            <a:ext cx="143986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1" name="Line 45"/>
          <p:cNvSpPr>
            <a:spLocks noChangeShapeType="1"/>
          </p:cNvSpPr>
          <p:nvPr/>
        </p:nvSpPr>
        <p:spPr bwMode="auto">
          <a:xfrm flipH="1">
            <a:off x="714348" y="2643182"/>
            <a:ext cx="720725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2" name="Line 46"/>
          <p:cNvSpPr>
            <a:spLocks noChangeShapeType="1"/>
          </p:cNvSpPr>
          <p:nvPr/>
        </p:nvSpPr>
        <p:spPr bwMode="auto">
          <a:xfrm>
            <a:off x="1428728" y="2643182"/>
            <a:ext cx="719138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3" name="Line 48"/>
          <p:cNvSpPr>
            <a:spLocks noChangeShapeType="1"/>
          </p:cNvSpPr>
          <p:nvPr/>
        </p:nvSpPr>
        <p:spPr bwMode="auto">
          <a:xfrm>
            <a:off x="3428992" y="3357562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4" name="Line 49"/>
          <p:cNvSpPr>
            <a:spLocks noChangeShapeType="1"/>
          </p:cNvSpPr>
          <p:nvPr/>
        </p:nvSpPr>
        <p:spPr bwMode="auto">
          <a:xfrm flipV="1">
            <a:off x="3428992" y="2928934"/>
            <a:ext cx="287337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5" name="Line 50"/>
          <p:cNvSpPr>
            <a:spLocks noChangeShapeType="1"/>
          </p:cNvSpPr>
          <p:nvPr/>
        </p:nvSpPr>
        <p:spPr bwMode="auto">
          <a:xfrm>
            <a:off x="3714744" y="2928934"/>
            <a:ext cx="1728788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6" name="Line 51"/>
          <p:cNvSpPr>
            <a:spLocks noChangeShapeType="1"/>
          </p:cNvSpPr>
          <p:nvPr/>
        </p:nvSpPr>
        <p:spPr bwMode="auto">
          <a:xfrm>
            <a:off x="7929586" y="2000240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7" name="Line 53"/>
          <p:cNvSpPr>
            <a:spLocks noChangeShapeType="1"/>
          </p:cNvSpPr>
          <p:nvPr/>
        </p:nvSpPr>
        <p:spPr bwMode="auto">
          <a:xfrm>
            <a:off x="5500694" y="2500306"/>
            <a:ext cx="244951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8" name="Line 54"/>
          <p:cNvSpPr>
            <a:spLocks noChangeShapeType="1"/>
          </p:cNvSpPr>
          <p:nvPr/>
        </p:nvSpPr>
        <p:spPr bwMode="auto">
          <a:xfrm flipV="1">
            <a:off x="5500694" y="2000240"/>
            <a:ext cx="2449512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9" name="Text Box 55"/>
          <p:cNvSpPr txBox="1">
            <a:spLocks noChangeArrowheads="1"/>
          </p:cNvSpPr>
          <p:nvPr/>
        </p:nvSpPr>
        <p:spPr bwMode="auto">
          <a:xfrm>
            <a:off x="357158" y="3643314"/>
            <a:ext cx="358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u="none" dirty="0"/>
              <a:t>А</a:t>
            </a:r>
          </a:p>
        </p:txBody>
      </p:sp>
      <p:sp>
        <p:nvSpPr>
          <p:cNvPr id="16430" name="Text Box 56"/>
          <p:cNvSpPr txBox="1">
            <a:spLocks noChangeArrowheads="1"/>
          </p:cNvSpPr>
          <p:nvPr/>
        </p:nvSpPr>
        <p:spPr bwMode="auto">
          <a:xfrm>
            <a:off x="1357290" y="2357430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u="none" dirty="0"/>
              <a:t>В</a:t>
            </a:r>
          </a:p>
        </p:txBody>
      </p:sp>
      <p:sp>
        <p:nvSpPr>
          <p:cNvPr id="16431" name="Text Box 57"/>
          <p:cNvSpPr txBox="1">
            <a:spLocks noChangeArrowheads="1"/>
          </p:cNvSpPr>
          <p:nvPr/>
        </p:nvSpPr>
        <p:spPr bwMode="auto">
          <a:xfrm>
            <a:off x="2143108" y="3714752"/>
            <a:ext cx="473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u="none" dirty="0"/>
              <a:t>С</a:t>
            </a:r>
          </a:p>
        </p:txBody>
      </p:sp>
      <p:sp>
        <p:nvSpPr>
          <p:cNvPr id="16432" name="Text Box 59"/>
          <p:cNvSpPr txBox="1">
            <a:spLocks noChangeArrowheads="1"/>
          </p:cNvSpPr>
          <p:nvPr/>
        </p:nvSpPr>
        <p:spPr bwMode="auto">
          <a:xfrm>
            <a:off x="3000364" y="314324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u="none" dirty="0"/>
              <a:t>О</a:t>
            </a:r>
          </a:p>
        </p:txBody>
      </p:sp>
      <p:sp>
        <p:nvSpPr>
          <p:cNvPr id="16433" name="Text Box 60"/>
          <p:cNvSpPr txBox="1">
            <a:spLocks noChangeArrowheads="1"/>
          </p:cNvSpPr>
          <p:nvPr/>
        </p:nvSpPr>
        <p:spPr bwMode="auto">
          <a:xfrm>
            <a:off x="3500430" y="2571744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u="none" dirty="0"/>
              <a:t>М</a:t>
            </a:r>
          </a:p>
        </p:txBody>
      </p:sp>
      <p:sp>
        <p:nvSpPr>
          <p:cNvPr id="16434" name="Text Box 61"/>
          <p:cNvSpPr txBox="1">
            <a:spLocks noChangeArrowheads="1"/>
          </p:cNvSpPr>
          <p:nvPr/>
        </p:nvSpPr>
        <p:spPr bwMode="auto">
          <a:xfrm>
            <a:off x="5357818" y="3071810"/>
            <a:ext cx="592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u="none" dirty="0"/>
              <a:t>Т</a:t>
            </a:r>
          </a:p>
        </p:txBody>
      </p:sp>
      <p:sp>
        <p:nvSpPr>
          <p:cNvPr id="16435" name="Text Box 62"/>
          <p:cNvSpPr txBox="1">
            <a:spLocks noChangeArrowheads="1"/>
          </p:cNvSpPr>
          <p:nvPr/>
        </p:nvSpPr>
        <p:spPr bwMode="auto">
          <a:xfrm>
            <a:off x="5143504" y="2071678"/>
            <a:ext cx="33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u="none" dirty="0"/>
              <a:t>Д</a:t>
            </a:r>
          </a:p>
        </p:txBody>
      </p:sp>
      <p:sp>
        <p:nvSpPr>
          <p:cNvPr id="16436" name="Text Box 63"/>
          <p:cNvSpPr txBox="1">
            <a:spLocks noChangeArrowheads="1"/>
          </p:cNvSpPr>
          <p:nvPr/>
        </p:nvSpPr>
        <p:spPr bwMode="auto">
          <a:xfrm>
            <a:off x="7858148" y="1571612"/>
            <a:ext cx="60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u="none" dirty="0"/>
              <a:t>Е</a:t>
            </a:r>
          </a:p>
        </p:txBody>
      </p:sp>
      <p:sp>
        <p:nvSpPr>
          <p:cNvPr id="16437" name="Text Box 64"/>
          <p:cNvSpPr txBox="1">
            <a:spLocks noChangeArrowheads="1"/>
          </p:cNvSpPr>
          <p:nvPr/>
        </p:nvSpPr>
        <p:spPr bwMode="auto">
          <a:xfrm>
            <a:off x="7858148" y="2928934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u="none" dirty="0"/>
              <a:t>К</a:t>
            </a:r>
          </a:p>
        </p:txBody>
      </p:sp>
      <p:sp>
        <p:nvSpPr>
          <p:cNvPr id="54" name="Text Box 16"/>
          <p:cNvSpPr txBox="1">
            <a:spLocks noChangeArrowheads="1"/>
          </p:cNvSpPr>
          <p:nvPr/>
        </p:nvSpPr>
        <p:spPr bwMode="auto">
          <a:xfrm>
            <a:off x="5857884" y="5357826"/>
            <a:ext cx="1539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u="none" dirty="0"/>
              <a:t>ОМТ</a:t>
            </a:r>
          </a:p>
        </p:txBody>
      </p:sp>
      <p:sp>
        <p:nvSpPr>
          <p:cNvPr id="55" name="AutoShape 15"/>
          <p:cNvSpPr>
            <a:spLocks noChangeArrowheads="1"/>
          </p:cNvSpPr>
          <p:nvPr/>
        </p:nvSpPr>
        <p:spPr bwMode="auto">
          <a:xfrm>
            <a:off x="5357818" y="5572140"/>
            <a:ext cx="431800" cy="2651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" name="Text Box 11"/>
          <p:cNvSpPr txBox="1">
            <a:spLocks noChangeArrowheads="1"/>
          </p:cNvSpPr>
          <p:nvPr/>
        </p:nvSpPr>
        <p:spPr bwMode="auto">
          <a:xfrm>
            <a:off x="7143768" y="4000504"/>
            <a:ext cx="1476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u="none" dirty="0" smtClean="0"/>
              <a:t>КДЕ</a:t>
            </a:r>
            <a:r>
              <a:rPr lang="ru-RU" sz="4000" u="none" dirty="0" smtClean="0"/>
              <a:t> </a:t>
            </a:r>
            <a:endParaRPr lang="ru-RU" sz="4000" u="none" dirty="0"/>
          </a:p>
        </p:txBody>
      </p:sp>
      <p:sp>
        <p:nvSpPr>
          <p:cNvPr id="57" name="Text Box 11"/>
          <p:cNvSpPr txBox="1">
            <a:spLocks noChangeArrowheads="1"/>
          </p:cNvSpPr>
          <p:nvPr/>
        </p:nvSpPr>
        <p:spPr bwMode="auto">
          <a:xfrm>
            <a:off x="6072198" y="4714884"/>
            <a:ext cx="1476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u="none" dirty="0" smtClean="0"/>
              <a:t> АВС</a:t>
            </a:r>
            <a:endParaRPr lang="ru-RU" sz="4000" u="none" dirty="0"/>
          </a:p>
        </p:txBody>
      </p:sp>
      <p:sp>
        <p:nvSpPr>
          <p:cNvPr id="58" name="AutoShape 13"/>
          <p:cNvSpPr>
            <a:spLocks noChangeArrowheads="1"/>
          </p:cNvSpPr>
          <p:nvPr/>
        </p:nvSpPr>
        <p:spPr bwMode="auto">
          <a:xfrm>
            <a:off x="6715140" y="4286256"/>
            <a:ext cx="360362" cy="266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AutoShape 13"/>
          <p:cNvSpPr>
            <a:spLocks noChangeArrowheads="1"/>
          </p:cNvSpPr>
          <p:nvPr/>
        </p:nvSpPr>
        <p:spPr bwMode="auto">
          <a:xfrm>
            <a:off x="5643570" y="5000636"/>
            <a:ext cx="360362" cy="266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 bwMode="auto">
          <a:xfrm>
            <a:off x="428596" y="1285860"/>
            <a:ext cx="5727729" cy="13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7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Р= </a:t>
            </a:r>
            <a:r>
              <a:rPr kumimoji="0" lang="ru-RU" sz="7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а+в</a:t>
            </a:r>
            <a:r>
              <a:rPr kumimoji="0" lang="ru-RU" sz="7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+с</a:t>
            </a:r>
          </a:p>
        </p:txBody>
      </p:sp>
      <p:sp>
        <p:nvSpPr>
          <p:cNvPr id="62" name="Равнобедренный треугольник 61"/>
          <p:cNvSpPr/>
          <p:nvPr/>
        </p:nvSpPr>
        <p:spPr bwMode="auto">
          <a:xfrm>
            <a:off x="785786" y="1857364"/>
            <a:ext cx="428628" cy="357190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Text Box 11"/>
          <p:cNvSpPr txBox="1">
            <a:spLocks noChangeArrowheads="1"/>
          </p:cNvSpPr>
          <p:nvPr/>
        </p:nvSpPr>
        <p:spPr bwMode="auto">
          <a:xfrm>
            <a:off x="6786578" y="2143116"/>
            <a:ext cx="107157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u="none" dirty="0" smtClean="0"/>
              <a:t> 1</a:t>
            </a:r>
            <a:endParaRPr lang="ru-RU" sz="4000" u="none" dirty="0"/>
          </a:p>
        </p:txBody>
      </p:sp>
      <p:sp>
        <p:nvSpPr>
          <p:cNvPr id="64" name="Text Box 11"/>
          <p:cNvSpPr txBox="1">
            <a:spLocks noChangeArrowheads="1"/>
          </p:cNvSpPr>
          <p:nvPr/>
        </p:nvSpPr>
        <p:spPr bwMode="auto">
          <a:xfrm>
            <a:off x="1142976" y="3071810"/>
            <a:ext cx="78581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u="none" dirty="0" smtClean="0"/>
              <a:t>2</a:t>
            </a:r>
            <a:r>
              <a:rPr lang="ru-RU" sz="4000" u="none" dirty="0" smtClean="0"/>
              <a:t> </a:t>
            </a:r>
            <a:endParaRPr lang="ru-RU" sz="4000" u="none" dirty="0"/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3857620" y="2857496"/>
            <a:ext cx="5000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u="none" dirty="0" smtClean="0"/>
              <a:t>3</a:t>
            </a:r>
            <a:endParaRPr lang="ru-RU" sz="3600" u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  <p:bldP spid="16395" grpId="0"/>
      <p:bldP spid="16396" grpId="0"/>
      <p:bldP spid="16397" grpId="0"/>
      <p:bldP spid="16405" grpId="0"/>
      <p:bldP spid="16406" grpId="0"/>
      <p:bldP spid="16407" grpId="0"/>
      <p:bldP spid="16416" grpId="0"/>
      <p:bldP spid="16417" grpId="0"/>
      <p:bldP spid="16418" grpId="0"/>
      <p:bldP spid="54" grpId="0"/>
      <p:bldP spid="55" grpId="0" animBg="1"/>
      <p:bldP spid="56" grpId="0"/>
      <p:bldP spid="58" grpId="0" animBg="1"/>
      <p:bldP spid="59" grpId="0" animBg="1"/>
      <p:bldP spid="62" grpId="0" animBg="1"/>
      <p:bldP spid="64" grpId="0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2103438" y="568325"/>
            <a:ext cx="5853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 u="none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2"/>
                </a:solidFill>
              </a:rPr>
              <a:t>Проверь.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>Решение.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-119063" y="1653038"/>
            <a:ext cx="8075613" cy="4530725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ru-RU" dirty="0" smtClean="0"/>
              <a:t>1. 50+50+20=120 ( мм)   периметр</a:t>
            </a:r>
          </a:p>
        </p:txBody>
      </p:sp>
      <p:sp>
        <p:nvSpPr>
          <p:cNvPr id="17413" name="AutoShape 10"/>
          <p:cNvSpPr>
            <a:spLocks noChangeArrowheads="1"/>
          </p:cNvSpPr>
          <p:nvPr/>
        </p:nvSpPr>
        <p:spPr bwMode="auto">
          <a:xfrm>
            <a:off x="6228184" y="1788339"/>
            <a:ext cx="287338" cy="2873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Text Box 11"/>
          <p:cNvSpPr txBox="1">
            <a:spLocks noChangeArrowheads="1"/>
          </p:cNvSpPr>
          <p:nvPr/>
        </p:nvSpPr>
        <p:spPr bwMode="auto">
          <a:xfrm>
            <a:off x="6803783" y="1578064"/>
            <a:ext cx="17287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u="none" dirty="0" smtClean="0"/>
              <a:t>КДЕ</a:t>
            </a:r>
            <a:endParaRPr lang="ru-RU" sz="4000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1175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sz="8000" b="1" dirty="0" smtClean="0">
                <a:solidFill>
                  <a:srgbClr val="FF0066"/>
                </a:solidFill>
              </a:rPr>
              <a:t>А вы готовы не лениться,     а  трудиться? </a:t>
            </a:r>
            <a:r>
              <a:rPr lang="ru-RU" b="1" dirty="0" smtClean="0"/>
              <a:t> 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2103438" y="568325"/>
            <a:ext cx="5853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 u="none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2"/>
                </a:solidFill>
              </a:rPr>
              <a:t>Проверь.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>Решение.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756555"/>
            <a:ext cx="8075613" cy="4530725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ru-RU" dirty="0" smtClean="0"/>
              <a:t>1. 50+50+20=120 ( мм)   периметр</a:t>
            </a:r>
          </a:p>
          <a:p>
            <a:pPr lvl="1" eaLnBrk="1" hangingPunct="1">
              <a:buFontTx/>
              <a:buNone/>
              <a:defRPr/>
            </a:pPr>
            <a:r>
              <a:rPr lang="ru-RU" dirty="0" smtClean="0"/>
              <a:t>2. 30   3 =90 (мм)   периметр</a:t>
            </a:r>
          </a:p>
        </p:txBody>
      </p:sp>
      <p:sp>
        <p:nvSpPr>
          <p:cNvPr id="17413" name="AutoShape 10"/>
          <p:cNvSpPr>
            <a:spLocks noChangeArrowheads="1"/>
          </p:cNvSpPr>
          <p:nvPr/>
        </p:nvSpPr>
        <p:spPr bwMode="auto">
          <a:xfrm>
            <a:off x="6444208" y="1916906"/>
            <a:ext cx="287338" cy="2873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Text Box 11"/>
          <p:cNvSpPr txBox="1">
            <a:spLocks noChangeArrowheads="1"/>
          </p:cNvSpPr>
          <p:nvPr/>
        </p:nvSpPr>
        <p:spPr bwMode="auto">
          <a:xfrm>
            <a:off x="6803231" y="1620837"/>
            <a:ext cx="17287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u="none" dirty="0" smtClean="0"/>
              <a:t>КДЕ</a:t>
            </a:r>
          </a:p>
        </p:txBody>
      </p:sp>
      <p:sp>
        <p:nvSpPr>
          <p:cNvPr id="17415" name="AutoShape 13"/>
          <p:cNvSpPr>
            <a:spLocks noChangeArrowheads="1"/>
          </p:cNvSpPr>
          <p:nvPr/>
        </p:nvSpPr>
        <p:spPr bwMode="auto">
          <a:xfrm>
            <a:off x="5508104" y="2404254"/>
            <a:ext cx="360362" cy="266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AutoShape 22"/>
          <p:cNvSpPr>
            <a:spLocks noChangeArrowheads="1"/>
          </p:cNvSpPr>
          <p:nvPr/>
        </p:nvSpPr>
        <p:spPr bwMode="auto">
          <a:xfrm>
            <a:off x="1619672" y="2470150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929322" y="2214554"/>
            <a:ext cx="14763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u="none" dirty="0" smtClean="0"/>
              <a:t> АВС</a:t>
            </a:r>
            <a:endParaRPr lang="ru-RU" sz="4000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6"/>
          <p:cNvSpPr txBox="1">
            <a:spLocks noChangeArrowheads="1"/>
          </p:cNvSpPr>
          <p:nvPr/>
        </p:nvSpPr>
        <p:spPr bwMode="auto">
          <a:xfrm>
            <a:off x="2103438" y="568325"/>
            <a:ext cx="5853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800" u="none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2"/>
                </a:solidFill>
              </a:rPr>
              <a:t>Проверь.</a:t>
            </a:r>
            <a:br>
              <a:rPr lang="ru-RU" dirty="0" smtClean="0">
                <a:solidFill>
                  <a:schemeClr val="accent2"/>
                </a:solidFill>
              </a:rPr>
            </a:br>
            <a:r>
              <a:rPr lang="ru-RU" dirty="0" smtClean="0">
                <a:solidFill>
                  <a:schemeClr val="accent2"/>
                </a:solidFill>
              </a:rPr>
              <a:t>Решение.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0827"/>
            <a:ext cx="8075613" cy="4530725"/>
          </a:xfr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ru-RU" dirty="0" smtClean="0"/>
              <a:t>1. 50+50+20=120 ( мм)   периметр</a:t>
            </a:r>
          </a:p>
          <a:p>
            <a:pPr lvl="1" eaLnBrk="1" hangingPunct="1">
              <a:buFontTx/>
              <a:buNone/>
              <a:defRPr/>
            </a:pPr>
            <a:r>
              <a:rPr lang="ru-RU" dirty="0" smtClean="0"/>
              <a:t>2. 30   3 =90 (мм)           периметр</a:t>
            </a:r>
          </a:p>
          <a:p>
            <a:pPr lvl="1" eaLnBrk="1" hangingPunct="1">
              <a:buFontTx/>
              <a:buNone/>
              <a:defRPr/>
            </a:pPr>
            <a:r>
              <a:rPr lang="ru-RU" dirty="0" smtClean="0"/>
              <a:t>3. 10+40+35=85 (мм )    периметр</a:t>
            </a:r>
          </a:p>
        </p:txBody>
      </p:sp>
      <p:sp>
        <p:nvSpPr>
          <p:cNvPr id="17413" name="AutoShape 10"/>
          <p:cNvSpPr>
            <a:spLocks noChangeArrowheads="1"/>
          </p:cNvSpPr>
          <p:nvPr/>
        </p:nvSpPr>
        <p:spPr bwMode="auto">
          <a:xfrm>
            <a:off x="6228184" y="1629569"/>
            <a:ext cx="287338" cy="28733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Text Box 11"/>
          <p:cNvSpPr txBox="1">
            <a:spLocks noChangeArrowheads="1"/>
          </p:cNvSpPr>
          <p:nvPr/>
        </p:nvSpPr>
        <p:spPr bwMode="auto">
          <a:xfrm>
            <a:off x="6660356" y="1360638"/>
            <a:ext cx="17287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u="none" dirty="0"/>
              <a:t>КДЕ</a:t>
            </a:r>
          </a:p>
          <a:p>
            <a:r>
              <a:rPr lang="ru-RU" sz="4000" u="none" dirty="0"/>
              <a:t>АВС</a:t>
            </a:r>
          </a:p>
        </p:txBody>
      </p:sp>
      <p:sp>
        <p:nvSpPr>
          <p:cNvPr id="17415" name="AutoShape 13"/>
          <p:cNvSpPr>
            <a:spLocks noChangeArrowheads="1"/>
          </p:cNvSpPr>
          <p:nvPr/>
        </p:nvSpPr>
        <p:spPr bwMode="auto">
          <a:xfrm>
            <a:off x="6155160" y="2201892"/>
            <a:ext cx="360362" cy="266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7" name="AutoShape 15"/>
          <p:cNvSpPr>
            <a:spLocks noChangeArrowheads="1"/>
          </p:cNvSpPr>
          <p:nvPr/>
        </p:nvSpPr>
        <p:spPr bwMode="auto">
          <a:xfrm>
            <a:off x="6083722" y="2665173"/>
            <a:ext cx="431800" cy="2651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8" name="Text Box 16"/>
          <p:cNvSpPr txBox="1">
            <a:spLocks noChangeArrowheads="1"/>
          </p:cNvSpPr>
          <p:nvPr/>
        </p:nvSpPr>
        <p:spPr bwMode="auto">
          <a:xfrm>
            <a:off x="6635480" y="2477054"/>
            <a:ext cx="1539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u="none" dirty="0"/>
              <a:t>ОМТ</a:t>
            </a:r>
          </a:p>
        </p:txBody>
      </p:sp>
      <p:sp>
        <p:nvSpPr>
          <p:cNvPr id="17419" name="AutoShape 22"/>
          <p:cNvSpPr>
            <a:spLocks noChangeArrowheads="1"/>
          </p:cNvSpPr>
          <p:nvPr/>
        </p:nvSpPr>
        <p:spPr bwMode="auto">
          <a:xfrm>
            <a:off x="1428728" y="2285992"/>
            <a:ext cx="71438" cy="73025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7"/>
          <p:cNvSpPr txBox="1">
            <a:spLocks noChangeArrowheads="1"/>
          </p:cNvSpPr>
          <p:nvPr/>
        </p:nvSpPr>
        <p:spPr bwMode="auto">
          <a:xfrm>
            <a:off x="0" y="3069325"/>
            <a:ext cx="887251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620713" lvl="0" indent="-620713" algn="just"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Ответ: периметр   КДЕ 120 мм, </a:t>
            </a:r>
            <a:r>
              <a:rPr lang="ru-RU" sz="4400" u="none" kern="0" dirty="0" smtClean="0"/>
              <a:t>АВС</a:t>
            </a: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90 мм,    ОМТ  85 мм.</a:t>
            </a: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4643438" y="3652840"/>
            <a:ext cx="360362" cy="266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3778765" y="4291117"/>
            <a:ext cx="360362" cy="266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AutoShape 13"/>
          <p:cNvSpPr>
            <a:spLocks noChangeArrowheads="1"/>
          </p:cNvSpPr>
          <p:nvPr/>
        </p:nvSpPr>
        <p:spPr bwMode="auto">
          <a:xfrm>
            <a:off x="285720" y="4352221"/>
            <a:ext cx="360362" cy="2667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  <p:bldP spid="15" grpId="0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-357214"/>
            <a:ext cx="8229600" cy="258285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Где в жизни нам пригодятся знания о треугольнике?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C:\Users\1\AppData\Local\Microsoft\Windows\Temporary Internet Files\Content.IE5\2KPIR5A1\MP900404920[1].jpg"/>
          <p:cNvPicPr/>
          <p:nvPr/>
        </p:nvPicPr>
        <p:blipFill>
          <a:blip r:embed="rId3" cstate="print"/>
          <a:srcRect l="11067" t="10526" r="19114"/>
          <a:stretch>
            <a:fillRect/>
          </a:stretch>
        </p:blipFill>
        <p:spPr bwMode="auto">
          <a:xfrm>
            <a:off x="285720" y="2214554"/>
            <a:ext cx="2624274" cy="240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289" name="Group 1"/>
          <p:cNvGrpSpPr>
            <a:grpSpLocks noChangeAspect="1"/>
          </p:cNvGrpSpPr>
          <p:nvPr/>
        </p:nvGrpSpPr>
        <p:grpSpPr bwMode="auto">
          <a:xfrm>
            <a:off x="3000364" y="2714620"/>
            <a:ext cx="2275543" cy="2571768"/>
            <a:chOff x="0" y="0"/>
            <a:chExt cx="2537" cy="2863"/>
          </a:xfrm>
        </p:grpSpPr>
        <p:sp>
          <p:nvSpPr>
            <p:cNvPr id="12290" name="AutoShape 2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2537" cy="2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1" name="Freeform 3"/>
            <p:cNvSpPr>
              <a:spLocks/>
            </p:cNvSpPr>
            <p:nvPr/>
          </p:nvSpPr>
          <p:spPr bwMode="auto">
            <a:xfrm>
              <a:off x="768" y="23"/>
              <a:ext cx="1603" cy="2826"/>
            </a:xfrm>
            <a:custGeom>
              <a:avLst/>
              <a:gdLst/>
              <a:ahLst/>
              <a:cxnLst>
                <a:cxn ang="0">
                  <a:pos x="1541" y="26"/>
                </a:cxn>
                <a:cxn ang="0">
                  <a:pos x="1416" y="75"/>
                </a:cxn>
                <a:cxn ang="0">
                  <a:pos x="1375" y="0"/>
                </a:cxn>
                <a:cxn ang="0">
                  <a:pos x="1270" y="6"/>
                </a:cxn>
                <a:cxn ang="0">
                  <a:pos x="1215" y="14"/>
                </a:cxn>
                <a:cxn ang="0">
                  <a:pos x="1172" y="29"/>
                </a:cxn>
                <a:cxn ang="0">
                  <a:pos x="1138" y="47"/>
                </a:cxn>
                <a:cxn ang="0">
                  <a:pos x="1110" y="69"/>
                </a:cxn>
                <a:cxn ang="0">
                  <a:pos x="1093" y="93"/>
                </a:cxn>
                <a:cxn ang="0">
                  <a:pos x="1080" y="119"/>
                </a:cxn>
                <a:cxn ang="0">
                  <a:pos x="1074" y="145"/>
                </a:cxn>
                <a:cxn ang="0">
                  <a:pos x="1073" y="173"/>
                </a:cxn>
                <a:cxn ang="0">
                  <a:pos x="1074" y="200"/>
                </a:cxn>
                <a:cxn ang="0">
                  <a:pos x="1080" y="226"/>
                </a:cxn>
                <a:cxn ang="0">
                  <a:pos x="1086" y="250"/>
                </a:cxn>
                <a:cxn ang="0">
                  <a:pos x="1094" y="272"/>
                </a:cxn>
                <a:cxn ang="0">
                  <a:pos x="1102" y="289"/>
                </a:cxn>
                <a:cxn ang="0">
                  <a:pos x="1109" y="303"/>
                </a:cxn>
                <a:cxn ang="0">
                  <a:pos x="1113" y="312"/>
                </a:cxn>
                <a:cxn ang="0">
                  <a:pos x="1115" y="315"/>
                </a:cxn>
                <a:cxn ang="0">
                  <a:pos x="1116" y="316"/>
                </a:cxn>
                <a:cxn ang="0">
                  <a:pos x="433" y="1261"/>
                </a:cxn>
                <a:cxn ang="0">
                  <a:pos x="547" y="1248"/>
                </a:cxn>
                <a:cxn ang="0">
                  <a:pos x="1155" y="372"/>
                </a:cxn>
                <a:cxn ang="0">
                  <a:pos x="1215" y="462"/>
                </a:cxn>
                <a:cxn ang="0">
                  <a:pos x="558" y="1355"/>
                </a:cxn>
                <a:cxn ang="0">
                  <a:pos x="662" y="1309"/>
                </a:cxn>
                <a:cxn ang="0">
                  <a:pos x="0" y="2364"/>
                </a:cxn>
                <a:cxn ang="0">
                  <a:pos x="446" y="2826"/>
                </a:cxn>
                <a:cxn ang="0">
                  <a:pos x="645" y="2705"/>
                </a:cxn>
                <a:cxn ang="0">
                  <a:pos x="832" y="1211"/>
                </a:cxn>
                <a:cxn ang="0">
                  <a:pos x="1355" y="454"/>
                </a:cxn>
                <a:cxn ang="0">
                  <a:pos x="1426" y="441"/>
                </a:cxn>
                <a:cxn ang="0">
                  <a:pos x="1482" y="423"/>
                </a:cxn>
                <a:cxn ang="0">
                  <a:pos x="1525" y="397"/>
                </a:cxn>
                <a:cxn ang="0">
                  <a:pos x="1559" y="368"/>
                </a:cxn>
                <a:cxn ang="0">
                  <a:pos x="1582" y="334"/>
                </a:cxn>
                <a:cxn ang="0">
                  <a:pos x="1596" y="298"/>
                </a:cxn>
                <a:cxn ang="0">
                  <a:pos x="1603" y="260"/>
                </a:cxn>
                <a:cxn ang="0">
                  <a:pos x="1603" y="223"/>
                </a:cxn>
                <a:cxn ang="0">
                  <a:pos x="1599" y="186"/>
                </a:cxn>
                <a:cxn ang="0">
                  <a:pos x="1592" y="150"/>
                </a:cxn>
                <a:cxn ang="0">
                  <a:pos x="1582" y="115"/>
                </a:cxn>
                <a:cxn ang="0">
                  <a:pos x="1570" y="86"/>
                </a:cxn>
                <a:cxn ang="0">
                  <a:pos x="1560" y="62"/>
                </a:cxn>
                <a:cxn ang="0">
                  <a:pos x="1550" y="42"/>
                </a:cxn>
                <a:cxn ang="0">
                  <a:pos x="1544" y="30"/>
                </a:cxn>
                <a:cxn ang="0">
                  <a:pos x="1541" y="26"/>
                </a:cxn>
              </a:cxnLst>
              <a:rect l="0" t="0" r="r" b="b"/>
              <a:pathLst>
                <a:path w="1603" h="2826">
                  <a:moveTo>
                    <a:pt x="1541" y="26"/>
                  </a:moveTo>
                  <a:lnTo>
                    <a:pt x="1416" y="75"/>
                  </a:lnTo>
                  <a:lnTo>
                    <a:pt x="1375" y="0"/>
                  </a:lnTo>
                  <a:lnTo>
                    <a:pt x="1270" y="6"/>
                  </a:lnTo>
                  <a:lnTo>
                    <a:pt x="1215" y="14"/>
                  </a:lnTo>
                  <a:lnTo>
                    <a:pt x="1172" y="29"/>
                  </a:lnTo>
                  <a:lnTo>
                    <a:pt x="1138" y="47"/>
                  </a:lnTo>
                  <a:lnTo>
                    <a:pt x="1110" y="69"/>
                  </a:lnTo>
                  <a:lnTo>
                    <a:pt x="1093" y="93"/>
                  </a:lnTo>
                  <a:lnTo>
                    <a:pt x="1080" y="119"/>
                  </a:lnTo>
                  <a:lnTo>
                    <a:pt x="1074" y="145"/>
                  </a:lnTo>
                  <a:lnTo>
                    <a:pt x="1073" y="173"/>
                  </a:lnTo>
                  <a:lnTo>
                    <a:pt x="1074" y="200"/>
                  </a:lnTo>
                  <a:lnTo>
                    <a:pt x="1080" y="226"/>
                  </a:lnTo>
                  <a:lnTo>
                    <a:pt x="1086" y="250"/>
                  </a:lnTo>
                  <a:lnTo>
                    <a:pt x="1094" y="272"/>
                  </a:lnTo>
                  <a:lnTo>
                    <a:pt x="1102" y="289"/>
                  </a:lnTo>
                  <a:lnTo>
                    <a:pt x="1109" y="303"/>
                  </a:lnTo>
                  <a:lnTo>
                    <a:pt x="1113" y="312"/>
                  </a:lnTo>
                  <a:lnTo>
                    <a:pt x="1115" y="315"/>
                  </a:lnTo>
                  <a:lnTo>
                    <a:pt x="1116" y="316"/>
                  </a:lnTo>
                  <a:lnTo>
                    <a:pt x="433" y="1261"/>
                  </a:lnTo>
                  <a:lnTo>
                    <a:pt x="547" y="1248"/>
                  </a:lnTo>
                  <a:lnTo>
                    <a:pt x="1155" y="372"/>
                  </a:lnTo>
                  <a:lnTo>
                    <a:pt x="1215" y="462"/>
                  </a:lnTo>
                  <a:lnTo>
                    <a:pt x="558" y="1355"/>
                  </a:lnTo>
                  <a:lnTo>
                    <a:pt x="662" y="1309"/>
                  </a:lnTo>
                  <a:lnTo>
                    <a:pt x="0" y="2364"/>
                  </a:lnTo>
                  <a:lnTo>
                    <a:pt x="446" y="2826"/>
                  </a:lnTo>
                  <a:lnTo>
                    <a:pt x="645" y="2705"/>
                  </a:lnTo>
                  <a:lnTo>
                    <a:pt x="832" y="1211"/>
                  </a:lnTo>
                  <a:lnTo>
                    <a:pt x="1355" y="454"/>
                  </a:lnTo>
                  <a:lnTo>
                    <a:pt x="1426" y="441"/>
                  </a:lnTo>
                  <a:lnTo>
                    <a:pt x="1482" y="423"/>
                  </a:lnTo>
                  <a:lnTo>
                    <a:pt x="1525" y="397"/>
                  </a:lnTo>
                  <a:lnTo>
                    <a:pt x="1559" y="368"/>
                  </a:lnTo>
                  <a:lnTo>
                    <a:pt x="1582" y="334"/>
                  </a:lnTo>
                  <a:lnTo>
                    <a:pt x="1596" y="298"/>
                  </a:lnTo>
                  <a:lnTo>
                    <a:pt x="1603" y="260"/>
                  </a:lnTo>
                  <a:lnTo>
                    <a:pt x="1603" y="223"/>
                  </a:lnTo>
                  <a:lnTo>
                    <a:pt x="1599" y="186"/>
                  </a:lnTo>
                  <a:lnTo>
                    <a:pt x="1592" y="150"/>
                  </a:lnTo>
                  <a:lnTo>
                    <a:pt x="1582" y="115"/>
                  </a:lnTo>
                  <a:lnTo>
                    <a:pt x="1570" y="86"/>
                  </a:lnTo>
                  <a:lnTo>
                    <a:pt x="1560" y="62"/>
                  </a:lnTo>
                  <a:lnTo>
                    <a:pt x="1550" y="42"/>
                  </a:lnTo>
                  <a:lnTo>
                    <a:pt x="1544" y="30"/>
                  </a:lnTo>
                  <a:lnTo>
                    <a:pt x="1541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auto">
            <a:xfrm>
              <a:off x="59" y="1240"/>
              <a:ext cx="1424" cy="1186"/>
            </a:xfrm>
            <a:custGeom>
              <a:avLst/>
              <a:gdLst/>
              <a:ahLst/>
              <a:cxnLst>
                <a:cxn ang="0">
                  <a:pos x="1230" y="0"/>
                </a:cxn>
                <a:cxn ang="0">
                  <a:pos x="0" y="496"/>
                </a:cxn>
                <a:cxn ang="0">
                  <a:pos x="742" y="1186"/>
                </a:cxn>
                <a:cxn ang="0">
                  <a:pos x="1424" y="113"/>
                </a:cxn>
                <a:cxn ang="0">
                  <a:pos x="1230" y="0"/>
                </a:cxn>
              </a:cxnLst>
              <a:rect l="0" t="0" r="r" b="b"/>
              <a:pathLst>
                <a:path w="1424" h="1186">
                  <a:moveTo>
                    <a:pt x="1230" y="0"/>
                  </a:moveTo>
                  <a:lnTo>
                    <a:pt x="0" y="496"/>
                  </a:lnTo>
                  <a:lnTo>
                    <a:pt x="742" y="1186"/>
                  </a:lnTo>
                  <a:lnTo>
                    <a:pt x="1424" y="113"/>
                  </a:lnTo>
                  <a:lnTo>
                    <a:pt x="1230" y="0"/>
                  </a:lnTo>
                  <a:close/>
                </a:path>
              </a:pathLst>
            </a:custGeom>
            <a:solidFill>
              <a:srgbClr val="DDDD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auto">
            <a:xfrm>
              <a:off x="153" y="1721"/>
              <a:ext cx="726" cy="725"/>
            </a:xfrm>
            <a:custGeom>
              <a:avLst/>
              <a:gdLst/>
              <a:ahLst/>
              <a:cxnLst>
                <a:cxn ang="0">
                  <a:pos x="719" y="626"/>
                </a:cxn>
                <a:cxn ang="0">
                  <a:pos x="101" y="0"/>
                </a:cxn>
                <a:cxn ang="0">
                  <a:pos x="0" y="30"/>
                </a:cxn>
                <a:cxn ang="0">
                  <a:pos x="726" y="725"/>
                </a:cxn>
                <a:cxn ang="0">
                  <a:pos x="719" y="626"/>
                </a:cxn>
              </a:cxnLst>
              <a:rect l="0" t="0" r="r" b="b"/>
              <a:pathLst>
                <a:path w="726" h="725">
                  <a:moveTo>
                    <a:pt x="719" y="626"/>
                  </a:moveTo>
                  <a:lnTo>
                    <a:pt x="101" y="0"/>
                  </a:lnTo>
                  <a:lnTo>
                    <a:pt x="0" y="30"/>
                  </a:lnTo>
                  <a:lnTo>
                    <a:pt x="726" y="725"/>
                  </a:lnTo>
                  <a:lnTo>
                    <a:pt x="719" y="626"/>
                  </a:lnTo>
                  <a:close/>
                </a:path>
              </a:pathLst>
            </a:custGeom>
            <a:solidFill>
              <a:srgbClr val="BC72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auto">
            <a:xfrm>
              <a:off x="154" y="1327"/>
              <a:ext cx="1116" cy="465"/>
            </a:xfrm>
            <a:custGeom>
              <a:avLst/>
              <a:gdLst/>
              <a:ahLst/>
              <a:cxnLst>
                <a:cxn ang="0">
                  <a:pos x="1053" y="0"/>
                </a:cxn>
                <a:cxn ang="0">
                  <a:pos x="1116" y="82"/>
                </a:cxn>
                <a:cxn ang="0">
                  <a:pos x="150" y="465"/>
                </a:cxn>
                <a:cxn ang="0">
                  <a:pos x="0" y="420"/>
                </a:cxn>
                <a:cxn ang="0">
                  <a:pos x="1053" y="0"/>
                </a:cxn>
              </a:cxnLst>
              <a:rect l="0" t="0" r="r" b="b"/>
              <a:pathLst>
                <a:path w="1116" h="465">
                  <a:moveTo>
                    <a:pt x="1053" y="0"/>
                  </a:moveTo>
                  <a:lnTo>
                    <a:pt x="1116" y="82"/>
                  </a:lnTo>
                  <a:lnTo>
                    <a:pt x="150" y="465"/>
                  </a:lnTo>
                  <a:lnTo>
                    <a:pt x="0" y="420"/>
                  </a:lnTo>
                  <a:lnTo>
                    <a:pt x="1053" y="0"/>
                  </a:lnTo>
                  <a:close/>
                </a:path>
              </a:pathLst>
            </a:custGeom>
            <a:solidFill>
              <a:srgbClr val="BC72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5" name="Freeform 7"/>
            <p:cNvSpPr>
              <a:spLocks/>
            </p:cNvSpPr>
            <p:nvPr/>
          </p:nvSpPr>
          <p:spPr bwMode="auto">
            <a:xfrm>
              <a:off x="1195" y="0"/>
              <a:ext cx="1104" cy="1611"/>
            </a:xfrm>
            <a:custGeom>
              <a:avLst/>
              <a:gdLst/>
              <a:ahLst/>
              <a:cxnLst>
                <a:cxn ang="0">
                  <a:pos x="1098" y="82"/>
                </a:cxn>
                <a:cxn ang="0">
                  <a:pos x="986" y="125"/>
                </a:cxn>
                <a:cxn ang="0">
                  <a:pos x="891" y="0"/>
                </a:cxn>
                <a:cxn ang="0">
                  <a:pos x="886" y="1"/>
                </a:cxn>
                <a:cxn ang="0">
                  <a:pos x="876" y="4"/>
                </a:cxn>
                <a:cxn ang="0">
                  <a:pos x="861" y="10"/>
                </a:cxn>
                <a:cxn ang="0">
                  <a:pos x="842" y="19"/>
                </a:cxn>
                <a:cxn ang="0">
                  <a:pos x="819" y="29"/>
                </a:cxn>
                <a:cxn ang="0">
                  <a:pos x="794" y="43"/>
                </a:cxn>
                <a:cxn ang="0">
                  <a:pos x="768" y="59"/>
                </a:cxn>
                <a:cxn ang="0">
                  <a:pos x="744" y="78"/>
                </a:cxn>
                <a:cxn ang="0">
                  <a:pos x="721" y="99"/>
                </a:cxn>
                <a:cxn ang="0">
                  <a:pos x="702" y="124"/>
                </a:cxn>
                <a:cxn ang="0">
                  <a:pos x="686" y="151"/>
                </a:cxn>
                <a:cxn ang="0">
                  <a:pos x="676" y="183"/>
                </a:cxn>
                <a:cxn ang="0">
                  <a:pos x="673" y="216"/>
                </a:cxn>
                <a:cxn ang="0">
                  <a:pos x="677" y="253"/>
                </a:cxn>
                <a:cxn ang="0">
                  <a:pos x="690" y="293"/>
                </a:cxn>
                <a:cxn ang="0">
                  <a:pos x="715" y="338"/>
                </a:cxn>
                <a:cxn ang="0">
                  <a:pos x="0" y="1359"/>
                </a:cxn>
                <a:cxn ang="0">
                  <a:pos x="99" y="1611"/>
                </a:cxn>
                <a:cxn ang="0">
                  <a:pos x="927" y="403"/>
                </a:cxn>
                <a:cxn ang="0">
                  <a:pos x="957" y="398"/>
                </a:cxn>
                <a:cxn ang="0">
                  <a:pos x="989" y="390"/>
                </a:cxn>
                <a:cxn ang="0">
                  <a:pos x="1022" y="371"/>
                </a:cxn>
                <a:cxn ang="0">
                  <a:pos x="1054" y="344"/>
                </a:cxn>
                <a:cxn ang="0">
                  <a:pos x="1080" y="303"/>
                </a:cxn>
                <a:cxn ang="0">
                  <a:pos x="1097" y="247"/>
                </a:cxn>
                <a:cxn ang="0">
                  <a:pos x="1104" y="174"/>
                </a:cxn>
                <a:cxn ang="0">
                  <a:pos x="1098" y="82"/>
                </a:cxn>
              </a:cxnLst>
              <a:rect l="0" t="0" r="r" b="b"/>
              <a:pathLst>
                <a:path w="1104" h="1611">
                  <a:moveTo>
                    <a:pt x="1098" y="82"/>
                  </a:moveTo>
                  <a:lnTo>
                    <a:pt x="986" y="125"/>
                  </a:lnTo>
                  <a:lnTo>
                    <a:pt x="891" y="0"/>
                  </a:lnTo>
                  <a:lnTo>
                    <a:pt x="886" y="1"/>
                  </a:lnTo>
                  <a:lnTo>
                    <a:pt x="876" y="4"/>
                  </a:lnTo>
                  <a:lnTo>
                    <a:pt x="861" y="10"/>
                  </a:lnTo>
                  <a:lnTo>
                    <a:pt x="842" y="19"/>
                  </a:lnTo>
                  <a:lnTo>
                    <a:pt x="819" y="29"/>
                  </a:lnTo>
                  <a:lnTo>
                    <a:pt x="794" y="43"/>
                  </a:lnTo>
                  <a:lnTo>
                    <a:pt x="768" y="59"/>
                  </a:lnTo>
                  <a:lnTo>
                    <a:pt x="744" y="78"/>
                  </a:lnTo>
                  <a:lnTo>
                    <a:pt x="721" y="99"/>
                  </a:lnTo>
                  <a:lnTo>
                    <a:pt x="702" y="124"/>
                  </a:lnTo>
                  <a:lnTo>
                    <a:pt x="686" y="151"/>
                  </a:lnTo>
                  <a:lnTo>
                    <a:pt x="676" y="183"/>
                  </a:lnTo>
                  <a:lnTo>
                    <a:pt x="673" y="216"/>
                  </a:lnTo>
                  <a:lnTo>
                    <a:pt x="677" y="253"/>
                  </a:lnTo>
                  <a:lnTo>
                    <a:pt x="690" y="293"/>
                  </a:lnTo>
                  <a:lnTo>
                    <a:pt x="715" y="338"/>
                  </a:lnTo>
                  <a:lnTo>
                    <a:pt x="0" y="1359"/>
                  </a:lnTo>
                  <a:lnTo>
                    <a:pt x="99" y="1611"/>
                  </a:lnTo>
                  <a:lnTo>
                    <a:pt x="927" y="403"/>
                  </a:lnTo>
                  <a:lnTo>
                    <a:pt x="957" y="398"/>
                  </a:lnTo>
                  <a:lnTo>
                    <a:pt x="989" y="390"/>
                  </a:lnTo>
                  <a:lnTo>
                    <a:pt x="1022" y="371"/>
                  </a:lnTo>
                  <a:lnTo>
                    <a:pt x="1054" y="344"/>
                  </a:lnTo>
                  <a:lnTo>
                    <a:pt x="1080" y="303"/>
                  </a:lnTo>
                  <a:lnTo>
                    <a:pt x="1097" y="247"/>
                  </a:lnTo>
                  <a:lnTo>
                    <a:pt x="1104" y="174"/>
                  </a:lnTo>
                  <a:lnTo>
                    <a:pt x="1098" y="82"/>
                  </a:lnTo>
                  <a:close/>
                </a:path>
              </a:pathLst>
            </a:custGeom>
            <a:solidFill>
              <a:srgbClr val="7FB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6" name="Freeform 8"/>
            <p:cNvSpPr>
              <a:spLocks/>
            </p:cNvSpPr>
            <p:nvPr/>
          </p:nvSpPr>
          <p:spPr bwMode="auto">
            <a:xfrm>
              <a:off x="817" y="1191"/>
              <a:ext cx="760" cy="1602"/>
            </a:xfrm>
            <a:custGeom>
              <a:avLst/>
              <a:gdLst/>
              <a:ahLst/>
              <a:cxnLst>
                <a:cxn ang="0">
                  <a:pos x="447" y="450"/>
                </a:cxn>
                <a:cxn ang="0">
                  <a:pos x="0" y="1196"/>
                </a:cxn>
                <a:cxn ang="0">
                  <a:pos x="402" y="1602"/>
                </a:cxn>
                <a:cxn ang="0">
                  <a:pos x="547" y="1501"/>
                </a:cxn>
                <a:cxn ang="0">
                  <a:pos x="760" y="0"/>
                </a:cxn>
                <a:cxn ang="0">
                  <a:pos x="447" y="450"/>
                </a:cxn>
              </a:cxnLst>
              <a:rect l="0" t="0" r="r" b="b"/>
              <a:pathLst>
                <a:path w="760" h="1602">
                  <a:moveTo>
                    <a:pt x="447" y="450"/>
                  </a:moveTo>
                  <a:lnTo>
                    <a:pt x="0" y="1196"/>
                  </a:lnTo>
                  <a:lnTo>
                    <a:pt x="402" y="1602"/>
                  </a:lnTo>
                  <a:lnTo>
                    <a:pt x="547" y="1501"/>
                  </a:lnTo>
                  <a:lnTo>
                    <a:pt x="760" y="0"/>
                  </a:lnTo>
                  <a:lnTo>
                    <a:pt x="447" y="450"/>
                  </a:lnTo>
                  <a:close/>
                </a:path>
              </a:pathLst>
            </a:custGeom>
            <a:solidFill>
              <a:srgbClr val="BC722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7" name="Freeform 9"/>
            <p:cNvSpPr>
              <a:spLocks/>
            </p:cNvSpPr>
            <p:nvPr/>
          </p:nvSpPr>
          <p:spPr bwMode="auto">
            <a:xfrm>
              <a:off x="872" y="1646"/>
              <a:ext cx="284" cy="301"/>
            </a:xfrm>
            <a:custGeom>
              <a:avLst/>
              <a:gdLst/>
              <a:ahLst/>
              <a:cxnLst>
                <a:cxn ang="0">
                  <a:pos x="141" y="301"/>
                </a:cxn>
                <a:cxn ang="0">
                  <a:pos x="170" y="298"/>
                </a:cxn>
                <a:cxn ang="0">
                  <a:pos x="198" y="290"/>
                </a:cxn>
                <a:cxn ang="0">
                  <a:pos x="221" y="275"/>
                </a:cxn>
                <a:cxn ang="0">
                  <a:pos x="242" y="256"/>
                </a:cxn>
                <a:cxn ang="0">
                  <a:pos x="260" y="235"/>
                </a:cxn>
                <a:cxn ang="0">
                  <a:pos x="273" y="209"/>
                </a:cxn>
                <a:cxn ang="0">
                  <a:pos x="281" y="180"/>
                </a:cxn>
                <a:cxn ang="0">
                  <a:pos x="284" y="150"/>
                </a:cxn>
                <a:cxn ang="0">
                  <a:pos x="281" y="120"/>
                </a:cxn>
                <a:cxn ang="0">
                  <a:pos x="273" y="91"/>
                </a:cxn>
                <a:cxn ang="0">
                  <a:pos x="260" y="67"/>
                </a:cxn>
                <a:cxn ang="0">
                  <a:pos x="242" y="44"/>
                </a:cxn>
                <a:cxn ang="0">
                  <a:pos x="221" y="26"/>
                </a:cxn>
                <a:cxn ang="0">
                  <a:pos x="198" y="12"/>
                </a:cxn>
                <a:cxn ang="0">
                  <a:pos x="170" y="3"/>
                </a:cxn>
                <a:cxn ang="0">
                  <a:pos x="141" y="0"/>
                </a:cxn>
                <a:cxn ang="0">
                  <a:pos x="113" y="3"/>
                </a:cxn>
                <a:cxn ang="0">
                  <a:pos x="87" y="12"/>
                </a:cxn>
                <a:cxn ang="0">
                  <a:pos x="62" y="26"/>
                </a:cxn>
                <a:cxn ang="0">
                  <a:pos x="42" y="44"/>
                </a:cxn>
                <a:cxn ang="0">
                  <a:pos x="25" y="67"/>
                </a:cxn>
                <a:cxn ang="0">
                  <a:pos x="12" y="91"/>
                </a:cxn>
                <a:cxn ang="0">
                  <a:pos x="3" y="120"/>
                </a:cxn>
                <a:cxn ang="0">
                  <a:pos x="0" y="150"/>
                </a:cxn>
                <a:cxn ang="0">
                  <a:pos x="3" y="180"/>
                </a:cxn>
                <a:cxn ang="0">
                  <a:pos x="12" y="209"/>
                </a:cxn>
                <a:cxn ang="0">
                  <a:pos x="25" y="235"/>
                </a:cxn>
                <a:cxn ang="0">
                  <a:pos x="42" y="256"/>
                </a:cxn>
                <a:cxn ang="0">
                  <a:pos x="62" y="275"/>
                </a:cxn>
                <a:cxn ang="0">
                  <a:pos x="87" y="290"/>
                </a:cxn>
                <a:cxn ang="0">
                  <a:pos x="113" y="298"/>
                </a:cxn>
                <a:cxn ang="0">
                  <a:pos x="141" y="301"/>
                </a:cxn>
              </a:cxnLst>
              <a:rect l="0" t="0" r="r" b="b"/>
              <a:pathLst>
                <a:path w="284" h="301">
                  <a:moveTo>
                    <a:pt x="141" y="301"/>
                  </a:moveTo>
                  <a:lnTo>
                    <a:pt x="170" y="298"/>
                  </a:lnTo>
                  <a:lnTo>
                    <a:pt x="198" y="290"/>
                  </a:lnTo>
                  <a:lnTo>
                    <a:pt x="221" y="275"/>
                  </a:lnTo>
                  <a:lnTo>
                    <a:pt x="242" y="256"/>
                  </a:lnTo>
                  <a:lnTo>
                    <a:pt x="260" y="235"/>
                  </a:lnTo>
                  <a:lnTo>
                    <a:pt x="273" y="209"/>
                  </a:lnTo>
                  <a:lnTo>
                    <a:pt x="281" y="180"/>
                  </a:lnTo>
                  <a:lnTo>
                    <a:pt x="284" y="150"/>
                  </a:lnTo>
                  <a:lnTo>
                    <a:pt x="281" y="120"/>
                  </a:lnTo>
                  <a:lnTo>
                    <a:pt x="273" y="91"/>
                  </a:lnTo>
                  <a:lnTo>
                    <a:pt x="260" y="67"/>
                  </a:lnTo>
                  <a:lnTo>
                    <a:pt x="242" y="44"/>
                  </a:lnTo>
                  <a:lnTo>
                    <a:pt x="221" y="26"/>
                  </a:lnTo>
                  <a:lnTo>
                    <a:pt x="198" y="12"/>
                  </a:lnTo>
                  <a:lnTo>
                    <a:pt x="170" y="3"/>
                  </a:lnTo>
                  <a:lnTo>
                    <a:pt x="141" y="0"/>
                  </a:lnTo>
                  <a:lnTo>
                    <a:pt x="113" y="3"/>
                  </a:lnTo>
                  <a:lnTo>
                    <a:pt x="87" y="12"/>
                  </a:lnTo>
                  <a:lnTo>
                    <a:pt x="62" y="26"/>
                  </a:lnTo>
                  <a:lnTo>
                    <a:pt x="42" y="44"/>
                  </a:lnTo>
                  <a:lnTo>
                    <a:pt x="25" y="67"/>
                  </a:lnTo>
                  <a:lnTo>
                    <a:pt x="12" y="91"/>
                  </a:lnTo>
                  <a:lnTo>
                    <a:pt x="3" y="120"/>
                  </a:lnTo>
                  <a:lnTo>
                    <a:pt x="0" y="150"/>
                  </a:lnTo>
                  <a:lnTo>
                    <a:pt x="3" y="180"/>
                  </a:lnTo>
                  <a:lnTo>
                    <a:pt x="12" y="209"/>
                  </a:lnTo>
                  <a:lnTo>
                    <a:pt x="25" y="235"/>
                  </a:lnTo>
                  <a:lnTo>
                    <a:pt x="42" y="256"/>
                  </a:lnTo>
                  <a:lnTo>
                    <a:pt x="62" y="275"/>
                  </a:lnTo>
                  <a:lnTo>
                    <a:pt x="87" y="290"/>
                  </a:lnTo>
                  <a:lnTo>
                    <a:pt x="113" y="298"/>
                  </a:lnTo>
                  <a:lnTo>
                    <a:pt x="141" y="301"/>
                  </a:lnTo>
                  <a:close/>
                </a:path>
              </a:pathLst>
            </a:custGeom>
            <a:solidFill>
              <a:srgbClr val="7FBF7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8" name="Freeform 10"/>
            <p:cNvSpPr>
              <a:spLocks/>
            </p:cNvSpPr>
            <p:nvPr/>
          </p:nvSpPr>
          <p:spPr bwMode="auto">
            <a:xfrm>
              <a:off x="213" y="1385"/>
              <a:ext cx="1201" cy="1370"/>
            </a:xfrm>
            <a:custGeom>
              <a:avLst/>
              <a:gdLst/>
              <a:ahLst/>
              <a:cxnLst>
                <a:cxn ang="0">
                  <a:pos x="1191" y="56"/>
                </a:cxn>
                <a:cxn ang="0">
                  <a:pos x="1185" y="56"/>
                </a:cxn>
                <a:cxn ang="0">
                  <a:pos x="1182" y="59"/>
                </a:cxn>
                <a:cxn ang="0">
                  <a:pos x="1178" y="62"/>
                </a:cxn>
                <a:cxn ang="0">
                  <a:pos x="1177" y="66"/>
                </a:cxn>
                <a:cxn ang="0">
                  <a:pos x="1177" y="66"/>
                </a:cxn>
                <a:cxn ang="0">
                  <a:pos x="1004" y="1318"/>
                </a:cxn>
                <a:cxn ang="0">
                  <a:pos x="45" y="387"/>
                </a:cxn>
                <a:cxn ang="0">
                  <a:pos x="986" y="23"/>
                </a:cxn>
                <a:cxn ang="0">
                  <a:pos x="986" y="23"/>
                </a:cxn>
                <a:cxn ang="0">
                  <a:pos x="991" y="21"/>
                </a:cxn>
                <a:cxn ang="0">
                  <a:pos x="994" y="17"/>
                </a:cxn>
                <a:cxn ang="0">
                  <a:pos x="995" y="13"/>
                </a:cxn>
                <a:cxn ang="0">
                  <a:pos x="994" y="7"/>
                </a:cxn>
                <a:cxn ang="0">
                  <a:pos x="991" y="3"/>
                </a:cxn>
                <a:cxn ang="0">
                  <a:pos x="986" y="1"/>
                </a:cxn>
                <a:cxn ang="0">
                  <a:pos x="982" y="0"/>
                </a:cxn>
                <a:cxn ang="0">
                  <a:pos x="978" y="0"/>
                </a:cxn>
                <a:cxn ang="0">
                  <a:pos x="0" y="377"/>
                </a:cxn>
                <a:cxn ang="0">
                  <a:pos x="1022" y="1370"/>
                </a:cxn>
                <a:cxn ang="0">
                  <a:pos x="1201" y="70"/>
                </a:cxn>
                <a:cxn ang="0">
                  <a:pos x="1201" y="64"/>
                </a:cxn>
                <a:cxn ang="0">
                  <a:pos x="1198" y="60"/>
                </a:cxn>
                <a:cxn ang="0">
                  <a:pos x="1195" y="57"/>
                </a:cxn>
                <a:cxn ang="0">
                  <a:pos x="1191" y="56"/>
                </a:cxn>
              </a:cxnLst>
              <a:rect l="0" t="0" r="r" b="b"/>
              <a:pathLst>
                <a:path w="1201" h="1370">
                  <a:moveTo>
                    <a:pt x="1191" y="56"/>
                  </a:moveTo>
                  <a:lnTo>
                    <a:pt x="1185" y="56"/>
                  </a:lnTo>
                  <a:lnTo>
                    <a:pt x="1182" y="59"/>
                  </a:lnTo>
                  <a:lnTo>
                    <a:pt x="1178" y="62"/>
                  </a:lnTo>
                  <a:lnTo>
                    <a:pt x="1177" y="66"/>
                  </a:lnTo>
                  <a:lnTo>
                    <a:pt x="1177" y="66"/>
                  </a:lnTo>
                  <a:lnTo>
                    <a:pt x="1004" y="1318"/>
                  </a:lnTo>
                  <a:lnTo>
                    <a:pt x="45" y="387"/>
                  </a:lnTo>
                  <a:lnTo>
                    <a:pt x="986" y="23"/>
                  </a:lnTo>
                  <a:lnTo>
                    <a:pt x="986" y="23"/>
                  </a:lnTo>
                  <a:lnTo>
                    <a:pt x="991" y="21"/>
                  </a:lnTo>
                  <a:lnTo>
                    <a:pt x="994" y="17"/>
                  </a:lnTo>
                  <a:lnTo>
                    <a:pt x="995" y="13"/>
                  </a:lnTo>
                  <a:lnTo>
                    <a:pt x="994" y="7"/>
                  </a:lnTo>
                  <a:lnTo>
                    <a:pt x="991" y="3"/>
                  </a:lnTo>
                  <a:lnTo>
                    <a:pt x="986" y="1"/>
                  </a:lnTo>
                  <a:lnTo>
                    <a:pt x="982" y="0"/>
                  </a:lnTo>
                  <a:lnTo>
                    <a:pt x="978" y="0"/>
                  </a:lnTo>
                  <a:lnTo>
                    <a:pt x="0" y="377"/>
                  </a:lnTo>
                  <a:lnTo>
                    <a:pt x="1022" y="1370"/>
                  </a:lnTo>
                  <a:lnTo>
                    <a:pt x="1201" y="70"/>
                  </a:lnTo>
                  <a:lnTo>
                    <a:pt x="1201" y="64"/>
                  </a:lnTo>
                  <a:lnTo>
                    <a:pt x="1198" y="60"/>
                  </a:lnTo>
                  <a:lnTo>
                    <a:pt x="1195" y="57"/>
                  </a:lnTo>
                  <a:lnTo>
                    <a:pt x="1191" y="5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1224" y="2721"/>
              <a:ext cx="1" cy="1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0" name="Freeform 12"/>
            <p:cNvSpPr>
              <a:spLocks/>
            </p:cNvSpPr>
            <p:nvPr/>
          </p:nvSpPr>
          <p:spPr bwMode="auto">
            <a:xfrm>
              <a:off x="1219" y="1372"/>
              <a:ext cx="309" cy="1370"/>
            </a:xfrm>
            <a:custGeom>
              <a:avLst/>
              <a:gdLst/>
              <a:ahLst/>
              <a:cxnLst>
                <a:cxn ang="0">
                  <a:pos x="297" y="0"/>
                </a:cxn>
                <a:cxn ang="0">
                  <a:pos x="292" y="0"/>
                </a:cxn>
                <a:cxn ang="0">
                  <a:pos x="289" y="3"/>
                </a:cxn>
                <a:cxn ang="0">
                  <a:pos x="284" y="6"/>
                </a:cxn>
                <a:cxn ang="0">
                  <a:pos x="283" y="10"/>
                </a:cxn>
                <a:cxn ang="0">
                  <a:pos x="109" y="1258"/>
                </a:cxn>
                <a:cxn ang="0">
                  <a:pos x="5" y="1349"/>
                </a:cxn>
                <a:cxn ang="0">
                  <a:pos x="2" y="1353"/>
                </a:cxn>
                <a:cxn ang="0">
                  <a:pos x="0" y="1357"/>
                </a:cxn>
                <a:cxn ang="0">
                  <a:pos x="0" y="1362"/>
                </a:cxn>
                <a:cxn ang="0">
                  <a:pos x="3" y="1366"/>
                </a:cxn>
                <a:cxn ang="0">
                  <a:pos x="8" y="1369"/>
                </a:cxn>
                <a:cxn ang="0">
                  <a:pos x="13" y="1370"/>
                </a:cxn>
                <a:cxn ang="0">
                  <a:pos x="18" y="1370"/>
                </a:cxn>
                <a:cxn ang="0">
                  <a:pos x="22" y="1367"/>
                </a:cxn>
                <a:cxn ang="0">
                  <a:pos x="132" y="1270"/>
                </a:cxn>
                <a:cxn ang="0">
                  <a:pos x="309" y="14"/>
                </a:cxn>
                <a:cxn ang="0">
                  <a:pos x="309" y="14"/>
                </a:cxn>
                <a:cxn ang="0">
                  <a:pos x="308" y="8"/>
                </a:cxn>
                <a:cxn ang="0">
                  <a:pos x="306" y="4"/>
                </a:cxn>
                <a:cxn ang="0">
                  <a:pos x="302" y="1"/>
                </a:cxn>
                <a:cxn ang="0">
                  <a:pos x="297" y="0"/>
                </a:cxn>
              </a:cxnLst>
              <a:rect l="0" t="0" r="r" b="b"/>
              <a:pathLst>
                <a:path w="309" h="1370">
                  <a:moveTo>
                    <a:pt x="297" y="0"/>
                  </a:moveTo>
                  <a:lnTo>
                    <a:pt x="292" y="0"/>
                  </a:lnTo>
                  <a:lnTo>
                    <a:pt x="289" y="3"/>
                  </a:lnTo>
                  <a:lnTo>
                    <a:pt x="284" y="6"/>
                  </a:lnTo>
                  <a:lnTo>
                    <a:pt x="283" y="10"/>
                  </a:lnTo>
                  <a:lnTo>
                    <a:pt x="109" y="1258"/>
                  </a:lnTo>
                  <a:lnTo>
                    <a:pt x="5" y="1349"/>
                  </a:lnTo>
                  <a:lnTo>
                    <a:pt x="2" y="1353"/>
                  </a:lnTo>
                  <a:lnTo>
                    <a:pt x="0" y="1357"/>
                  </a:lnTo>
                  <a:lnTo>
                    <a:pt x="0" y="1362"/>
                  </a:lnTo>
                  <a:lnTo>
                    <a:pt x="3" y="1366"/>
                  </a:lnTo>
                  <a:lnTo>
                    <a:pt x="8" y="1369"/>
                  </a:lnTo>
                  <a:lnTo>
                    <a:pt x="13" y="1370"/>
                  </a:lnTo>
                  <a:lnTo>
                    <a:pt x="18" y="1370"/>
                  </a:lnTo>
                  <a:lnTo>
                    <a:pt x="22" y="1367"/>
                  </a:lnTo>
                  <a:lnTo>
                    <a:pt x="132" y="1270"/>
                  </a:lnTo>
                  <a:lnTo>
                    <a:pt x="309" y="14"/>
                  </a:lnTo>
                  <a:lnTo>
                    <a:pt x="309" y="14"/>
                  </a:lnTo>
                  <a:lnTo>
                    <a:pt x="308" y="8"/>
                  </a:lnTo>
                  <a:lnTo>
                    <a:pt x="306" y="4"/>
                  </a:lnTo>
                  <a:lnTo>
                    <a:pt x="302" y="1"/>
                  </a:lnTo>
                  <a:lnTo>
                    <a:pt x="29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1" name="Freeform 13"/>
            <p:cNvSpPr>
              <a:spLocks/>
            </p:cNvSpPr>
            <p:nvPr/>
          </p:nvSpPr>
          <p:spPr bwMode="auto">
            <a:xfrm>
              <a:off x="383" y="33"/>
              <a:ext cx="1967" cy="2534"/>
            </a:xfrm>
            <a:custGeom>
              <a:avLst/>
              <a:gdLst/>
              <a:ahLst/>
              <a:cxnLst>
                <a:cxn ang="0">
                  <a:pos x="1944" y="91"/>
                </a:cxn>
                <a:cxn ang="0">
                  <a:pos x="1740" y="0"/>
                </a:cxn>
                <a:cxn ang="0">
                  <a:pos x="1687" y="19"/>
                </a:cxn>
                <a:cxn ang="0">
                  <a:pos x="1624" y="49"/>
                </a:cxn>
                <a:cxn ang="0">
                  <a:pos x="1576" y="86"/>
                </a:cxn>
                <a:cxn ang="0">
                  <a:pos x="1544" y="128"/>
                </a:cxn>
                <a:cxn ang="0">
                  <a:pos x="1530" y="177"/>
                </a:cxn>
                <a:cxn ang="0">
                  <a:pos x="1531" y="224"/>
                </a:cxn>
                <a:cxn ang="0">
                  <a:pos x="1543" y="265"/>
                </a:cxn>
                <a:cxn ang="0">
                  <a:pos x="1559" y="295"/>
                </a:cxn>
                <a:cxn ang="0">
                  <a:pos x="724" y="1468"/>
                </a:cxn>
                <a:cxn ang="0">
                  <a:pos x="753" y="2529"/>
                </a:cxn>
                <a:cxn ang="0">
                  <a:pos x="762" y="2534"/>
                </a:cxn>
                <a:cxn ang="0">
                  <a:pos x="770" y="2529"/>
                </a:cxn>
                <a:cxn ang="0">
                  <a:pos x="773" y="2521"/>
                </a:cxn>
                <a:cxn ang="0">
                  <a:pos x="770" y="2512"/>
                </a:cxn>
                <a:cxn ang="0">
                  <a:pos x="44" y="1776"/>
                </a:cxn>
                <a:cxn ang="0">
                  <a:pos x="1595" y="305"/>
                </a:cxn>
                <a:cxn ang="0">
                  <a:pos x="1586" y="295"/>
                </a:cxn>
                <a:cxn ang="0">
                  <a:pos x="1573" y="272"/>
                </a:cxn>
                <a:cxn ang="0">
                  <a:pos x="1559" y="233"/>
                </a:cxn>
                <a:cxn ang="0">
                  <a:pos x="1554" y="184"/>
                </a:cxn>
                <a:cxn ang="0">
                  <a:pos x="1567" y="140"/>
                </a:cxn>
                <a:cxn ang="0">
                  <a:pos x="1593" y="105"/>
                </a:cxn>
                <a:cxn ang="0">
                  <a:pos x="1632" y="73"/>
                </a:cxn>
                <a:cxn ang="0">
                  <a:pos x="1686" y="46"/>
                </a:cxn>
                <a:cxn ang="0">
                  <a:pos x="1723" y="157"/>
                </a:cxn>
                <a:cxn ang="0">
                  <a:pos x="1932" y="132"/>
                </a:cxn>
                <a:cxn ang="0">
                  <a:pos x="1939" y="174"/>
                </a:cxn>
                <a:cxn ang="0">
                  <a:pos x="1939" y="226"/>
                </a:cxn>
                <a:cxn ang="0">
                  <a:pos x="1928" y="282"/>
                </a:cxn>
                <a:cxn ang="0">
                  <a:pos x="1899" y="326"/>
                </a:cxn>
                <a:cxn ang="0">
                  <a:pos x="1864" y="357"/>
                </a:cxn>
                <a:cxn ang="0">
                  <a:pos x="1817" y="377"/>
                </a:cxn>
                <a:cxn ang="0">
                  <a:pos x="1760" y="390"/>
                </a:cxn>
                <a:cxn ang="0">
                  <a:pos x="1722" y="394"/>
                </a:cxn>
                <a:cxn ang="0">
                  <a:pos x="871" y="1601"/>
                </a:cxn>
                <a:cxn ang="0">
                  <a:pos x="868" y="1609"/>
                </a:cxn>
                <a:cxn ang="0">
                  <a:pos x="874" y="1618"/>
                </a:cxn>
                <a:cxn ang="0">
                  <a:pos x="884" y="1621"/>
                </a:cxn>
                <a:cxn ang="0">
                  <a:pos x="891" y="1615"/>
                </a:cxn>
                <a:cxn ang="0">
                  <a:pos x="1736" y="417"/>
                </a:cxn>
                <a:cxn ang="0">
                  <a:pos x="1802" y="407"/>
                </a:cxn>
                <a:cxn ang="0">
                  <a:pos x="1857" y="388"/>
                </a:cxn>
                <a:cxn ang="0">
                  <a:pos x="1902" y="360"/>
                </a:cxn>
                <a:cxn ang="0">
                  <a:pos x="1935" y="322"/>
                </a:cxn>
                <a:cxn ang="0">
                  <a:pos x="1962" y="249"/>
                </a:cxn>
                <a:cxn ang="0">
                  <a:pos x="1965" y="178"/>
                </a:cxn>
                <a:cxn ang="0">
                  <a:pos x="1955" y="124"/>
                </a:cxn>
                <a:cxn ang="0">
                  <a:pos x="1948" y="101"/>
                </a:cxn>
              </a:cxnLst>
              <a:rect l="0" t="0" r="r" b="b"/>
              <a:pathLst>
                <a:path w="1967" h="2534">
                  <a:moveTo>
                    <a:pt x="1948" y="101"/>
                  </a:moveTo>
                  <a:lnTo>
                    <a:pt x="1944" y="91"/>
                  </a:lnTo>
                  <a:lnTo>
                    <a:pt x="1746" y="128"/>
                  </a:lnTo>
                  <a:lnTo>
                    <a:pt x="1740" y="0"/>
                  </a:lnTo>
                  <a:lnTo>
                    <a:pt x="1724" y="6"/>
                  </a:lnTo>
                  <a:lnTo>
                    <a:pt x="1687" y="19"/>
                  </a:lnTo>
                  <a:lnTo>
                    <a:pt x="1654" y="33"/>
                  </a:lnTo>
                  <a:lnTo>
                    <a:pt x="1624" y="49"/>
                  </a:lnTo>
                  <a:lnTo>
                    <a:pt x="1598" y="68"/>
                  </a:lnTo>
                  <a:lnTo>
                    <a:pt x="1576" y="86"/>
                  </a:lnTo>
                  <a:lnTo>
                    <a:pt x="1559" y="106"/>
                  </a:lnTo>
                  <a:lnTo>
                    <a:pt x="1544" y="128"/>
                  </a:lnTo>
                  <a:lnTo>
                    <a:pt x="1536" y="151"/>
                  </a:lnTo>
                  <a:lnTo>
                    <a:pt x="1530" y="177"/>
                  </a:lnTo>
                  <a:lnTo>
                    <a:pt x="1528" y="201"/>
                  </a:lnTo>
                  <a:lnTo>
                    <a:pt x="1531" y="224"/>
                  </a:lnTo>
                  <a:lnTo>
                    <a:pt x="1537" y="246"/>
                  </a:lnTo>
                  <a:lnTo>
                    <a:pt x="1543" y="265"/>
                  </a:lnTo>
                  <a:lnTo>
                    <a:pt x="1551" y="282"/>
                  </a:lnTo>
                  <a:lnTo>
                    <a:pt x="1559" y="295"/>
                  </a:lnTo>
                  <a:lnTo>
                    <a:pt x="1564" y="305"/>
                  </a:lnTo>
                  <a:lnTo>
                    <a:pt x="724" y="1468"/>
                  </a:lnTo>
                  <a:lnTo>
                    <a:pt x="0" y="1766"/>
                  </a:lnTo>
                  <a:lnTo>
                    <a:pt x="753" y="2529"/>
                  </a:lnTo>
                  <a:lnTo>
                    <a:pt x="757" y="2532"/>
                  </a:lnTo>
                  <a:lnTo>
                    <a:pt x="762" y="2534"/>
                  </a:lnTo>
                  <a:lnTo>
                    <a:pt x="766" y="2532"/>
                  </a:lnTo>
                  <a:lnTo>
                    <a:pt x="770" y="2529"/>
                  </a:lnTo>
                  <a:lnTo>
                    <a:pt x="773" y="2525"/>
                  </a:lnTo>
                  <a:lnTo>
                    <a:pt x="773" y="2521"/>
                  </a:lnTo>
                  <a:lnTo>
                    <a:pt x="773" y="2517"/>
                  </a:lnTo>
                  <a:lnTo>
                    <a:pt x="770" y="2512"/>
                  </a:lnTo>
                  <a:lnTo>
                    <a:pt x="770" y="2512"/>
                  </a:lnTo>
                  <a:lnTo>
                    <a:pt x="44" y="1776"/>
                  </a:lnTo>
                  <a:lnTo>
                    <a:pt x="740" y="1488"/>
                  </a:lnTo>
                  <a:lnTo>
                    <a:pt x="1595" y="305"/>
                  </a:lnTo>
                  <a:lnTo>
                    <a:pt x="1589" y="298"/>
                  </a:lnTo>
                  <a:lnTo>
                    <a:pt x="1586" y="295"/>
                  </a:lnTo>
                  <a:lnTo>
                    <a:pt x="1582" y="285"/>
                  </a:lnTo>
                  <a:lnTo>
                    <a:pt x="1573" y="272"/>
                  </a:lnTo>
                  <a:lnTo>
                    <a:pt x="1566" y="253"/>
                  </a:lnTo>
                  <a:lnTo>
                    <a:pt x="1559" y="233"/>
                  </a:lnTo>
                  <a:lnTo>
                    <a:pt x="1554" y="210"/>
                  </a:lnTo>
                  <a:lnTo>
                    <a:pt x="1554" y="184"/>
                  </a:lnTo>
                  <a:lnTo>
                    <a:pt x="1559" y="158"/>
                  </a:lnTo>
                  <a:lnTo>
                    <a:pt x="1567" y="140"/>
                  </a:lnTo>
                  <a:lnTo>
                    <a:pt x="1579" y="121"/>
                  </a:lnTo>
                  <a:lnTo>
                    <a:pt x="1593" y="105"/>
                  </a:lnTo>
                  <a:lnTo>
                    <a:pt x="1611" y="88"/>
                  </a:lnTo>
                  <a:lnTo>
                    <a:pt x="1632" y="73"/>
                  </a:lnTo>
                  <a:lnTo>
                    <a:pt x="1657" y="59"/>
                  </a:lnTo>
                  <a:lnTo>
                    <a:pt x="1686" y="46"/>
                  </a:lnTo>
                  <a:lnTo>
                    <a:pt x="1717" y="35"/>
                  </a:lnTo>
                  <a:lnTo>
                    <a:pt x="1723" y="157"/>
                  </a:lnTo>
                  <a:lnTo>
                    <a:pt x="1928" y="119"/>
                  </a:lnTo>
                  <a:lnTo>
                    <a:pt x="1932" y="132"/>
                  </a:lnTo>
                  <a:lnTo>
                    <a:pt x="1935" y="151"/>
                  </a:lnTo>
                  <a:lnTo>
                    <a:pt x="1939" y="174"/>
                  </a:lnTo>
                  <a:lnTo>
                    <a:pt x="1941" y="199"/>
                  </a:lnTo>
                  <a:lnTo>
                    <a:pt x="1939" y="226"/>
                  </a:lnTo>
                  <a:lnTo>
                    <a:pt x="1935" y="255"/>
                  </a:lnTo>
                  <a:lnTo>
                    <a:pt x="1928" y="282"/>
                  </a:lnTo>
                  <a:lnTo>
                    <a:pt x="1913" y="309"/>
                  </a:lnTo>
                  <a:lnTo>
                    <a:pt x="1899" y="326"/>
                  </a:lnTo>
                  <a:lnTo>
                    <a:pt x="1883" y="342"/>
                  </a:lnTo>
                  <a:lnTo>
                    <a:pt x="1864" y="357"/>
                  </a:lnTo>
                  <a:lnTo>
                    <a:pt x="1843" y="368"/>
                  </a:lnTo>
                  <a:lnTo>
                    <a:pt x="1817" y="377"/>
                  </a:lnTo>
                  <a:lnTo>
                    <a:pt x="1791" y="384"/>
                  </a:lnTo>
                  <a:lnTo>
                    <a:pt x="1760" y="390"/>
                  </a:lnTo>
                  <a:lnTo>
                    <a:pt x="1727" y="393"/>
                  </a:lnTo>
                  <a:lnTo>
                    <a:pt x="1722" y="394"/>
                  </a:lnTo>
                  <a:lnTo>
                    <a:pt x="871" y="1601"/>
                  </a:lnTo>
                  <a:lnTo>
                    <a:pt x="871" y="1601"/>
                  </a:lnTo>
                  <a:lnTo>
                    <a:pt x="868" y="1605"/>
                  </a:lnTo>
                  <a:lnTo>
                    <a:pt x="868" y="1609"/>
                  </a:lnTo>
                  <a:lnTo>
                    <a:pt x="871" y="1613"/>
                  </a:lnTo>
                  <a:lnTo>
                    <a:pt x="874" y="1618"/>
                  </a:lnTo>
                  <a:lnTo>
                    <a:pt x="878" y="1621"/>
                  </a:lnTo>
                  <a:lnTo>
                    <a:pt x="884" y="1621"/>
                  </a:lnTo>
                  <a:lnTo>
                    <a:pt x="888" y="1618"/>
                  </a:lnTo>
                  <a:lnTo>
                    <a:pt x="891" y="1615"/>
                  </a:lnTo>
                  <a:lnTo>
                    <a:pt x="891" y="1615"/>
                  </a:lnTo>
                  <a:lnTo>
                    <a:pt x="1736" y="417"/>
                  </a:lnTo>
                  <a:lnTo>
                    <a:pt x="1771" y="413"/>
                  </a:lnTo>
                  <a:lnTo>
                    <a:pt x="1802" y="407"/>
                  </a:lnTo>
                  <a:lnTo>
                    <a:pt x="1831" y="398"/>
                  </a:lnTo>
                  <a:lnTo>
                    <a:pt x="1857" y="388"/>
                  </a:lnTo>
                  <a:lnTo>
                    <a:pt x="1880" y="375"/>
                  </a:lnTo>
                  <a:lnTo>
                    <a:pt x="1902" y="360"/>
                  </a:lnTo>
                  <a:lnTo>
                    <a:pt x="1919" y="342"/>
                  </a:lnTo>
                  <a:lnTo>
                    <a:pt x="1935" y="322"/>
                  </a:lnTo>
                  <a:lnTo>
                    <a:pt x="1952" y="286"/>
                  </a:lnTo>
                  <a:lnTo>
                    <a:pt x="1962" y="249"/>
                  </a:lnTo>
                  <a:lnTo>
                    <a:pt x="1967" y="211"/>
                  </a:lnTo>
                  <a:lnTo>
                    <a:pt x="1965" y="178"/>
                  </a:lnTo>
                  <a:lnTo>
                    <a:pt x="1961" y="148"/>
                  </a:lnTo>
                  <a:lnTo>
                    <a:pt x="1955" y="124"/>
                  </a:lnTo>
                  <a:lnTo>
                    <a:pt x="1951" y="108"/>
                  </a:lnTo>
                  <a:lnTo>
                    <a:pt x="1948" y="10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2" name="Freeform 14"/>
            <p:cNvSpPr>
              <a:spLocks/>
            </p:cNvSpPr>
            <p:nvPr/>
          </p:nvSpPr>
          <p:spPr bwMode="auto">
            <a:xfrm>
              <a:off x="530" y="1629"/>
              <a:ext cx="790" cy="866"/>
            </a:xfrm>
            <a:custGeom>
              <a:avLst/>
              <a:gdLst/>
              <a:ahLst/>
              <a:cxnLst>
                <a:cxn ang="0">
                  <a:pos x="780" y="0"/>
                </a:cxn>
                <a:cxn ang="0">
                  <a:pos x="775" y="0"/>
                </a:cxn>
                <a:cxn ang="0">
                  <a:pos x="770" y="2"/>
                </a:cxn>
                <a:cxn ang="0">
                  <a:pos x="767" y="6"/>
                </a:cxn>
                <a:cxn ang="0">
                  <a:pos x="766" y="10"/>
                </a:cxn>
                <a:cxn ang="0">
                  <a:pos x="638" y="813"/>
                </a:cxn>
                <a:cxn ang="0">
                  <a:pos x="22" y="191"/>
                </a:cxn>
                <a:cxn ang="0">
                  <a:pos x="18" y="189"/>
                </a:cxn>
                <a:cxn ang="0">
                  <a:pos x="13" y="187"/>
                </a:cxn>
                <a:cxn ang="0">
                  <a:pos x="9" y="189"/>
                </a:cxn>
                <a:cxn ang="0">
                  <a:pos x="5" y="191"/>
                </a:cxn>
                <a:cxn ang="0">
                  <a:pos x="2" y="196"/>
                </a:cxn>
                <a:cxn ang="0">
                  <a:pos x="0" y="200"/>
                </a:cxn>
                <a:cxn ang="0">
                  <a:pos x="2" y="204"/>
                </a:cxn>
                <a:cxn ang="0">
                  <a:pos x="5" y="209"/>
                </a:cxn>
                <a:cxn ang="0">
                  <a:pos x="655" y="866"/>
                </a:cxn>
                <a:cxn ang="0">
                  <a:pos x="790" y="15"/>
                </a:cxn>
                <a:cxn ang="0">
                  <a:pos x="789" y="9"/>
                </a:cxn>
                <a:cxn ang="0">
                  <a:pos x="788" y="5"/>
                </a:cxn>
                <a:cxn ang="0">
                  <a:pos x="785" y="2"/>
                </a:cxn>
                <a:cxn ang="0">
                  <a:pos x="780" y="0"/>
                </a:cxn>
              </a:cxnLst>
              <a:rect l="0" t="0" r="r" b="b"/>
              <a:pathLst>
                <a:path w="790" h="866">
                  <a:moveTo>
                    <a:pt x="780" y="0"/>
                  </a:moveTo>
                  <a:lnTo>
                    <a:pt x="775" y="0"/>
                  </a:lnTo>
                  <a:lnTo>
                    <a:pt x="770" y="2"/>
                  </a:lnTo>
                  <a:lnTo>
                    <a:pt x="767" y="6"/>
                  </a:lnTo>
                  <a:lnTo>
                    <a:pt x="766" y="10"/>
                  </a:lnTo>
                  <a:lnTo>
                    <a:pt x="638" y="813"/>
                  </a:lnTo>
                  <a:lnTo>
                    <a:pt x="22" y="191"/>
                  </a:lnTo>
                  <a:lnTo>
                    <a:pt x="18" y="189"/>
                  </a:lnTo>
                  <a:lnTo>
                    <a:pt x="13" y="187"/>
                  </a:lnTo>
                  <a:lnTo>
                    <a:pt x="9" y="189"/>
                  </a:lnTo>
                  <a:lnTo>
                    <a:pt x="5" y="191"/>
                  </a:lnTo>
                  <a:lnTo>
                    <a:pt x="2" y="196"/>
                  </a:lnTo>
                  <a:lnTo>
                    <a:pt x="0" y="200"/>
                  </a:lnTo>
                  <a:lnTo>
                    <a:pt x="2" y="204"/>
                  </a:lnTo>
                  <a:lnTo>
                    <a:pt x="5" y="209"/>
                  </a:lnTo>
                  <a:lnTo>
                    <a:pt x="655" y="866"/>
                  </a:lnTo>
                  <a:lnTo>
                    <a:pt x="790" y="15"/>
                  </a:lnTo>
                  <a:lnTo>
                    <a:pt x="789" y="9"/>
                  </a:lnTo>
                  <a:lnTo>
                    <a:pt x="788" y="5"/>
                  </a:lnTo>
                  <a:lnTo>
                    <a:pt x="785" y="2"/>
                  </a:lnTo>
                  <a:lnTo>
                    <a:pt x="78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auto">
            <a:xfrm>
              <a:off x="618" y="372"/>
              <a:ext cx="1056" cy="1100"/>
            </a:xfrm>
            <a:custGeom>
              <a:avLst/>
              <a:gdLst/>
              <a:ahLst/>
              <a:cxnLst>
                <a:cxn ang="0">
                  <a:pos x="1048" y="160"/>
                </a:cxn>
                <a:cxn ang="0">
                  <a:pos x="685" y="0"/>
                </a:cxn>
                <a:cxn ang="0">
                  <a:pos x="2" y="1080"/>
                </a:cxn>
                <a:cxn ang="0">
                  <a:pos x="2" y="1080"/>
                </a:cxn>
                <a:cxn ang="0">
                  <a:pos x="0" y="1085"/>
                </a:cxn>
                <a:cxn ang="0">
                  <a:pos x="0" y="1090"/>
                </a:cxn>
                <a:cxn ang="0">
                  <a:pos x="3" y="1095"/>
                </a:cxn>
                <a:cxn ang="0">
                  <a:pos x="6" y="1098"/>
                </a:cxn>
                <a:cxn ang="0">
                  <a:pos x="10" y="1100"/>
                </a:cxn>
                <a:cxn ang="0">
                  <a:pos x="15" y="1100"/>
                </a:cxn>
                <a:cxn ang="0">
                  <a:pos x="19" y="1098"/>
                </a:cxn>
                <a:cxn ang="0">
                  <a:pos x="23" y="1095"/>
                </a:cxn>
                <a:cxn ang="0">
                  <a:pos x="695" y="32"/>
                </a:cxn>
                <a:cxn ang="0">
                  <a:pos x="1038" y="183"/>
                </a:cxn>
                <a:cxn ang="0">
                  <a:pos x="1043" y="184"/>
                </a:cxn>
                <a:cxn ang="0">
                  <a:pos x="1047" y="183"/>
                </a:cxn>
                <a:cxn ang="0">
                  <a:pos x="1051" y="180"/>
                </a:cxn>
                <a:cxn ang="0">
                  <a:pos x="1054" y="176"/>
                </a:cxn>
                <a:cxn ang="0">
                  <a:pos x="1056" y="172"/>
                </a:cxn>
                <a:cxn ang="0">
                  <a:pos x="1054" y="167"/>
                </a:cxn>
                <a:cxn ang="0">
                  <a:pos x="1053" y="163"/>
                </a:cxn>
                <a:cxn ang="0">
                  <a:pos x="1048" y="160"/>
                </a:cxn>
              </a:cxnLst>
              <a:rect l="0" t="0" r="r" b="b"/>
              <a:pathLst>
                <a:path w="1056" h="1100">
                  <a:moveTo>
                    <a:pt x="1048" y="160"/>
                  </a:moveTo>
                  <a:lnTo>
                    <a:pt x="685" y="0"/>
                  </a:lnTo>
                  <a:lnTo>
                    <a:pt x="2" y="1080"/>
                  </a:lnTo>
                  <a:lnTo>
                    <a:pt x="2" y="1080"/>
                  </a:lnTo>
                  <a:lnTo>
                    <a:pt x="0" y="1085"/>
                  </a:lnTo>
                  <a:lnTo>
                    <a:pt x="0" y="1090"/>
                  </a:lnTo>
                  <a:lnTo>
                    <a:pt x="3" y="1095"/>
                  </a:lnTo>
                  <a:lnTo>
                    <a:pt x="6" y="1098"/>
                  </a:lnTo>
                  <a:lnTo>
                    <a:pt x="10" y="1100"/>
                  </a:lnTo>
                  <a:lnTo>
                    <a:pt x="15" y="1100"/>
                  </a:lnTo>
                  <a:lnTo>
                    <a:pt x="19" y="1098"/>
                  </a:lnTo>
                  <a:lnTo>
                    <a:pt x="23" y="1095"/>
                  </a:lnTo>
                  <a:lnTo>
                    <a:pt x="695" y="32"/>
                  </a:lnTo>
                  <a:lnTo>
                    <a:pt x="1038" y="183"/>
                  </a:lnTo>
                  <a:lnTo>
                    <a:pt x="1043" y="184"/>
                  </a:lnTo>
                  <a:lnTo>
                    <a:pt x="1047" y="183"/>
                  </a:lnTo>
                  <a:lnTo>
                    <a:pt x="1051" y="180"/>
                  </a:lnTo>
                  <a:lnTo>
                    <a:pt x="1054" y="176"/>
                  </a:lnTo>
                  <a:lnTo>
                    <a:pt x="1056" y="172"/>
                  </a:lnTo>
                  <a:lnTo>
                    <a:pt x="1054" y="167"/>
                  </a:lnTo>
                  <a:lnTo>
                    <a:pt x="1053" y="163"/>
                  </a:lnTo>
                  <a:lnTo>
                    <a:pt x="1048" y="1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4" name="Freeform 16"/>
            <p:cNvSpPr>
              <a:spLocks/>
            </p:cNvSpPr>
            <p:nvPr/>
          </p:nvSpPr>
          <p:spPr bwMode="auto">
            <a:xfrm>
              <a:off x="123" y="1979"/>
              <a:ext cx="553" cy="447"/>
            </a:xfrm>
            <a:custGeom>
              <a:avLst/>
              <a:gdLst/>
              <a:ahLst/>
              <a:cxnLst>
                <a:cxn ang="0">
                  <a:pos x="546" y="422"/>
                </a:cxn>
                <a:cxn ang="0">
                  <a:pos x="37" y="217"/>
                </a:cxn>
                <a:cxn ang="0">
                  <a:pos x="157" y="18"/>
                </a:cxn>
                <a:cxn ang="0">
                  <a:pos x="158" y="13"/>
                </a:cxn>
                <a:cxn ang="0">
                  <a:pos x="158" y="8"/>
                </a:cxn>
                <a:cxn ang="0">
                  <a:pos x="155" y="4"/>
                </a:cxn>
                <a:cxn ang="0">
                  <a:pos x="152" y="1"/>
                </a:cxn>
                <a:cxn ang="0">
                  <a:pos x="148" y="0"/>
                </a:cxn>
                <a:cxn ang="0">
                  <a:pos x="142" y="0"/>
                </a:cxn>
                <a:cxn ang="0">
                  <a:pos x="138" y="1"/>
                </a:cxn>
                <a:cxn ang="0">
                  <a:pos x="135" y="5"/>
                </a:cxn>
                <a:cxn ang="0">
                  <a:pos x="0" y="228"/>
                </a:cxn>
                <a:cxn ang="0">
                  <a:pos x="536" y="445"/>
                </a:cxn>
                <a:cxn ang="0">
                  <a:pos x="542" y="447"/>
                </a:cxn>
                <a:cxn ang="0">
                  <a:pos x="546" y="445"/>
                </a:cxn>
                <a:cxn ang="0">
                  <a:pos x="550" y="443"/>
                </a:cxn>
                <a:cxn ang="0">
                  <a:pos x="553" y="438"/>
                </a:cxn>
                <a:cxn ang="0">
                  <a:pos x="553" y="434"/>
                </a:cxn>
                <a:cxn ang="0">
                  <a:pos x="552" y="430"/>
                </a:cxn>
                <a:cxn ang="0">
                  <a:pos x="550" y="425"/>
                </a:cxn>
                <a:cxn ang="0">
                  <a:pos x="546" y="422"/>
                </a:cxn>
              </a:cxnLst>
              <a:rect l="0" t="0" r="r" b="b"/>
              <a:pathLst>
                <a:path w="553" h="447">
                  <a:moveTo>
                    <a:pt x="546" y="422"/>
                  </a:moveTo>
                  <a:lnTo>
                    <a:pt x="37" y="217"/>
                  </a:lnTo>
                  <a:lnTo>
                    <a:pt x="157" y="18"/>
                  </a:lnTo>
                  <a:lnTo>
                    <a:pt x="158" y="13"/>
                  </a:lnTo>
                  <a:lnTo>
                    <a:pt x="158" y="8"/>
                  </a:lnTo>
                  <a:lnTo>
                    <a:pt x="155" y="4"/>
                  </a:lnTo>
                  <a:lnTo>
                    <a:pt x="152" y="1"/>
                  </a:lnTo>
                  <a:lnTo>
                    <a:pt x="148" y="0"/>
                  </a:lnTo>
                  <a:lnTo>
                    <a:pt x="142" y="0"/>
                  </a:lnTo>
                  <a:lnTo>
                    <a:pt x="138" y="1"/>
                  </a:lnTo>
                  <a:lnTo>
                    <a:pt x="135" y="5"/>
                  </a:lnTo>
                  <a:lnTo>
                    <a:pt x="0" y="228"/>
                  </a:lnTo>
                  <a:lnTo>
                    <a:pt x="536" y="445"/>
                  </a:lnTo>
                  <a:lnTo>
                    <a:pt x="542" y="447"/>
                  </a:lnTo>
                  <a:lnTo>
                    <a:pt x="546" y="445"/>
                  </a:lnTo>
                  <a:lnTo>
                    <a:pt x="550" y="443"/>
                  </a:lnTo>
                  <a:lnTo>
                    <a:pt x="553" y="438"/>
                  </a:lnTo>
                  <a:lnTo>
                    <a:pt x="553" y="434"/>
                  </a:lnTo>
                  <a:lnTo>
                    <a:pt x="552" y="430"/>
                  </a:lnTo>
                  <a:lnTo>
                    <a:pt x="550" y="425"/>
                  </a:lnTo>
                  <a:lnTo>
                    <a:pt x="546" y="4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5" name="Freeform 17"/>
            <p:cNvSpPr>
              <a:spLocks/>
            </p:cNvSpPr>
            <p:nvPr/>
          </p:nvSpPr>
          <p:spPr bwMode="auto">
            <a:xfrm>
              <a:off x="760" y="237"/>
              <a:ext cx="1334" cy="1857"/>
            </a:xfrm>
            <a:custGeom>
              <a:avLst/>
              <a:gdLst/>
              <a:ahLst/>
              <a:cxnLst>
                <a:cxn ang="0">
                  <a:pos x="1320" y="3"/>
                </a:cxn>
                <a:cxn ang="0">
                  <a:pos x="1" y="1845"/>
                </a:cxn>
                <a:cxn ang="0">
                  <a:pos x="1" y="1845"/>
                </a:cxn>
                <a:cxn ang="0">
                  <a:pos x="0" y="1848"/>
                </a:cxn>
                <a:cxn ang="0">
                  <a:pos x="1" y="1849"/>
                </a:cxn>
                <a:cxn ang="0">
                  <a:pos x="1" y="1852"/>
                </a:cxn>
                <a:cxn ang="0">
                  <a:pos x="4" y="1855"/>
                </a:cxn>
                <a:cxn ang="0">
                  <a:pos x="7" y="1857"/>
                </a:cxn>
                <a:cxn ang="0">
                  <a:pos x="10" y="1857"/>
                </a:cxn>
                <a:cxn ang="0">
                  <a:pos x="11" y="1855"/>
                </a:cxn>
                <a:cxn ang="0">
                  <a:pos x="14" y="1854"/>
                </a:cxn>
                <a:cxn ang="0">
                  <a:pos x="14" y="1854"/>
                </a:cxn>
                <a:cxn ang="0">
                  <a:pos x="1333" y="12"/>
                </a:cxn>
                <a:cxn ang="0">
                  <a:pos x="1333" y="12"/>
                </a:cxn>
                <a:cxn ang="0">
                  <a:pos x="1334" y="9"/>
                </a:cxn>
                <a:cxn ang="0">
                  <a:pos x="1334" y="6"/>
                </a:cxn>
                <a:cxn ang="0">
                  <a:pos x="1333" y="3"/>
                </a:cxn>
                <a:cxn ang="0">
                  <a:pos x="1330" y="2"/>
                </a:cxn>
                <a:cxn ang="0">
                  <a:pos x="1327" y="0"/>
                </a:cxn>
                <a:cxn ang="0">
                  <a:pos x="1326" y="0"/>
                </a:cxn>
                <a:cxn ang="0">
                  <a:pos x="1323" y="2"/>
                </a:cxn>
                <a:cxn ang="0">
                  <a:pos x="1320" y="3"/>
                </a:cxn>
                <a:cxn ang="0">
                  <a:pos x="1320" y="3"/>
                </a:cxn>
              </a:cxnLst>
              <a:rect l="0" t="0" r="r" b="b"/>
              <a:pathLst>
                <a:path w="1334" h="1857">
                  <a:moveTo>
                    <a:pt x="1320" y="3"/>
                  </a:moveTo>
                  <a:lnTo>
                    <a:pt x="1" y="1845"/>
                  </a:lnTo>
                  <a:lnTo>
                    <a:pt x="1" y="1845"/>
                  </a:lnTo>
                  <a:lnTo>
                    <a:pt x="0" y="1848"/>
                  </a:lnTo>
                  <a:lnTo>
                    <a:pt x="1" y="1849"/>
                  </a:lnTo>
                  <a:lnTo>
                    <a:pt x="1" y="1852"/>
                  </a:lnTo>
                  <a:lnTo>
                    <a:pt x="4" y="1855"/>
                  </a:lnTo>
                  <a:lnTo>
                    <a:pt x="7" y="1857"/>
                  </a:lnTo>
                  <a:lnTo>
                    <a:pt x="10" y="1857"/>
                  </a:lnTo>
                  <a:lnTo>
                    <a:pt x="11" y="1855"/>
                  </a:lnTo>
                  <a:lnTo>
                    <a:pt x="14" y="1854"/>
                  </a:lnTo>
                  <a:lnTo>
                    <a:pt x="14" y="1854"/>
                  </a:lnTo>
                  <a:lnTo>
                    <a:pt x="1333" y="12"/>
                  </a:lnTo>
                  <a:lnTo>
                    <a:pt x="1333" y="12"/>
                  </a:lnTo>
                  <a:lnTo>
                    <a:pt x="1334" y="9"/>
                  </a:lnTo>
                  <a:lnTo>
                    <a:pt x="1334" y="6"/>
                  </a:lnTo>
                  <a:lnTo>
                    <a:pt x="1333" y="3"/>
                  </a:lnTo>
                  <a:lnTo>
                    <a:pt x="1330" y="2"/>
                  </a:lnTo>
                  <a:lnTo>
                    <a:pt x="1327" y="0"/>
                  </a:lnTo>
                  <a:lnTo>
                    <a:pt x="1326" y="0"/>
                  </a:lnTo>
                  <a:lnTo>
                    <a:pt x="1323" y="2"/>
                  </a:lnTo>
                  <a:lnTo>
                    <a:pt x="1320" y="3"/>
                  </a:lnTo>
                  <a:lnTo>
                    <a:pt x="1320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6" name="Freeform 18"/>
            <p:cNvSpPr>
              <a:spLocks/>
            </p:cNvSpPr>
            <p:nvPr/>
          </p:nvSpPr>
          <p:spPr bwMode="auto">
            <a:xfrm>
              <a:off x="783" y="272"/>
              <a:ext cx="1335" cy="1858"/>
            </a:xfrm>
            <a:custGeom>
              <a:avLst/>
              <a:gdLst/>
              <a:ahLst/>
              <a:cxnLst>
                <a:cxn ang="0">
                  <a:pos x="1320" y="4"/>
                </a:cxn>
                <a:cxn ang="0">
                  <a:pos x="1" y="1845"/>
                </a:cxn>
                <a:cxn ang="0">
                  <a:pos x="1" y="1845"/>
                </a:cxn>
                <a:cxn ang="0">
                  <a:pos x="0" y="1848"/>
                </a:cxn>
                <a:cxn ang="0">
                  <a:pos x="1" y="1850"/>
                </a:cxn>
                <a:cxn ang="0">
                  <a:pos x="1" y="1853"/>
                </a:cxn>
                <a:cxn ang="0">
                  <a:pos x="4" y="1856"/>
                </a:cxn>
                <a:cxn ang="0">
                  <a:pos x="7" y="1858"/>
                </a:cxn>
                <a:cxn ang="0">
                  <a:pos x="10" y="1856"/>
                </a:cxn>
                <a:cxn ang="0">
                  <a:pos x="11" y="1856"/>
                </a:cxn>
                <a:cxn ang="0">
                  <a:pos x="14" y="1853"/>
                </a:cxn>
                <a:cxn ang="0">
                  <a:pos x="14" y="1853"/>
                </a:cxn>
                <a:cxn ang="0">
                  <a:pos x="1333" y="13"/>
                </a:cxn>
                <a:cxn ang="0">
                  <a:pos x="1333" y="13"/>
                </a:cxn>
                <a:cxn ang="0">
                  <a:pos x="1335" y="10"/>
                </a:cxn>
                <a:cxn ang="0">
                  <a:pos x="1335" y="7"/>
                </a:cxn>
                <a:cxn ang="0">
                  <a:pos x="1333" y="4"/>
                </a:cxn>
                <a:cxn ang="0">
                  <a:pos x="1330" y="1"/>
                </a:cxn>
                <a:cxn ang="0">
                  <a:pos x="1327" y="0"/>
                </a:cxn>
                <a:cxn ang="0">
                  <a:pos x="1326" y="0"/>
                </a:cxn>
                <a:cxn ang="0">
                  <a:pos x="1323" y="1"/>
                </a:cxn>
                <a:cxn ang="0">
                  <a:pos x="1320" y="4"/>
                </a:cxn>
                <a:cxn ang="0">
                  <a:pos x="1320" y="4"/>
                </a:cxn>
              </a:cxnLst>
              <a:rect l="0" t="0" r="r" b="b"/>
              <a:pathLst>
                <a:path w="1335" h="1858">
                  <a:moveTo>
                    <a:pt x="1320" y="4"/>
                  </a:moveTo>
                  <a:lnTo>
                    <a:pt x="1" y="1845"/>
                  </a:lnTo>
                  <a:lnTo>
                    <a:pt x="1" y="1845"/>
                  </a:lnTo>
                  <a:lnTo>
                    <a:pt x="0" y="1848"/>
                  </a:lnTo>
                  <a:lnTo>
                    <a:pt x="1" y="1850"/>
                  </a:lnTo>
                  <a:lnTo>
                    <a:pt x="1" y="1853"/>
                  </a:lnTo>
                  <a:lnTo>
                    <a:pt x="4" y="1856"/>
                  </a:lnTo>
                  <a:lnTo>
                    <a:pt x="7" y="1858"/>
                  </a:lnTo>
                  <a:lnTo>
                    <a:pt x="10" y="1856"/>
                  </a:lnTo>
                  <a:lnTo>
                    <a:pt x="11" y="1856"/>
                  </a:lnTo>
                  <a:lnTo>
                    <a:pt x="14" y="1853"/>
                  </a:lnTo>
                  <a:lnTo>
                    <a:pt x="14" y="1853"/>
                  </a:lnTo>
                  <a:lnTo>
                    <a:pt x="1333" y="13"/>
                  </a:lnTo>
                  <a:lnTo>
                    <a:pt x="1333" y="13"/>
                  </a:lnTo>
                  <a:lnTo>
                    <a:pt x="1335" y="10"/>
                  </a:lnTo>
                  <a:lnTo>
                    <a:pt x="1335" y="7"/>
                  </a:lnTo>
                  <a:lnTo>
                    <a:pt x="1333" y="4"/>
                  </a:lnTo>
                  <a:lnTo>
                    <a:pt x="1330" y="1"/>
                  </a:lnTo>
                  <a:lnTo>
                    <a:pt x="1327" y="0"/>
                  </a:lnTo>
                  <a:lnTo>
                    <a:pt x="1326" y="0"/>
                  </a:lnTo>
                  <a:lnTo>
                    <a:pt x="1323" y="1"/>
                  </a:lnTo>
                  <a:lnTo>
                    <a:pt x="1320" y="4"/>
                  </a:lnTo>
                  <a:lnTo>
                    <a:pt x="132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7" name="Freeform 19"/>
            <p:cNvSpPr>
              <a:spLocks/>
            </p:cNvSpPr>
            <p:nvPr/>
          </p:nvSpPr>
          <p:spPr bwMode="auto">
            <a:xfrm>
              <a:off x="814" y="311"/>
              <a:ext cx="1335" cy="1856"/>
            </a:xfrm>
            <a:custGeom>
              <a:avLst/>
              <a:gdLst/>
              <a:ahLst/>
              <a:cxnLst>
                <a:cxn ang="0">
                  <a:pos x="1321" y="2"/>
                </a:cxn>
                <a:cxn ang="0">
                  <a:pos x="2" y="1845"/>
                </a:cxn>
                <a:cxn ang="0">
                  <a:pos x="2" y="1845"/>
                </a:cxn>
                <a:cxn ang="0">
                  <a:pos x="0" y="1847"/>
                </a:cxn>
                <a:cxn ang="0">
                  <a:pos x="2" y="1849"/>
                </a:cxn>
                <a:cxn ang="0">
                  <a:pos x="2" y="1852"/>
                </a:cxn>
                <a:cxn ang="0">
                  <a:pos x="5" y="1855"/>
                </a:cxn>
                <a:cxn ang="0">
                  <a:pos x="8" y="1856"/>
                </a:cxn>
                <a:cxn ang="0">
                  <a:pos x="11" y="1856"/>
                </a:cxn>
                <a:cxn ang="0">
                  <a:pos x="12" y="1855"/>
                </a:cxn>
                <a:cxn ang="0">
                  <a:pos x="15" y="1853"/>
                </a:cxn>
                <a:cxn ang="0">
                  <a:pos x="15" y="1853"/>
                </a:cxn>
                <a:cxn ang="0">
                  <a:pos x="1334" y="11"/>
                </a:cxn>
                <a:cxn ang="0">
                  <a:pos x="1334" y="11"/>
                </a:cxn>
                <a:cxn ang="0">
                  <a:pos x="1335" y="8"/>
                </a:cxn>
                <a:cxn ang="0">
                  <a:pos x="1335" y="5"/>
                </a:cxn>
                <a:cxn ang="0">
                  <a:pos x="1334" y="2"/>
                </a:cxn>
                <a:cxn ang="0">
                  <a:pos x="1331" y="1"/>
                </a:cxn>
                <a:cxn ang="0">
                  <a:pos x="1328" y="0"/>
                </a:cxn>
                <a:cxn ang="0">
                  <a:pos x="1327" y="0"/>
                </a:cxn>
                <a:cxn ang="0">
                  <a:pos x="1324" y="1"/>
                </a:cxn>
                <a:cxn ang="0">
                  <a:pos x="1321" y="2"/>
                </a:cxn>
                <a:cxn ang="0">
                  <a:pos x="1321" y="2"/>
                </a:cxn>
              </a:cxnLst>
              <a:rect l="0" t="0" r="r" b="b"/>
              <a:pathLst>
                <a:path w="1335" h="1856">
                  <a:moveTo>
                    <a:pt x="1321" y="2"/>
                  </a:moveTo>
                  <a:lnTo>
                    <a:pt x="2" y="1845"/>
                  </a:lnTo>
                  <a:lnTo>
                    <a:pt x="2" y="1845"/>
                  </a:lnTo>
                  <a:lnTo>
                    <a:pt x="0" y="1847"/>
                  </a:lnTo>
                  <a:lnTo>
                    <a:pt x="2" y="1849"/>
                  </a:lnTo>
                  <a:lnTo>
                    <a:pt x="2" y="1852"/>
                  </a:lnTo>
                  <a:lnTo>
                    <a:pt x="5" y="1855"/>
                  </a:lnTo>
                  <a:lnTo>
                    <a:pt x="8" y="1856"/>
                  </a:lnTo>
                  <a:lnTo>
                    <a:pt x="11" y="1856"/>
                  </a:lnTo>
                  <a:lnTo>
                    <a:pt x="12" y="1855"/>
                  </a:lnTo>
                  <a:lnTo>
                    <a:pt x="15" y="1853"/>
                  </a:lnTo>
                  <a:lnTo>
                    <a:pt x="15" y="1853"/>
                  </a:lnTo>
                  <a:lnTo>
                    <a:pt x="1334" y="11"/>
                  </a:lnTo>
                  <a:lnTo>
                    <a:pt x="1334" y="11"/>
                  </a:lnTo>
                  <a:lnTo>
                    <a:pt x="1335" y="8"/>
                  </a:lnTo>
                  <a:lnTo>
                    <a:pt x="1335" y="5"/>
                  </a:lnTo>
                  <a:lnTo>
                    <a:pt x="1334" y="2"/>
                  </a:lnTo>
                  <a:lnTo>
                    <a:pt x="1331" y="1"/>
                  </a:lnTo>
                  <a:lnTo>
                    <a:pt x="1328" y="0"/>
                  </a:lnTo>
                  <a:lnTo>
                    <a:pt x="1327" y="0"/>
                  </a:lnTo>
                  <a:lnTo>
                    <a:pt x="1324" y="1"/>
                  </a:lnTo>
                  <a:lnTo>
                    <a:pt x="1321" y="2"/>
                  </a:lnTo>
                  <a:lnTo>
                    <a:pt x="1321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8" name="Freeform 20"/>
            <p:cNvSpPr>
              <a:spLocks/>
            </p:cNvSpPr>
            <p:nvPr/>
          </p:nvSpPr>
          <p:spPr bwMode="auto">
            <a:xfrm>
              <a:off x="1996" y="198"/>
              <a:ext cx="42" cy="42"/>
            </a:xfrm>
            <a:custGeom>
              <a:avLst/>
              <a:gdLst/>
              <a:ahLst/>
              <a:cxnLst>
                <a:cxn ang="0">
                  <a:pos x="21" y="42"/>
                </a:cxn>
                <a:cxn ang="0">
                  <a:pos x="29" y="41"/>
                </a:cxn>
                <a:cxn ang="0">
                  <a:pos x="36" y="36"/>
                </a:cxn>
                <a:cxn ang="0">
                  <a:pos x="41" y="29"/>
                </a:cxn>
                <a:cxn ang="0">
                  <a:pos x="42" y="21"/>
                </a:cxn>
                <a:cxn ang="0">
                  <a:pos x="41" y="12"/>
                </a:cxn>
                <a:cxn ang="0">
                  <a:pos x="36" y="6"/>
                </a:cxn>
                <a:cxn ang="0">
                  <a:pos x="29" y="2"/>
                </a:cxn>
                <a:cxn ang="0">
                  <a:pos x="21" y="0"/>
                </a:cxn>
                <a:cxn ang="0">
                  <a:pos x="12" y="2"/>
                </a:cxn>
                <a:cxn ang="0">
                  <a:pos x="6" y="6"/>
                </a:cxn>
                <a:cxn ang="0">
                  <a:pos x="2" y="12"/>
                </a:cxn>
                <a:cxn ang="0">
                  <a:pos x="0" y="21"/>
                </a:cxn>
                <a:cxn ang="0">
                  <a:pos x="2" y="29"/>
                </a:cxn>
                <a:cxn ang="0">
                  <a:pos x="6" y="36"/>
                </a:cxn>
                <a:cxn ang="0">
                  <a:pos x="12" y="41"/>
                </a:cxn>
                <a:cxn ang="0">
                  <a:pos x="21" y="42"/>
                </a:cxn>
              </a:cxnLst>
              <a:rect l="0" t="0" r="r" b="b"/>
              <a:pathLst>
                <a:path w="42" h="42">
                  <a:moveTo>
                    <a:pt x="21" y="42"/>
                  </a:moveTo>
                  <a:lnTo>
                    <a:pt x="29" y="41"/>
                  </a:lnTo>
                  <a:lnTo>
                    <a:pt x="36" y="36"/>
                  </a:lnTo>
                  <a:lnTo>
                    <a:pt x="41" y="29"/>
                  </a:lnTo>
                  <a:lnTo>
                    <a:pt x="42" y="21"/>
                  </a:lnTo>
                  <a:lnTo>
                    <a:pt x="41" y="12"/>
                  </a:lnTo>
                  <a:lnTo>
                    <a:pt x="36" y="6"/>
                  </a:lnTo>
                  <a:lnTo>
                    <a:pt x="29" y="2"/>
                  </a:lnTo>
                  <a:lnTo>
                    <a:pt x="21" y="0"/>
                  </a:lnTo>
                  <a:lnTo>
                    <a:pt x="12" y="2"/>
                  </a:lnTo>
                  <a:lnTo>
                    <a:pt x="6" y="6"/>
                  </a:lnTo>
                  <a:lnTo>
                    <a:pt x="2" y="12"/>
                  </a:lnTo>
                  <a:lnTo>
                    <a:pt x="0" y="21"/>
                  </a:lnTo>
                  <a:lnTo>
                    <a:pt x="2" y="29"/>
                  </a:lnTo>
                  <a:lnTo>
                    <a:pt x="6" y="36"/>
                  </a:lnTo>
                  <a:lnTo>
                    <a:pt x="12" y="41"/>
                  </a:lnTo>
                  <a:lnTo>
                    <a:pt x="21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09" name="Freeform 21"/>
            <p:cNvSpPr>
              <a:spLocks/>
            </p:cNvSpPr>
            <p:nvPr/>
          </p:nvSpPr>
          <p:spPr bwMode="auto">
            <a:xfrm>
              <a:off x="2165" y="214"/>
              <a:ext cx="43" cy="43"/>
            </a:xfrm>
            <a:custGeom>
              <a:avLst/>
              <a:gdLst/>
              <a:ahLst/>
              <a:cxnLst>
                <a:cxn ang="0">
                  <a:pos x="22" y="43"/>
                </a:cxn>
                <a:cxn ang="0">
                  <a:pos x="30" y="42"/>
                </a:cxn>
                <a:cxn ang="0">
                  <a:pos x="38" y="36"/>
                </a:cxn>
                <a:cxn ang="0">
                  <a:pos x="42" y="30"/>
                </a:cxn>
                <a:cxn ang="0">
                  <a:pos x="43" y="22"/>
                </a:cxn>
                <a:cxn ang="0">
                  <a:pos x="42" y="13"/>
                </a:cxn>
                <a:cxn ang="0">
                  <a:pos x="38" y="6"/>
                </a:cxn>
                <a:cxn ang="0">
                  <a:pos x="30" y="2"/>
                </a:cxn>
                <a:cxn ang="0">
                  <a:pos x="22" y="0"/>
                </a:cxn>
                <a:cxn ang="0">
                  <a:pos x="13" y="2"/>
                </a:cxn>
                <a:cxn ang="0">
                  <a:pos x="7" y="6"/>
                </a:cxn>
                <a:cxn ang="0">
                  <a:pos x="2" y="13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7" y="36"/>
                </a:cxn>
                <a:cxn ang="0">
                  <a:pos x="13" y="42"/>
                </a:cxn>
                <a:cxn ang="0">
                  <a:pos x="22" y="43"/>
                </a:cxn>
              </a:cxnLst>
              <a:rect l="0" t="0" r="r" b="b"/>
              <a:pathLst>
                <a:path w="43" h="43">
                  <a:moveTo>
                    <a:pt x="22" y="43"/>
                  </a:moveTo>
                  <a:lnTo>
                    <a:pt x="30" y="42"/>
                  </a:lnTo>
                  <a:lnTo>
                    <a:pt x="38" y="36"/>
                  </a:lnTo>
                  <a:lnTo>
                    <a:pt x="42" y="30"/>
                  </a:lnTo>
                  <a:lnTo>
                    <a:pt x="43" y="22"/>
                  </a:lnTo>
                  <a:lnTo>
                    <a:pt x="42" y="13"/>
                  </a:lnTo>
                  <a:lnTo>
                    <a:pt x="38" y="6"/>
                  </a:lnTo>
                  <a:lnTo>
                    <a:pt x="30" y="2"/>
                  </a:lnTo>
                  <a:lnTo>
                    <a:pt x="22" y="0"/>
                  </a:lnTo>
                  <a:lnTo>
                    <a:pt x="13" y="2"/>
                  </a:lnTo>
                  <a:lnTo>
                    <a:pt x="7" y="6"/>
                  </a:lnTo>
                  <a:lnTo>
                    <a:pt x="2" y="13"/>
                  </a:lnTo>
                  <a:lnTo>
                    <a:pt x="0" y="22"/>
                  </a:lnTo>
                  <a:lnTo>
                    <a:pt x="2" y="30"/>
                  </a:lnTo>
                  <a:lnTo>
                    <a:pt x="7" y="36"/>
                  </a:lnTo>
                  <a:lnTo>
                    <a:pt x="13" y="42"/>
                  </a:lnTo>
                  <a:lnTo>
                    <a:pt x="22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10" name="Freeform 22"/>
            <p:cNvSpPr>
              <a:spLocks/>
            </p:cNvSpPr>
            <p:nvPr/>
          </p:nvSpPr>
          <p:spPr bwMode="auto">
            <a:xfrm>
              <a:off x="2221" y="289"/>
              <a:ext cx="44" cy="43"/>
            </a:xfrm>
            <a:custGeom>
              <a:avLst/>
              <a:gdLst/>
              <a:ahLst/>
              <a:cxnLst>
                <a:cxn ang="0">
                  <a:pos x="22" y="43"/>
                </a:cxn>
                <a:cxn ang="0">
                  <a:pos x="31" y="42"/>
                </a:cxn>
                <a:cxn ang="0">
                  <a:pos x="38" y="36"/>
                </a:cxn>
                <a:cxn ang="0">
                  <a:pos x="42" y="30"/>
                </a:cxn>
                <a:cxn ang="0">
                  <a:pos x="44" y="22"/>
                </a:cxn>
                <a:cxn ang="0">
                  <a:pos x="42" y="13"/>
                </a:cxn>
                <a:cxn ang="0">
                  <a:pos x="38" y="6"/>
                </a:cxn>
                <a:cxn ang="0">
                  <a:pos x="31" y="1"/>
                </a:cxn>
                <a:cxn ang="0">
                  <a:pos x="22" y="0"/>
                </a:cxn>
                <a:cxn ang="0">
                  <a:pos x="13" y="1"/>
                </a:cxn>
                <a:cxn ang="0">
                  <a:pos x="8" y="6"/>
                </a:cxn>
                <a:cxn ang="0">
                  <a:pos x="2" y="13"/>
                </a:cxn>
                <a:cxn ang="0">
                  <a:pos x="0" y="22"/>
                </a:cxn>
                <a:cxn ang="0">
                  <a:pos x="2" y="30"/>
                </a:cxn>
                <a:cxn ang="0">
                  <a:pos x="8" y="36"/>
                </a:cxn>
                <a:cxn ang="0">
                  <a:pos x="13" y="42"/>
                </a:cxn>
                <a:cxn ang="0">
                  <a:pos x="22" y="43"/>
                </a:cxn>
              </a:cxnLst>
              <a:rect l="0" t="0" r="r" b="b"/>
              <a:pathLst>
                <a:path w="44" h="43">
                  <a:moveTo>
                    <a:pt x="22" y="43"/>
                  </a:moveTo>
                  <a:lnTo>
                    <a:pt x="31" y="42"/>
                  </a:lnTo>
                  <a:lnTo>
                    <a:pt x="38" y="36"/>
                  </a:lnTo>
                  <a:lnTo>
                    <a:pt x="42" y="30"/>
                  </a:lnTo>
                  <a:lnTo>
                    <a:pt x="44" y="22"/>
                  </a:lnTo>
                  <a:lnTo>
                    <a:pt x="42" y="13"/>
                  </a:lnTo>
                  <a:lnTo>
                    <a:pt x="38" y="6"/>
                  </a:lnTo>
                  <a:lnTo>
                    <a:pt x="31" y="1"/>
                  </a:lnTo>
                  <a:lnTo>
                    <a:pt x="22" y="0"/>
                  </a:lnTo>
                  <a:lnTo>
                    <a:pt x="13" y="1"/>
                  </a:lnTo>
                  <a:lnTo>
                    <a:pt x="8" y="6"/>
                  </a:lnTo>
                  <a:lnTo>
                    <a:pt x="2" y="13"/>
                  </a:lnTo>
                  <a:lnTo>
                    <a:pt x="0" y="22"/>
                  </a:lnTo>
                  <a:lnTo>
                    <a:pt x="2" y="30"/>
                  </a:lnTo>
                  <a:lnTo>
                    <a:pt x="8" y="36"/>
                  </a:lnTo>
                  <a:lnTo>
                    <a:pt x="13" y="42"/>
                  </a:lnTo>
                  <a:lnTo>
                    <a:pt x="22" y="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311" name="Freeform 23"/>
            <p:cNvSpPr>
              <a:spLocks/>
            </p:cNvSpPr>
            <p:nvPr/>
          </p:nvSpPr>
          <p:spPr bwMode="auto">
            <a:xfrm>
              <a:off x="907" y="1655"/>
              <a:ext cx="255" cy="255"/>
            </a:xfrm>
            <a:custGeom>
              <a:avLst/>
              <a:gdLst/>
              <a:ahLst/>
              <a:cxnLst>
                <a:cxn ang="0">
                  <a:pos x="230" y="117"/>
                </a:cxn>
                <a:cxn ang="0">
                  <a:pos x="232" y="124"/>
                </a:cxn>
                <a:cxn ang="0">
                  <a:pos x="230" y="148"/>
                </a:cxn>
                <a:cxn ang="0">
                  <a:pos x="214" y="184"/>
                </a:cxn>
                <a:cxn ang="0">
                  <a:pos x="186" y="213"/>
                </a:cxn>
                <a:cxn ang="0">
                  <a:pos x="148" y="229"/>
                </a:cxn>
                <a:cxn ang="0">
                  <a:pos x="118" y="230"/>
                </a:cxn>
                <a:cxn ang="0">
                  <a:pos x="98" y="226"/>
                </a:cxn>
                <a:cxn ang="0">
                  <a:pos x="79" y="219"/>
                </a:cxn>
                <a:cxn ang="0">
                  <a:pos x="62" y="207"/>
                </a:cxn>
                <a:cxn ang="0">
                  <a:pos x="41" y="184"/>
                </a:cxn>
                <a:cxn ang="0">
                  <a:pos x="26" y="148"/>
                </a:cxn>
                <a:cxn ang="0">
                  <a:pos x="26" y="107"/>
                </a:cxn>
                <a:cxn ang="0">
                  <a:pos x="41" y="69"/>
                </a:cxn>
                <a:cxn ang="0">
                  <a:pos x="62" y="46"/>
                </a:cxn>
                <a:cxn ang="0">
                  <a:pos x="79" y="36"/>
                </a:cxn>
                <a:cxn ang="0">
                  <a:pos x="98" y="27"/>
                </a:cxn>
                <a:cxn ang="0">
                  <a:pos x="118" y="23"/>
                </a:cxn>
                <a:cxn ang="0">
                  <a:pos x="138" y="23"/>
                </a:cxn>
                <a:cxn ang="0">
                  <a:pos x="158" y="27"/>
                </a:cxn>
                <a:cxn ang="0">
                  <a:pos x="177" y="36"/>
                </a:cxn>
                <a:cxn ang="0">
                  <a:pos x="194" y="46"/>
                </a:cxn>
                <a:cxn ang="0">
                  <a:pos x="212" y="66"/>
                </a:cxn>
                <a:cxn ang="0">
                  <a:pos x="227" y="96"/>
                </a:cxn>
                <a:cxn ang="0">
                  <a:pos x="253" y="112"/>
                </a:cxn>
                <a:cxn ang="0">
                  <a:pos x="242" y="72"/>
                </a:cxn>
                <a:cxn ang="0">
                  <a:pos x="217" y="37"/>
                </a:cxn>
                <a:cxn ang="0">
                  <a:pos x="197" y="22"/>
                </a:cxn>
                <a:cxn ang="0">
                  <a:pos x="176" y="10"/>
                </a:cxn>
                <a:cxn ang="0">
                  <a:pos x="152" y="3"/>
                </a:cxn>
                <a:cxn ang="0">
                  <a:pos x="128" y="0"/>
                </a:cxn>
                <a:cxn ang="0">
                  <a:pos x="78" y="10"/>
                </a:cxn>
                <a:cxn ang="0">
                  <a:pos x="37" y="37"/>
                </a:cxn>
                <a:cxn ang="0">
                  <a:pos x="10" y="78"/>
                </a:cxn>
                <a:cxn ang="0">
                  <a:pos x="0" y="127"/>
                </a:cxn>
                <a:cxn ang="0">
                  <a:pos x="10" y="176"/>
                </a:cxn>
                <a:cxn ang="0">
                  <a:pos x="37" y="217"/>
                </a:cxn>
                <a:cxn ang="0">
                  <a:pos x="57" y="233"/>
                </a:cxn>
                <a:cxn ang="0">
                  <a:pos x="79" y="245"/>
                </a:cxn>
                <a:cxn ang="0">
                  <a:pos x="102" y="252"/>
                </a:cxn>
                <a:cxn ang="0">
                  <a:pos x="128" y="255"/>
                </a:cxn>
                <a:cxn ang="0">
                  <a:pos x="152" y="252"/>
                </a:cxn>
                <a:cxn ang="0">
                  <a:pos x="176" y="245"/>
                </a:cxn>
                <a:cxn ang="0">
                  <a:pos x="197" y="233"/>
                </a:cxn>
                <a:cxn ang="0">
                  <a:pos x="217" y="217"/>
                </a:cxn>
                <a:cxn ang="0">
                  <a:pos x="245" y="176"/>
                </a:cxn>
                <a:cxn ang="0">
                  <a:pos x="255" y="127"/>
                </a:cxn>
                <a:cxn ang="0">
                  <a:pos x="255" y="119"/>
                </a:cxn>
                <a:cxn ang="0">
                  <a:pos x="253" y="112"/>
                </a:cxn>
              </a:cxnLst>
              <a:rect l="0" t="0" r="r" b="b"/>
              <a:pathLst>
                <a:path w="255" h="255">
                  <a:moveTo>
                    <a:pt x="230" y="112"/>
                  </a:moveTo>
                  <a:lnTo>
                    <a:pt x="230" y="117"/>
                  </a:lnTo>
                  <a:lnTo>
                    <a:pt x="232" y="119"/>
                  </a:lnTo>
                  <a:lnTo>
                    <a:pt x="232" y="124"/>
                  </a:lnTo>
                  <a:lnTo>
                    <a:pt x="232" y="127"/>
                  </a:lnTo>
                  <a:lnTo>
                    <a:pt x="230" y="148"/>
                  </a:lnTo>
                  <a:lnTo>
                    <a:pt x="223" y="167"/>
                  </a:lnTo>
                  <a:lnTo>
                    <a:pt x="214" y="184"/>
                  </a:lnTo>
                  <a:lnTo>
                    <a:pt x="201" y="200"/>
                  </a:lnTo>
                  <a:lnTo>
                    <a:pt x="186" y="213"/>
                  </a:lnTo>
                  <a:lnTo>
                    <a:pt x="168" y="222"/>
                  </a:lnTo>
                  <a:lnTo>
                    <a:pt x="148" y="229"/>
                  </a:lnTo>
                  <a:lnTo>
                    <a:pt x="128" y="230"/>
                  </a:lnTo>
                  <a:lnTo>
                    <a:pt x="118" y="230"/>
                  </a:lnTo>
                  <a:lnTo>
                    <a:pt x="106" y="229"/>
                  </a:lnTo>
                  <a:lnTo>
                    <a:pt x="98" y="226"/>
                  </a:lnTo>
                  <a:lnTo>
                    <a:pt x="88" y="223"/>
                  </a:lnTo>
                  <a:lnTo>
                    <a:pt x="79" y="219"/>
                  </a:lnTo>
                  <a:lnTo>
                    <a:pt x="70" y="213"/>
                  </a:lnTo>
                  <a:lnTo>
                    <a:pt x="62" y="207"/>
                  </a:lnTo>
                  <a:lnTo>
                    <a:pt x="54" y="200"/>
                  </a:lnTo>
                  <a:lnTo>
                    <a:pt x="41" y="184"/>
                  </a:lnTo>
                  <a:lnTo>
                    <a:pt x="31" y="167"/>
                  </a:lnTo>
                  <a:lnTo>
                    <a:pt x="26" y="148"/>
                  </a:lnTo>
                  <a:lnTo>
                    <a:pt x="24" y="127"/>
                  </a:lnTo>
                  <a:lnTo>
                    <a:pt x="26" y="107"/>
                  </a:lnTo>
                  <a:lnTo>
                    <a:pt x="31" y="88"/>
                  </a:lnTo>
                  <a:lnTo>
                    <a:pt x="41" y="69"/>
                  </a:lnTo>
                  <a:lnTo>
                    <a:pt x="54" y="53"/>
                  </a:lnTo>
                  <a:lnTo>
                    <a:pt x="62" y="46"/>
                  </a:lnTo>
                  <a:lnTo>
                    <a:pt x="70" y="40"/>
                  </a:lnTo>
                  <a:lnTo>
                    <a:pt x="79" y="36"/>
                  </a:lnTo>
                  <a:lnTo>
                    <a:pt x="88" y="32"/>
                  </a:lnTo>
                  <a:lnTo>
                    <a:pt x="98" y="27"/>
                  </a:lnTo>
                  <a:lnTo>
                    <a:pt x="106" y="25"/>
                  </a:lnTo>
                  <a:lnTo>
                    <a:pt x="118" y="23"/>
                  </a:lnTo>
                  <a:lnTo>
                    <a:pt x="128" y="23"/>
                  </a:lnTo>
                  <a:lnTo>
                    <a:pt x="138" y="23"/>
                  </a:lnTo>
                  <a:lnTo>
                    <a:pt x="148" y="25"/>
                  </a:lnTo>
                  <a:lnTo>
                    <a:pt x="158" y="27"/>
                  </a:lnTo>
                  <a:lnTo>
                    <a:pt x="167" y="32"/>
                  </a:lnTo>
                  <a:lnTo>
                    <a:pt x="177" y="36"/>
                  </a:lnTo>
                  <a:lnTo>
                    <a:pt x="186" y="40"/>
                  </a:lnTo>
                  <a:lnTo>
                    <a:pt x="194" y="46"/>
                  </a:lnTo>
                  <a:lnTo>
                    <a:pt x="201" y="53"/>
                  </a:lnTo>
                  <a:lnTo>
                    <a:pt x="212" y="66"/>
                  </a:lnTo>
                  <a:lnTo>
                    <a:pt x="220" y="81"/>
                  </a:lnTo>
                  <a:lnTo>
                    <a:pt x="227" y="96"/>
                  </a:lnTo>
                  <a:lnTo>
                    <a:pt x="230" y="112"/>
                  </a:lnTo>
                  <a:lnTo>
                    <a:pt x="253" y="112"/>
                  </a:lnTo>
                  <a:lnTo>
                    <a:pt x="249" y="91"/>
                  </a:lnTo>
                  <a:lnTo>
                    <a:pt x="242" y="72"/>
                  </a:lnTo>
                  <a:lnTo>
                    <a:pt x="232" y="53"/>
                  </a:lnTo>
                  <a:lnTo>
                    <a:pt x="217" y="37"/>
                  </a:lnTo>
                  <a:lnTo>
                    <a:pt x="207" y="29"/>
                  </a:lnTo>
                  <a:lnTo>
                    <a:pt x="197" y="22"/>
                  </a:lnTo>
                  <a:lnTo>
                    <a:pt x="187" y="14"/>
                  </a:lnTo>
                  <a:lnTo>
                    <a:pt x="176" y="10"/>
                  </a:lnTo>
                  <a:lnTo>
                    <a:pt x="164" y="6"/>
                  </a:lnTo>
                  <a:lnTo>
                    <a:pt x="152" y="3"/>
                  </a:lnTo>
                  <a:lnTo>
                    <a:pt x="141" y="0"/>
                  </a:lnTo>
                  <a:lnTo>
                    <a:pt x="128" y="0"/>
                  </a:lnTo>
                  <a:lnTo>
                    <a:pt x="102" y="3"/>
                  </a:lnTo>
                  <a:lnTo>
                    <a:pt x="78" y="10"/>
                  </a:lnTo>
                  <a:lnTo>
                    <a:pt x="56" y="22"/>
                  </a:lnTo>
                  <a:lnTo>
                    <a:pt x="37" y="37"/>
                  </a:lnTo>
                  <a:lnTo>
                    <a:pt x="21" y="56"/>
                  </a:lnTo>
                  <a:lnTo>
                    <a:pt x="10" y="78"/>
                  </a:lnTo>
                  <a:lnTo>
                    <a:pt x="3" y="101"/>
                  </a:lnTo>
                  <a:lnTo>
                    <a:pt x="0" y="127"/>
                  </a:lnTo>
                  <a:lnTo>
                    <a:pt x="3" y="153"/>
                  </a:lnTo>
                  <a:lnTo>
                    <a:pt x="10" y="176"/>
                  </a:lnTo>
                  <a:lnTo>
                    <a:pt x="21" y="197"/>
                  </a:lnTo>
                  <a:lnTo>
                    <a:pt x="37" y="217"/>
                  </a:lnTo>
                  <a:lnTo>
                    <a:pt x="47" y="226"/>
                  </a:lnTo>
                  <a:lnTo>
                    <a:pt x="57" y="233"/>
                  </a:lnTo>
                  <a:lnTo>
                    <a:pt x="67" y="239"/>
                  </a:lnTo>
                  <a:lnTo>
                    <a:pt x="79" y="245"/>
                  </a:lnTo>
                  <a:lnTo>
                    <a:pt x="91" y="249"/>
                  </a:lnTo>
                  <a:lnTo>
                    <a:pt x="102" y="252"/>
                  </a:lnTo>
                  <a:lnTo>
                    <a:pt x="115" y="255"/>
                  </a:lnTo>
                  <a:lnTo>
                    <a:pt x="128" y="255"/>
                  </a:lnTo>
                  <a:lnTo>
                    <a:pt x="141" y="255"/>
                  </a:lnTo>
                  <a:lnTo>
                    <a:pt x="152" y="252"/>
                  </a:lnTo>
                  <a:lnTo>
                    <a:pt x="164" y="249"/>
                  </a:lnTo>
                  <a:lnTo>
                    <a:pt x="176" y="245"/>
                  </a:lnTo>
                  <a:lnTo>
                    <a:pt x="187" y="239"/>
                  </a:lnTo>
                  <a:lnTo>
                    <a:pt x="197" y="233"/>
                  </a:lnTo>
                  <a:lnTo>
                    <a:pt x="207" y="226"/>
                  </a:lnTo>
                  <a:lnTo>
                    <a:pt x="217" y="217"/>
                  </a:lnTo>
                  <a:lnTo>
                    <a:pt x="233" y="197"/>
                  </a:lnTo>
                  <a:lnTo>
                    <a:pt x="245" y="176"/>
                  </a:lnTo>
                  <a:lnTo>
                    <a:pt x="252" y="153"/>
                  </a:lnTo>
                  <a:lnTo>
                    <a:pt x="255" y="127"/>
                  </a:lnTo>
                  <a:lnTo>
                    <a:pt x="255" y="124"/>
                  </a:lnTo>
                  <a:lnTo>
                    <a:pt x="255" y="119"/>
                  </a:lnTo>
                  <a:lnTo>
                    <a:pt x="255" y="117"/>
                  </a:lnTo>
                  <a:lnTo>
                    <a:pt x="253" y="112"/>
                  </a:lnTo>
                  <a:lnTo>
                    <a:pt x="230" y="1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27" name="Рисунок 26" descr="C:\Users\1\AppData\Local\Microsoft\Windows\Temporary Internet Files\Content.IE5\2KPIR5A1\MC900378829[1].wm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1928802"/>
            <a:ext cx="221454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C:\Program Files (x86)\Microsoft Office\MEDIA\CAGCAT10\j0157763.wm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500438"/>
            <a:ext cx="278608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357166"/>
            <a:ext cx="9144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Сегодня на уроке: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 узнал …..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 научился…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Мне  понравилось ….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 бы хотел ….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66FF33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9376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2"/>
                </a:solidFill>
              </a:rPr>
              <a:t>Логическая задача.</a:t>
            </a:r>
            <a:br>
              <a:rPr lang="ru-RU" dirty="0" smtClean="0">
                <a:solidFill>
                  <a:schemeClr val="accent2"/>
                </a:solidFill>
              </a:rPr>
            </a:br>
            <a:endParaRPr lang="ru-RU" dirty="0" smtClean="0">
              <a:solidFill>
                <a:schemeClr val="accent2"/>
              </a:solidFill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Сосчитай все треугольники.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Обозначь их заглавными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латинскими буквами. Напиши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 вид треугольников.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Найди периметр  двух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из этих  треугольников.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4643438" y="1989138"/>
            <a:ext cx="273685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380288" y="1989138"/>
            <a:ext cx="1512887" cy="396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679950" y="5084763"/>
            <a:ext cx="4213225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7019925" y="1989138"/>
            <a:ext cx="360363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4643438" y="4365625"/>
            <a:ext cx="237648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7019925" y="4365625"/>
            <a:ext cx="187325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2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6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6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8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9376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2"/>
                </a:solidFill>
              </a:rPr>
              <a:t>Логическая задача.</a:t>
            </a:r>
            <a:br>
              <a:rPr lang="ru-RU" dirty="0" smtClean="0">
                <a:solidFill>
                  <a:schemeClr val="accent2"/>
                </a:solidFill>
              </a:rPr>
            </a:br>
            <a:endParaRPr lang="ru-RU" dirty="0" smtClean="0">
              <a:solidFill>
                <a:schemeClr val="accent2"/>
              </a:solidFill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Часто знает и дошкольник,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Что такое треугольник.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А уж вам-то как не знать?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Но совсем другое дело-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Быстро, точно и умело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Треугольники считать.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Например, в фигуре этой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Сколько разных?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Рассмотри!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Всё  внимательно исследуй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И по краю и внутри.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H="1">
            <a:off x="4643438" y="1989138"/>
            <a:ext cx="2736850" cy="309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380288" y="1989138"/>
            <a:ext cx="1512887" cy="396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679950" y="5084763"/>
            <a:ext cx="4213225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7019925" y="1989138"/>
            <a:ext cx="360363" cy="2376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>
            <a:off x="4643438" y="4365625"/>
            <a:ext cx="237648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7019925" y="4365625"/>
            <a:ext cx="187325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0298" name="AutoShape 10"/>
          <p:cNvSpPr>
            <a:spLocks noChangeArrowheads="1"/>
          </p:cNvSpPr>
          <p:nvPr/>
        </p:nvSpPr>
        <p:spPr bwMode="auto">
          <a:xfrm rot="7825964">
            <a:off x="4425950" y="3267075"/>
            <a:ext cx="4165600" cy="1308100"/>
          </a:xfrm>
          <a:prstGeom prst="triangle">
            <a:avLst>
              <a:gd name="adj" fmla="val 50000"/>
            </a:avLst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0299" name="AutoShape 11"/>
          <p:cNvSpPr>
            <a:spLocks noChangeArrowheads="1"/>
          </p:cNvSpPr>
          <p:nvPr/>
        </p:nvSpPr>
        <p:spPr bwMode="auto">
          <a:xfrm rot="-6677194">
            <a:off x="5403850" y="3533776"/>
            <a:ext cx="4319587" cy="1230312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0300" name="AutoShape 12"/>
          <p:cNvSpPr>
            <a:spLocks noChangeArrowheads="1"/>
          </p:cNvSpPr>
          <p:nvPr/>
        </p:nvSpPr>
        <p:spPr bwMode="auto">
          <a:xfrm rot="687474">
            <a:off x="4681538" y="4365625"/>
            <a:ext cx="4360862" cy="1150938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0301" name="AutoShape 13"/>
          <p:cNvSpPr>
            <a:spLocks noChangeArrowheads="1"/>
          </p:cNvSpPr>
          <p:nvPr/>
        </p:nvSpPr>
        <p:spPr bwMode="auto">
          <a:xfrm rot="645710">
            <a:off x="4859338" y="1700213"/>
            <a:ext cx="4537075" cy="3959225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" name="Заголовок 1"/>
          <p:cNvSpPr txBox="1">
            <a:spLocks/>
          </p:cNvSpPr>
          <p:nvPr/>
        </p:nvSpPr>
        <p:spPr bwMode="auto">
          <a:xfrm>
            <a:off x="6286512" y="3571876"/>
            <a:ext cx="1714512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</a:t>
            </a:r>
            <a:endParaRPr kumimoji="0" lang="ru-RU" sz="72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0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48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20"/>
                            </p:stCondLst>
                            <p:childTnLst>
                              <p:par>
                                <p:cTn id="2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120"/>
                            </p:stCondLst>
                            <p:childTnLst>
                              <p:par>
                                <p:cTn id="3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88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72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6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16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60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40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20"/>
                            </p:stCondLst>
                            <p:childTnLst>
                              <p:par>
                                <p:cTn id="7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40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40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140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14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/>
      <p:bldP spid="140298" grpId="0" animBg="1"/>
      <p:bldP spid="140299" grpId="0" animBg="1"/>
      <p:bldP spid="140300" grpId="0" animBg="1"/>
      <p:bldP spid="140301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Какая  геометрическая фигура  лишняя и почему?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 rot="5400000">
            <a:off x="785786" y="1571612"/>
            <a:ext cx="1785950" cy="2500330"/>
          </a:xfrm>
          <a:prstGeom prst="rect">
            <a:avLst/>
          </a:prstGeom>
          <a:solidFill>
            <a:srgbClr val="99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 bwMode="auto">
          <a:xfrm rot="555405">
            <a:off x="3603569" y="1974552"/>
            <a:ext cx="2486931" cy="1750193"/>
          </a:xfrm>
          <a:prstGeom prst="triangle">
            <a:avLst/>
          </a:prstGeom>
          <a:solidFill>
            <a:srgbClr val="00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Ромб 6"/>
          <p:cNvSpPr/>
          <p:nvPr/>
        </p:nvSpPr>
        <p:spPr bwMode="auto">
          <a:xfrm>
            <a:off x="2285984" y="3714752"/>
            <a:ext cx="2143140" cy="2714620"/>
          </a:xfrm>
          <a:prstGeom prst="diamond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Трапеция 7"/>
          <p:cNvSpPr/>
          <p:nvPr/>
        </p:nvSpPr>
        <p:spPr bwMode="auto">
          <a:xfrm>
            <a:off x="6429388" y="1643050"/>
            <a:ext cx="2071702" cy="1643074"/>
          </a:xfrm>
          <a:prstGeom prst="trapezoid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Ромб 8"/>
          <p:cNvSpPr/>
          <p:nvPr/>
        </p:nvSpPr>
        <p:spPr bwMode="auto">
          <a:xfrm rot="18825095">
            <a:off x="6143636" y="3929066"/>
            <a:ext cx="2357422" cy="2286016"/>
          </a:xfrm>
          <a:prstGeom prst="diamond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7338"/>
            <a:ext cx="8715404" cy="5762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hlink"/>
                </a:solidFill>
              </a:rPr>
              <a:t>  </a:t>
            </a:r>
            <a:r>
              <a:rPr lang="ru-RU" sz="3200" b="1" dirty="0" smtClean="0">
                <a:solidFill>
                  <a:srgbClr val="0000FF"/>
                </a:solidFill>
              </a:rPr>
              <a:t>Треугольник - это геометрическая фигура </a:t>
            </a:r>
          </a:p>
        </p:txBody>
      </p:sp>
      <p:sp>
        <p:nvSpPr>
          <p:cNvPr id="321559" name="Line 23"/>
          <p:cNvSpPr>
            <a:spLocks noChangeShapeType="1"/>
          </p:cNvSpPr>
          <p:nvPr/>
        </p:nvSpPr>
        <p:spPr bwMode="auto">
          <a:xfrm>
            <a:off x="4714876" y="5072074"/>
            <a:ext cx="28797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1561" name="Line 25"/>
          <p:cNvSpPr>
            <a:spLocks noChangeShapeType="1"/>
          </p:cNvSpPr>
          <p:nvPr/>
        </p:nvSpPr>
        <p:spPr bwMode="auto">
          <a:xfrm>
            <a:off x="6143636" y="2643182"/>
            <a:ext cx="1439862" cy="2447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1562" name="Line 26"/>
          <p:cNvSpPr>
            <a:spLocks noChangeShapeType="1"/>
          </p:cNvSpPr>
          <p:nvPr/>
        </p:nvSpPr>
        <p:spPr bwMode="auto">
          <a:xfrm flipH="1">
            <a:off x="4714876" y="2643182"/>
            <a:ext cx="1439863" cy="2447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1564" name="Arc 28"/>
          <p:cNvSpPr>
            <a:spLocks/>
          </p:cNvSpPr>
          <p:nvPr/>
        </p:nvSpPr>
        <p:spPr bwMode="auto">
          <a:xfrm rot="2508452">
            <a:off x="4755311" y="4575592"/>
            <a:ext cx="611187" cy="783397"/>
          </a:xfrm>
          <a:custGeom>
            <a:avLst/>
            <a:gdLst>
              <a:gd name="T0" fmla="*/ 0 w 15729"/>
              <a:gd name="T1" fmla="*/ 0 h 21600"/>
              <a:gd name="T2" fmla="*/ 23749101 w 15729"/>
              <a:gd name="T3" fmla="*/ 8074583 h 21600"/>
              <a:gd name="T4" fmla="*/ 0 w 15729"/>
              <a:gd name="T5" fmla="*/ 25663742 h 21600"/>
              <a:gd name="T6" fmla="*/ 0 60000 65536"/>
              <a:gd name="T7" fmla="*/ 0 60000 65536"/>
              <a:gd name="T8" fmla="*/ 0 60000 65536"/>
              <a:gd name="T9" fmla="*/ 0 w 15729"/>
              <a:gd name="T10" fmla="*/ 0 h 21600"/>
              <a:gd name="T11" fmla="*/ 15729 w 1572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729" h="21600" fill="none" extrusionOk="0">
                <a:moveTo>
                  <a:pt x="-1" y="0"/>
                </a:moveTo>
                <a:cubicBezTo>
                  <a:pt x="5955" y="0"/>
                  <a:pt x="11647" y="2459"/>
                  <a:pt x="15729" y="6795"/>
                </a:cubicBezTo>
              </a:path>
              <a:path w="15729" h="21600" stroke="0" extrusionOk="0">
                <a:moveTo>
                  <a:pt x="-1" y="0"/>
                </a:moveTo>
                <a:cubicBezTo>
                  <a:pt x="5955" y="0"/>
                  <a:pt x="11647" y="2459"/>
                  <a:pt x="15729" y="6795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1565" name="Arc 29"/>
          <p:cNvSpPr>
            <a:spLocks/>
          </p:cNvSpPr>
          <p:nvPr/>
        </p:nvSpPr>
        <p:spPr bwMode="auto">
          <a:xfrm rot="-5616460">
            <a:off x="6801358" y="4583687"/>
            <a:ext cx="506413" cy="361950"/>
          </a:xfrm>
          <a:custGeom>
            <a:avLst/>
            <a:gdLst>
              <a:gd name="T0" fmla="*/ 0 w 21600"/>
              <a:gd name="T1" fmla="*/ 0 h 21600"/>
              <a:gd name="T2" fmla="*/ 11872875 w 21600"/>
              <a:gd name="T3" fmla="*/ 6065176 h 21600"/>
              <a:gd name="T4" fmla="*/ 0 w 21600"/>
              <a:gd name="T5" fmla="*/ 606517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1566" name="Arc 30"/>
          <p:cNvSpPr>
            <a:spLocks/>
          </p:cNvSpPr>
          <p:nvPr/>
        </p:nvSpPr>
        <p:spPr bwMode="auto">
          <a:xfrm rot="8422404">
            <a:off x="5861401" y="3053472"/>
            <a:ext cx="546100" cy="431800"/>
          </a:xfrm>
          <a:custGeom>
            <a:avLst/>
            <a:gdLst>
              <a:gd name="T0" fmla="*/ 0 w 21600"/>
              <a:gd name="T1" fmla="*/ 0 h 21600"/>
              <a:gd name="T2" fmla="*/ 13806724 w 21600"/>
              <a:gd name="T3" fmla="*/ 8632001 h 21600"/>
              <a:gd name="T4" fmla="*/ 0 w 21600"/>
              <a:gd name="T5" fmla="*/ 86320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1570" name="Text Box 34"/>
          <p:cNvSpPr txBox="1">
            <a:spLocks noChangeArrowheads="1"/>
          </p:cNvSpPr>
          <p:nvPr/>
        </p:nvSpPr>
        <p:spPr bwMode="auto">
          <a:xfrm>
            <a:off x="395288" y="1557338"/>
            <a:ext cx="31765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u="none" dirty="0"/>
              <a:t>- </a:t>
            </a:r>
            <a:r>
              <a:rPr lang="ru-RU" u="none" dirty="0" smtClean="0"/>
              <a:t> </a:t>
            </a:r>
            <a:r>
              <a:rPr lang="ru-RU" sz="3200" b="1" u="none" dirty="0" smtClean="0">
                <a:solidFill>
                  <a:srgbClr val="FF0000"/>
                </a:solidFill>
              </a:rPr>
              <a:t>три </a:t>
            </a:r>
            <a:r>
              <a:rPr lang="ru-RU" sz="3200" b="1" u="none" dirty="0">
                <a:solidFill>
                  <a:srgbClr val="FF0000"/>
                </a:solidFill>
              </a:rPr>
              <a:t>стороны</a:t>
            </a:r>
          </a:p>
        </p:txBody>
      </p:sp>
      <p:sp>
        <p:nvSpPr>
          <p:cNvPr id="321571" name="Text Box 35"/>
          <p:cNvSpPr txBox="1">
            <a:spLocks noChangeArrowheads="1"/>
          </p:cNvSpPr>
          <p:nvPr/>
        </p:nvSpPr>
        <p:spPr bwMode="auto">
          <a:xfrm>
            <a:off x="395288" y="2055813"/>
            <a:ext cx="20891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none" dirty="0" smtClean="0"/>
              <a:t>-  </a:t>
            </a:r>
            <a:r>
              <a:rPr lang="ru-RU" sz="3200" b="1" u="none" dirty="0" smtClean="0">
                <a:solidFill>
                  <a:srgbClr val="006600"/>
                </a:solidFill>
              </a:rPr>
              <a:t>три </a:t>
            </a:r>
            <a:r>
              <a:rPr lang="ru-RU" sz="3200" b="1" u="none" dirty="0">
                <a:solidFill>
                  <a:srgbClr val="006600"/>
                </a:solidFill>
              </a:rPr>
              <a:t>угла</a:t>
            </a:r>
          </a:p>
        </p:txBody>
      </p:sp>
      <p:sp>
        <p:nvSpPr>
          <p:cNvPr id="22" name="Блок-схема: узел 21"/>
          <p:cNvSpPr/>
          <p:nvPr/>
        </p:nvSpPr>
        <p:spPr bwMode="auto">
          <a:xfrm>
            <a:off x="6072198" y="2571744"/>
            <a:ext cx="142876" cy="142876"/>
          </a:xfrm>
          <a:prstGeom prst="flowChartConnector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Блок-схема: узел 22"/>
          <p:cNvSpPr/>
          <p:nvPr/>
        </p:nvSpPr>
        <p:spPr bwMode="auto">
          <a:xfrm>
            <a:off x="7500958" y="5000636"/>
            <a:ext cx="142876" cy="142876"/>
          </a:xfrm>
          <a:prstGeom prst="flowChartConnector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Блок-схема: узел 23"/>
          <p:cNvSpPr/>
          <p:nvPr/>
        </p:nvSpPr>
        <p:spPr bwMode="auto">
          <a:xfrm>
            <a:off x="4643438" y="5000636"/>
            <a:ext cx="142876" cy="142876"/>
          </a:xfrm>
          <a:prstGeom prst="flowChartConnector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 Box 35"/>
          <p:cNvSpPr txBox="1">
            <a:spLocks noChangeArrowheads="1"/>
          </p:cNvSpPr>
          <p:nvPr/>
        </p:nvSpPr>
        <p:spPr bwMode="auto">
          <a:xfrm>
            <a:off x="285720" y="2571744"/>
            <a:ext cx="37147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u="none" dirty="0" smtClean="0"/>
              <a:t> -  </a:t>
            </a:r>
            <a:r>
              <a:rPr lang="ru-RU" sz="3600" b="1" u="none" dirty="0" smtClean="0">
                <a:solidFill>
                  <a:srgbClr val="0000FF"/>
                </a:solidFill>
              </a:rPr>
              <a:t>три  вершины</a:t>
            </a:r>
            <a:endParaRPr lang="ru-RU" sz="3600" b="1" u="none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15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15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15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2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215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215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215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21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21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2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59" grpId="0" animBg="1"/>
      <p:bldP spid="321561" grpId="0" animBg="1"/>
      <p:bldP spid="321562" grpId="0" animBg="1"/>
      <p:bldP spid="321564" grpId="0" animBg="1"/>
      <p:bldP spid="321565" grpId="0" animBg="1"/>
      <p:bldP spid="321566" grpId="0" animBg="1"/>
      <p:bldP spid="321570" grpId="0"/>
      <p:bldP spid="321571" grpId="0"/>
      <p:bldP spid="22" grpId="0" animBg="1"/>
      <p:bldP spid="23" grpId="0" animBg="1"/>
      <p:bldP spid="24" grpId="0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Блок-схема: задержка 39"/>
          <p:cNvSpPr/>
          <p:nvPr/>
        </p:nvSpPr>
        <p:spPr bwMode="auto">
          <a:xfrm rot="9356485">
            <a:off x="3994708" y="3583751"/>
            <a:ext cx="500066" cy="428628"/>
          </a:xfrm>
          <a:prstGeom prst="flowChartDelay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Блок-схема: задержка 40"/>
          <p:cNvSpPr/>
          <p:nvPr/>
        </p:nvSpPr>
        <p:spPr bwMode="auto">
          <a:xfrm rot="1171826">
            <a:off x="8344037" y="3428820"/>
            <a:ext cx="500066" cy="428628"/>
          </a:xfrm>
          <a:prstGeom prst="flowChartDelay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 bwMode="auto">
          <a:xfrm>
            <a:off x="5214942" y="1071546"/>
            <a:ext cx="2357454" cy="1428760"/>
          </a:xfrm>
          <a:prstGeom prst="triangle">
            <a:avLst/>
          </a:pr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 bwMode="auto">
          <a:xfrm>
            <a:off x="5072066" y="2500306"/>
            <a:ext cx="2714644" cy="1857388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Прямоугольный треугольник 14"/>
          <p:cNvSpPr/>
          <p:nvPr/>
        </p:nvSpPr>
        <p:spPr bwMode="auto">
          <a:xfrm rot="11843261">
            <a:off x="6342656" y="2886320"/>
            <a:ext cx="2214578" cy="714380"/>
          </a:xfrm>
          <a:prstGeom prst="rt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Прямоугольный треугольник 16"/>
          <p:cNvSpPr/>
          <p:nvPr/>
        </p:nvSpPr>
        <p:spPr bwMode="auto">
          <a:xfrm rot="20210628">
            <a:off x="4123187" y="2406892"/>
            <a:ext cx="2214578" cy="714380"/>
          </a:xfrm>
          <a:prstGeom prst="rt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799999" rev="10799999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Блок-схема: объединение 19"/>
          <p:cNvSpPr/>
          <p:nvPr/>
        </p:nvSpPr>
        <p:spPr bwMode="auto">
          <a:xfrm>
            <a:off x="5214942" y="4357694"/>
            <a:ext cx="2428892" cy="1643074"/>
          </a:xfrm>
          <a:prstGeom prst="flowChartMerg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 bwMode="auto">
          <a:xfrm rot="16200000" flipH="1">
            <a:off x="5608645" y="5178437"/>
            <a:ext cx="164307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Овал 22"/>
          <p:cNvSpPr/>
          <p:nvPr/>
        </p:nvSpPr>
        <p:spPr bwMode="auto">
          <a:xfrm>
            <a:off x="6429388" y="5786454"/>
            <a:ext cx="1643074" cy="428628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Овал 23"/>
          <p:cNvSpPr/>
          <p:nvPr/>
        </p:nvSpPr>
        <p:spPr bwMode="auto">
          <a:xfrm>
            <a:off x="4786314" y="5786454"/>
            <a:ext cx="1643074" cy="428628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Дуга 24"/>
          <p:cNvSpPr/>
          <p:nvPr/>
        </p:nvSpPr>
        <p:spPr bwMode="auto">
          <a:xfrm rot="8320823">
            <a:off x="5798142" y="1147119"/>
            <a:ext cx="1324574" cy="1184065"/>
          </a:xfrm>
          <a:prstGeom prst="arc">
            <a:avLst/>
          </a:prstGeom>
          <a:solidFill>
            <a:srgbClr val="FFCC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Блок-схема: узел 27"/>
          <p:cNvSpPr/>
          <p:nvPr/>
        </p:nvSpPr>
        <p:spPr bwMode="auto">
          <a:xfrm>
            <a:off x="6215074" y="1857364"/>
            <a:ext cx="357190" cy="285752"/>
          </a:xfrm>
          <a:prstGeom prst="flowChartConnector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Полилиния 29"/>
          <p:cNvSpPr/>
          <p:nvPr/>
        </p:nvSpPr>
        <p:spPr bwMode="auto">
          <a:xfrm>
            <a:off x="5286380" y="857232"/>
            <a:ext cx="2278044" cy="1242203"/>
          </a:xfrm>
          <a:custGeom>
            <a:avLst/>
            <a:gdLst>
              <a:gd name="connsiteX0" fmla="*/ 259463 w 2278044"/>
              <a:gd name="connsiteY0" fmla="*/ 1242203 h 1242203"/>
              <a:gd name="connsiteX1" fmla="*/ 207705 w 2278044"/>
              <a:gd name="connsiteY1" fmla="*/ 1207698 h 1242203"/>
              <a:gd name="connsiteX2" fmla="*/ 155946 w 2278044"/>
              <a:gd name="connsiteY2" fmla="*/ 1104181 h 1242203"/>
              <a:gd name="connsiteX3" fmla="*/ 207705 w 2278044"/>
              <a:gd name="connsiteY3" fmla="*/ 931653 h 1242203"/>
              <a:gd name="connsiteX4" fmla="*/ 276716 w 2278044"/>
              <a:gd name="connsiteY4" fmla="*/ 948905 h 1242203"/>
              <a:gd name="connsiteX5" fmla="*/ 345727 w 2278044"/>
              <a:gd name="connsiteY5" fmla="*/ 1035169 h 1242203"/>
              <a:gd name="connsiteX6" fmla="*/ 293969 w 2278044"/>
              <a:gd name="connsiteY6" fmla="*/ 1052422 h 1242203"/>
              <a:gd name="connsiteX7" fmla="*/ 242210 w 2278044"/>
              <a:gd name="connsiteY7" fmla="*/ 1017917 h 1242203"/>
              <a:gd name="connsiteX8" fmla="*/ 224957 w 2278044"/>
              <a:gd name="connsiteY8" fmla="*/ 966158 h 1242203"/>
              <a:gd name="connsiteX9" fmla="*/ 173199 w 2278044"/>
              <a:gd name="connsiteY9" fmla="*/ 862641 h 1242203"/>
              <a:gd name="connsiteX10" fmla="*/ 190452 w 2278044"/>
              <a:gd name="connsiteY10" fmla="*/ 776377 h 1242203"/>
              <a:gd name="connsiteX11" fmla="*/ 293969 w 2278044"/>
              <a:gd name="connsiteY11" fmla="*/ 724619 h 1242203"/>
              <a:gd name="connsiteX12" fmla="*/ 380233 w 2278044"/>
              <a:gd name="connsiteY12" fmla="*/ 793630 h 1242203"/>
              <a:gd name="connsiteX13" fmla="*/ 362980 w 2278044"/>
              <a:gd name="connsiteY13" fmla="*/ 845388 h 1242203"/>
              <a:gd name="connsiteX14" fmla="*/ 345727 w 2278044"/>
              <a:gd name="connsiteY14" fmla="*/ 793630 h 1242203"/>
              <a:gd name="connsiteX15" fmla="*/ 362980 w 2278044"/>
              <a:gd name="connsiteY15" fmla="*/ 672860 h 1242203"/>
              <a:gd name="connsiteX16" fmla="*/ 518255 w 2278044"/>
              <a:gd name="connsiteY16" fmla="*/ 586596 h 1242203"/>
              <a:gd name="connsiteX17" fmla="*/ 621772 w 2278044"/>
              <a:gd name="connsiteY17" fmla="*/ 603849 h 1242203"/>
              <a:gd name="connsiteX18" fmla="*/ 552761 w 2278044"/>
              <a:gd name="connsiteY18" fmla="*/ 759124 h 1242203"/>
              <a:gd name="connsiteX19" fmla="*/ 501003 w 2278044"/>
              <a:gd name="connsiteY19" fmla="*/ 500332 h 1242203"/>
              <a:gd name="connsiteX20" fmla="*/ 535508 w 2278044"/>
              <a:gd name="connsiteY20" fmla="*/ 448573 h 1242203"/>
              <a:gd name="connsiteX21" fmla="*/ 639025 w 2278044"/>
              <a:gd name="connsiteY21" fmla="*/ 414068 h 1242203"/>
              <a:gd name="connsiteX22" fmla="*/ 673531 w 2278044"/>
              <a:gd name="connsiteY22" fmla="*/ 603849 h 1242203"/>
              <a:gd name="connsiteX23" fmla="*/ 604520 w 2278044"/>
              <a:gd name="connsiteY23" fmla="*/ 586596 h 1242203"/>
              <a:gd name="connsiteX24" fmla="*/ 570014 w 2278044"/>
              <a:gd name="connsiteY24" fmla="*/ 379562 h 1242203"/>
              <a:gd name="connsiteX25" fmla="*/ 621772 w 2278044"/>
              <a:gd name="connsiteY25" fmla="*/ 362309 h 1242203"/>
              <a:gd name="connsiteX26" fmla="*/ 673531 w 2278044"/>
              <a:gd name="connsiteY26" fmla="*/ 327803 h 1242203"/>
              <a:gd name="connsiteX27" fmla="*/ 777048 w 2278044"/>
              <a:gd name="connsiteY27" fmla="*/ 345056 h 1242203"/>
              <a:gd name="connsiteX28" fmla="*/ 863312 w 2278044"/>
              <a:gd name="connsiteY28" fmla="*/ 500332 h 1242203"/>
              <a:gd name="connsiteX29" fmla="*/ 794301 w 2278044"/>
              <a:gd name="connsiteY29" fmla="*/ 603849 h 1242203"/>
              <a:gd name="connsiteX30" fmla="*/ 742542 w 2278044"/>
              <a:gd name="connsiteY30" fmla="*/ 586596 h 1242203"/>
              <a:gd name="connsiteX31" fmla="*/ 742542 w 2278044"/>
              <a:gd name="connsiteY31" fmla="*/ 379562 h 1242203"/>
              <a:gd name="connsiteX32" fmla="*/ 846059 w 2278044"/>
              <a:gd name="connsiteY32" fmla="*/ 345056 h 1242203"/>
              <a:gd name="connsiteX33" fmla="*/ 932323 w 2278044"/>
              <a:gd name="connsiteY33" fmla="*/ 465826 h 1242203"/>
              <a:gd name="connsiteX34" fmla="*/ 949576 w 2278044"/>
              <a:gd name="connsiteY34" fmla="*/ 517585 h 1242203"/>
              <a:gd name="connsiteX35" fmla="*/ 932323 w 2278044"/>
              <a:gd name="connsiteY35" fmla="*/ 672860 h 1242203"/>
              <a:gd name="connsiteX36" fmla="*/ 880565 w 2278044"/>
              <a:gd name="connsiteY36" fmla="*/ 655607 h 1242203"/>
              <a:gd name="connsiteX37" fmla="*/ 846059 w 2278044"/>
              <a:gd name="connsiteY37" fmla="*/ 603849 h 1242203"/>
              <a:gd name="connsiteX38" fmla="*/ 863312 w 2278044"/>
              <a:gd name="connsiteY38" fmla="*/ 517585 h 1242203"/>
              <a:gd name="connsiteX39" fmla="*/ 949576 w 2278044"/>
              <a:gd name="connsiteY39" fmla="*/ 552090 h 1242203"/>
              <a:gd name="connsiteX40" fmla="*/ 1001335 w 2278044"/>
              <a:gd name="connsiteY40" fmla="*/ 586596 h 1242203"/>
              <a:gd name="connsiteX41" fmla="*/ 1053093 w 2278044"/>
              <a:gd name="connsiteY41" fmla="*/ 690113 h 1242203"/>
              <a:gd name="connsiteX42" fmla="*/ 1053093 w 2278044"/>
              <a:gd name="connsiteY42" fmla="*/ 672860 h 1242203"/>
              <a:gd name="connsiteX43" fmla="*/ 1070346 w 2278044"/>
              <a:gd name="connsiteY43" fmla="*/ 517585 h 1242203"/>
              <a:gd name="connsiteX44" fmla="*/ 1087599 w 2278044"/>
              <a:gd name="connsiteY44" fmla="*/ 465826 h 1242203"/>
              <a:gd name="connsiteX45" fmla="*/ 1139357 w 2278044"/>
              <a:gd name="connsiteY45" fmla="*/ 431320 h 1242203"/>
              <a:gd name="connsiteX46" fmla="*/ 1173863 w 2278044"/>
              <a:gd name="connsiteY46" fmla="*/ 483079 h 1242203"/>
              <a:gd name="connsiteX47" fmla="*/ 1156610 w 2278044"/>
              <a:gd name="connsiteY47" fmla="*/ 569343 h 1242203"/>
              <a:gd name="connsiteX48" fmla="*/ 1053093 w 2278044"/>
              <a:gd name="connsiteY48" fmla="*/ 621102 h 1242203"/>
              <a:gd name="connsiteX49" fmla="*/ 915071 w 2278044"/>
              <a:gd name="connsiteY49" fmla="*/ 569343 h 1242203"/>
              <a:gd name="connsiteX50" fmla="*/ 897818 w 2278044"/>
              <a:gd name="connsiteY50" fmla="*/ 517585 h 1242203"/>
              <a:gd name="connsiteX51" fmla="*/ 915071 w 2278044"/>
              <a:gd name="connsiteY51" fmla="*/ 241539 h 1242203"/>
              <a:gd name="connsiteX52" fmla="*/ 966829 w 2278044"/>
              <a:gd name="connsiteY52" fmla="*/ 207034 h 1242203"/>
              <a:gd name="connsiteX53" fmla="*/ 1070346 w 2278044"/>
              <a:gd name="connsiteY53" fmla="*/ 172528 h 1242203"/>
              <a:gd name="connsiteX54" fmla="*/ 1139357 w 2278044"/>
              <a:gd name="connsiteY54" fmla="*/ 276045 h 1242203"/>
              <a:gd name="connsiteX55" fmla="*/ 1087599 w 2278044"/>
              <a:gd name="connsiteY55" fmla="*/ 483079 h 1242203"/>
              <a:gd name="connsiteX56" fmla="*/ 1035840 w 2278044"/>
              <a:gd name="connsiteY56" fmla="*/ 500332 h 1242203"/>
              <a:gd name="connsiteX57" fmla="*/ 949576 w 2278044"/>
              <a:gd name="connsiteY57" fmla="*/ 483079 h 1242203"/>
              <a:gd name="connsiteX58" fmla="*/ 932323 w 2278044"/>
              <a:gd name="connsiteY58" fmla="*/ 345056 h 1242203"/>
              <a:gd name="connsiteX59" fmla="*/ 984082 w 2278044"/>
              <a:gd name="connsiteY59" fmla="*/ 310551 h 1242203"/>
              <a:gd name="connsiteX60" fmla="*/ 1018588 w 2278044"/>
              <a:gd name="connsiteY60" fmla="*/ 258792 h 1242203"/>
              <a:gd name="connsiteX61" fmla="*/ 1122105 w 2278044"/>
              <a:gd name="connsiteY61" fmla="*/ 207034 h 1242203"/>
              <a:gd name="connsiteX62" fmla="*/ 1242874 w 2278044"/>
              <a:gd name="connsiteY62" fmla="*/ 258792 h 1242203"/>
              <a:gd name="connsiteX63" fmla="*/ 1260127 w 2278044"/>
              <a:gd name="connsiteY63" fmla="*/ 310551 h 1242203"/>
              <a:gd name="connsiteX64" fmla="*/ 1294633 w 2278044"/>
              <a:gd name="connsiteY64" fmla="*/ 362309 h 1242203"/>
              <a:gd name="connsiteX65" fmla="*/ 1294633 w 2278044"/>
              <a:gd name="connsiteY65" fmla="*/ 552090 h 1242203"/>
              <a:gd name="connsiteX66" fmla="*/ 1191116 w 2278044"/>
              <a:gd name="connsiteY66" fmla="*/ 603849 h 1242203"/>
              <a:gd name="connsiteX67" fmla="*/ 1156610 w 2278044"/>
              <a:gd name="connsiteY67" fmla="*/ 500332 h 1242203"/>
              <a:gd name="connsiteX68" fmla="*/ 1191116 w 2278044"/>
              <a:gd name="connsiteY68" fmla="*/ 379562 h 1242203"/>
              <a:gd name="connsiteX69" fmla="*/ 1225622 w 2278044"/>
              <a:gd name="connsiteY69" fmla="*/ 327803 h 1242203"/>
              <a:gd name="connsiteX70" fmla="*/ 1277380 w 2278044"/>
              <a:gd name="connsiteY70" fmla="*/ 310551 h 1242203"/>
              <a:gd name="connsiteX71" fmla="*/ 1415403 w 2278044"/>
              <a:gd name="connsiteY71" fmla="*/ 327803 h 1242203"/>
              <a:gd name="connsiteX72" fmla="*/ 1484414 w 2278044"/>
              <a:gd name="connsiteY72" fmla="*/ 431320 h 1242203"/>
              <a:gd name="connsiteX73" fmla="*/ 1501667 w 2278044"/>
              <a:gd name="connsiteY73" fmla="*/ 483079 h 1242203"/>
              <a:gd name="connsiteX74" fmla="*/ 1536172 w 2278044"/>
              <a:gd name="connsiteY74" fmla="*/ 534837 h 1242203"/>
              <a:gd name="connsiteX75" fmla="*/ 1518920 w 2278044"/>
              <a:gd name="connsiteY75" fmla="*/ 707366 h 1242203"/>
              <a:gd name="connsiteX76" fmla="*/ 1467161 w 2278044"/>
              <a:gd name="connsiteY76" fmla="*/ 741871 h 1242203"/>
              <a:gd name="connsiteX77" fmla="*/ 1346391 w 2278044"/>
              <a:gd name="connsiteY77" fmla="*/ 724619 h 1242203"/>
              <a:gd name="connsiteX78" fmla="*/ 1329139 w 2278044"/>
              <a:gd name="connsiteY78" fmla="*/ 672860 h 1242203"/>
              <a:gd name="connsiteX79" fmla="*/ 1346391 w 2278044"/>
              <a:gd name="connsiteY79" fmla="*/ 448573 h 1242203"/>
              <a:gd name="connsiteX80" fmla="*/ 1363644 w 2278044"/>
              <a:gd name="connsiteY80" fmla="*/ 396815 h 1242203"/>
              <a:gd name="connsiteX81" fmla="*/ 1467161 w 2278044"/>
              <a:gd name="connsiteY81" fmla="*/ 327803 h 1242203"/>
              <a:gd name="connsiteX82" fmla="*/ 1622437 w 2278044"/>
              <a:gd name="connsiteY82" fmla="*/ 379562 h 1242203"/>
              <a:gd name="connsiteX83" fmla="*/ 1656942 w 2278044"/>
              <a:gd name="connsiteY83" fmla="*/ 483079 h 1242203"/>
              <a:gd name="connsiteX84" fmla="*/ 1691448 w 2278044"/>
              <a:gd name="connsiteY84" fmla="*/ 603849 h 1242203"/>
              <a:gd name="connsiteX85" fmla="*/ 1639689 w 2278044"/>
              <a:gd name="connsiteY85" fmla="*/ 828136 h 1242203"/>
              <a:gd name="connsiteX86" fmla="*/ 1536172 w 2278044"/>
              <a:gd name="connsiteY86" fmla="*/ 862641 h 1242203"/>
              <a:gd name="connsiteX87" fmla="*/ 1398150 w 2278044"/>
              <a:gd name="connsiteY87" fmla="*/ 845388 h 1242203"/>
              <a:gd name="connsiteX88" fmla="*/ 1363644 w 2278044"/>
              <a:gd name="connsiteY88" fmla="*/ 793630 h 1242203"/>
              <a:gd name="connsiteX89" fmla="*/ 1329139 w 2278044"/>
              <a:gd name="connsiteY89" fmla="*/ 690113 h 1242203"/>
              <a:gd name="connsiteX90" fmla="*/ 1380897 w 2278044"/>
              <a:gd name="connsiteY90" fmla="*/ 310551 h 1242203"/>
              <a:gd name="connsiteX91" fmla="*/ 1415403 w 2278044"/>
              <a:gd name="connsiteY91" fmla="*/ 258792 h 1242203"/>
              <a:gd name="connsiteX92" fmla="*/ 1467161 w 2278044"/>
              <a:gd name="connsiteY92" fmla="*/ 241539 h 1242203"/>
              <a:gd name="connsiteX93" fmla="*/ 1622437 w 2278044"/>
              <a:gd name="connsiteY93" fmla="*/ 379562 h 1242203"/>
              <a:gd name="connsiteX94" fmla="*/ 1656942 w 2278044"/>
              <a:gd name="connsiteY94" fmla="*/ 431320 h 1242203"/>
              <a:gd name="connsiteX95" fmla="*/ 1708701 w 2278044"/>
              <a:gd name="connsiteY95" fmla="*/ 534837 h 1242203"/>
              <a:gd name="connsiteX96" fmla="*/ 1691448 w 2278044"/>
              <a:gd name="connsiteY96" fmla="*/ 776377 h 1242203"/>
              <a:gd name="connsiteX97" fmla="*/ 1587931 w 2278044"/>
              <a:gd name="connsiteY97" fmla="*/ 845388 h 1242203"/>
              <a:gd name="connsiteX98" fmla="*/ 1553425 w 2278044"/>
              <a:gd name="connsiteY98" fmla="*/ 793630 h 1242203"/>
              <a:gd name="connsiteX99" fmla="*/ 1570678 w 2278044"/>
              <a:gd name="connsiteY99" fmla="*/ 707366 h 1242203"/>
              <a:gd name="connsiteX100" fmla="*/ 1725954 w 2278044"/>
              <a:gd name="connsiteY100" fmla="*/ 621102 h 1242203"/>
              <a:gd name="connsiteX101" fmla="*/ 1915735 w 2278044"/>
              <a:gd name="connsiteY101" fmla="*/ 672860 h 1242203"/>
              <a:gd name="connsiteX102" fmla="*/ 1950240 w 2278044"/>
              <a:gd name="connsiteY102" fmla="*/ 776377 h 1242203"/>
              <a:gd name="connsiteX103" fmla="*/ 1967493 w 2278044"/>
              <a:gd name="connsiteY103" fmla="*/ 828136 h 1242203"/>
              <a:gd name="connsiteX104" fmla="*/ 1984746 w 2278044"/>
              <a:gd name="connsiteY104" fmla="*/ 879894 h 1242203"/>
              <a:gd name="connsiteX105" fmla="*/ 1915735 w 2278044"/>
              <a:gd name="connsiteY105" fmla="*/ 1069675 h 1242203"/>
              <a:gd name="connsiteX106" fmla="*/ 1829471 w 2278044"/>
              <a:gd name="connsiteY106" fmla="*/ 1052422 h 1242203"/>
              <a:gd name="connsiteX107" fmla="*/ 1794965 w 2278044"/>
              <a:gd name="connsiteY107" fmla="*/ 1000664 h 1242203"/>
              <a:gd name="connsiteX108" fmla="*/ 1846723 w 2278044"/>
              <a:gd name="connsiteY108" fmla="*/ 810883 h 1242203"/>
              <a:gd name="connsiteX109" fmla="*/ 1898482 w 2278044"/>
              <a:gd name="connsiteY109" fmla="*/ 793630 h 1242203"/>
              <a:gd name="connsiteX110" fmla="*/ 2001999 w 2278044"/>
              <a:gd name="connsiteY110" fmla="*/ 741871 h 1242203"/>
              <a:gd name="connsiteX111" fmla="*/ 2071010 w 2278044"/>
              <a:gd name="connsiteY111" fmla="*/ 845388 h 1242203"/>
              <a:gd name="connsiteX112" fmla="*/ 2053757 w 2278044"/>
              <a:gd name="connsiteY112" fmla="*/ 1035169 h 1242203"/>
              <a:gd name="connsiteX113" fmla="*/ 2036505 w 2278044"/>
              <a:gd name="connsiteY113" fmla="*/ 1086928 h 1242203"/>
              <a:gd name="connsiteX114" fmla="*/ 1984746 w 2278044"/>
              <a:gd name="connsiteY114" fmla="*/ 1104181 h 1242203"/>
              <a:gd name="connsiteX115" fmla="*/ 1881229 w 2278044"/>
              <a:gd name="connsiteY115" fmla="*/ 1155939 h 1242203"/>
              <a:gd name="connsiteX116" fmla="*/ 1777712 w 2278044"/>
              <a:gd name="connsiteY116" fmla="*/ 1138686 h 1242203"/>
              <a:gd name="connsiteX117" fmla="*/ 1691448 w 2278044"/>
              <a:gd name="connsiteY117" fmla="*/ 1052422 h 1242203"/>
              <a:gd name="connsiteX118" fmla="*/ 1674195 w 2278044"/>
              <a:gd name="connsiteY118" fmla="*/ 1000664 h 1242203"/>
              <a:gd name="connsiteX119" fmla="*/ 1691448 w 2278044"/>
              <a:gd name="connsiteY119" fmla="*/ 759124 h 1242203"/>
              <a:gd name="connsiteX120" fmla="*/ 1725954 w 2278044"/>
              <a:gd name="connsiteY120" fmla="*/ 707366 h 1242203"/>
              <a:gd name="connsiteX121" fmla="*/ 1898482 w 2278044"/>
              <a:gd name="connsiteY121" fmla="*/ 603849 h 1242203"/>
              <a:gd name="connsiteX122" fmla="*/ 1950240 w 2278044"/>
              <a:gd name="connsiteY122" fmla="*/ 621102 h 1242203"/>
              <a:gd name="connsiteX123" fmla="*/ 2001999 w 2278044"/>
              <a:gd name="connsiteY123" fmla="*/ 724619 h 1242203"/>
              <a:gd name="connsiteX124" fmla="*/ 1984746 w 2278044"/>
              <a:gd name="connsiteY124" fmla="*/ 845388 h 1242203"/>
              <a:gd name="connsiteX125" fmla="*/ 1932988 w 2278044"/>
              <a:gd name="connsiteY125" fmla="*/ 862641 h 1242203"/>
              <a:gd name="connsiteX126" fmla="*/ 1794965 w 2278044"/>
              <a:gd name="connsiteY126" fmla="*/ 845388 h 1242203"/>
              <a:gd name="connsiteX127" fmla="*/ 1708701 w 2278044"/>
              <a:gd name="connsiteY127" fmla="*/ 759124 h 1242203"/>
              <a:gd name="connsiteX128" fmla="*/ 1674195 w 2278044"/>
              <a:gd name="connsiteY128" fmla="*/ 655607 h 1242203"/>
              <a:gd name="connsiteX129" fmla="*/ 1691448 w 2278044"/>
              <a:gd name="connsiteY129" fmla="*/ 379562 h 1242203"/>
              <a:gd name="connsiteX130" fmla="*/ 1708701 w 2278044"/>
              <a:gd name="connsiteY130" fmla="*/ 327803 h 1242203"/>
              <a:gd name="connsiteX131" fmla="*/ 1760459 w 2278044"/>
              <a:gd name="connsiteY131" fmla="*/ 310551 h 1242203"/>
              <a:gd name="connsiteX132" fmla="*/ 1829471 w 2278044"/>
              <a:gd name="connsiteY132" fmla="*/ 327803 h 1242203"/>
              <a:gd name="connsiteX133" fmla="*/ 1846723 w 2278044"/>
              <a:gd name="connsiteY133" fmla="*/ 379562 h 1242203"/>
              <a:gd name="connsiteX134" fmla="*/ 1829471 w 2278044"/>
              <a:gd name="connsiteY134" fmla="*/ 534837 h 1242203"/>
              <a:gd name="connsiteX135" fmla="*/ 1777712 w 2278044"/>
              <a:gd name="connsiteY135" fmla="*/ 552090 h 1242203"/>
              <a:gd name="connsiteX136" fmla="*/ 1570678 w 2278044"/>
              <a:gd name="connsiteY136" fmla="*/ 534837 h 1242203"/>
              <a:gd name="connsiteX137" fmla="*/ 1484414 w 2278044"/>
              <a:gd name="connsiteY137" fmla="*/ 379562 h 1242203"/>
              <a:gd name="connsiteX138" fmla="*/ 1449908 w 2278044"/>
              <a:gd name="connsiteY138" fmla="*/ 327803 h 1242203"/>
              <a:gd name="connsiteX139" fmla="*/ 1432655 w 2278044"/>
              <a:gd name="connsiteY139" fmla="*/ 276045 h 1242203"/>
              <a:gd name="connsiteX140" fmla="*/ 1449908 w 2278044"/>
              <a:gd name="connsiteY140" fmla="*/ 69011 h 1242203"/>
              <a:gd name="connsiteX141" fmla="*/ 1501667 w 2278044"/>
              <a:gd name="connsiteY141" fmla="*/ 34505 h 1242203"/>
              <a:gd name="connsiteX142" fmla="*/ 1553425 w 2278044"/>
              <a:gd name="connsiteY142" fmla="*/ 69011 h 1242203"/>
              <a:gd name="connsiteX143" fmla="*/ 1536172 w 2278044"/>
              <a:gd name="connsiteY143" fmla="*/ 224286 h 1242203"/>
              <a:gd name="connsiteX144" fmla="*/ 1484414 w 2278044"/>
              <a:gd name="connsiteY144" fmla="*/ 258792 h 1242203"/>
              <a:gd name="connsiteX145" fmla="*/ 1415403 w 2278044"/>
              <a:gd name="connsiteY145" fmla="*/ 276045 h 1242203"/>
              <a:gd name="connsiteX146" fmla="*/ 1363644 w 2278044"/>
              <a:gd name="connsiteY146" fmla="*/ 293298 h 1242203"/>
              <a:gd name="connsiteX147" fmla="*/ 1087599 w 2278044"/>
              <a:gd name="connsiteY147" fmla="*/ 224286 h 1242203"/>
              <a:gd name="connsiteX148" fmla="*/ 1070346 w 2278044"/>
              <a:gd name="connsiteY148" fmla="*/ 172528 h 1242203"/>
              <a:gd name="connsiteX149" fmla="*/ 1087599 w 2278044"/>
              <a:gd name="connsiteY149" fmla="*/ 34505 h 1242203"/>
              <a:gd name="connsiteX150" fmla="*/ 1191116 w 2278044"/>
              <a:gd name="connsiteY150" fmla="*/ 0 h 1242203"/>
              <a:gd name="connsiteX151" fmla="*/ 1242874 w 2278044"/>
              <a:gd name="connsiteY151" fmla="*/ 17253 h 1242203"/>
              <a:gd name="connsiteX152" fmla="*/ 1277380 w 2278044"/>
              <a:gd name="connsiteY152" fmla="*/ 120769 h 1242203"/>
              <a:gd name="connsiteX153" fmla="*/ 1260127 w 2278044"/>
              <a:gd name="connsiteY153" fmla="*/ 276045 h 1242203"/>
              <a:gd name="connsiteX154" fmla="*/ 1156610 w 2278044"/>
              <a:gd name="connsiteY154" fmla="*/ 310551 h 1242203"/>
              <a:gd name="connsiteX155" fmla="*/ 1104852 w 2278044"/>
              <a:gd name="connsiteY155" fmla="*/ 276045 h 1242203"/>
              <a:gd name="connsiteX156" fmla="*/ 1087599 w 2278044"/>
              <a:gd name="connsiteY156" fmla="*/ 34505 h 1242203"/>
              <a:gd name="connsiteX157" fmla="*/ 1139357 w 2278044"/>
              <a:gd name="connsiteY157" fmla="*/ 0 h 1242203"/>
              <a:gd name="connsiteX158" fmla="*/ 1173863 w 2278044"/>
              <a:gd name="connsiteY158" fmla="*/ 189781 h 1242203"/>
              <a:gd name="connsiteX159" fmla="*/ 1122105 w 2278044"/>
              <a:gd name="connsiteY159" fmla="*/ 224286 h 1242203"/>
              <a:gd name="connsiteX160" fmla="*/ 1018588 w 2278044"/>
              <a:gd name="connsiteY160" fmla="*/ 258792 h 1242203"/>
              <a:gd name="connsiteX161" fmla="*/ 759795 w 2278044"/>
              <a:gd name="connsiteY161" fmla="*/ 189781 h 1242203"/>
              <a:gd name="connsiteX162" fmla="*/ 725289 w 2278044"/>
              <a:gd name="connsiteY162" fmla="*/ 138022 h 1242203"/>
              <a:gd name="connsiteX163" fmla="*/ 742542 w 2278044"/>
              <a:gd name="connsiteY163" fmla="*/ 69011 h 1242203"/>
              <a:gd name="connsiteX164" fmla="*/ 846059 w 2278044"/>
              <a:gd name="connsiteY164" fmla="*/ 34505 h 1242203"/>
              <a:gd name="connsiteX165" fmla="*/ 897818 w 2278044"/>
              <a:gd name="connsiteY165" fmla="*/ 86264 h 1242203"/>
              <a:gd name="connsiteX166" fmla="*/ 932323 w 2278044"/>
              <a:gd name="connsiteY166" fmla="*/ 189781 h 1242203"/>
              <a:gd name="connsiteX167" fmla="*/ 915071 w 2278044"/>
              <a:gd name="connsiteY167" fmla="*/ 310551 h 1242203"/>
              <a:gd name="connsiteX168" fmla="*/ 759795 w 2278044"/>
              <a:gd name="connsiteY168" fmla="*/ 396815 h 1242203"/>
              <a:gd name="connsiteX169" fmla="*/ 690784 w 2278044"/>
              <a:gd name="connsiteY169" fmla="*/ 414068 h 1242203"/>
              <a:gd name="connsiteX170" fmla="*/ 518255 w 2278044"/>
              <a:gd name="connsiteY170" fmla="*/ 396815 h 1242203"/>
              <a:gd name="connsiteX171" fmla="*/ 535508 w 2278044"/>
              <a:gd name="connsiteY171" fmla="*/ 207034 h 1242203"/>
              <a:gd name="connsiteX172" fmla="*/ 639025 w 2278044"/>
              <a:gd name="connsiteY172" fmla="*/ 172528 h 1242203"/>
              <a:gd name="connsiteX173" fmla="*/ 673531 w 2278044"/>
              <a:gd name="connsiteY173" fmla="*/ 224286 h 1242203"/>
              <a:gd name="connsiteX174" fmla="*/ 673531 w 2278044"/>
              <a:gd name="connsiteY174" fmla="*/ 431320 h 1242203"/>
              <a:gd name="connsiteX175" fmla="*/ 639025 w 2278044"/>
              <a:gd name="connsiteY175" fmla="*/ 483079 h 1242203"/>
              <a:gd name="connsiteX176" fmla="*/ 587267 w 2278044"/>
              <a:gd name="connsiteY176" fmla="*/ 500332 h 1242203"/>
              <a:gd name="connsiteX177" fmla="*/ 483750 w 2278044"/>
              <a:gd name="connsiteY177" fmla="*/ 552090 h 1242203"/>
              <a:gd name="connsiteX178" fmla="*/ 293969 w 2278044"/>
              <a:gd name="connsiteY178" fmla="*/ 483079 h 1242203"/>
              <a:gd name="connsiteX179" fmla="*/ 311222 w 2278044"/>
              <a:gd name="connsiteY179" fmla="*/ 379562 h 1242203"/>
              <a:gd name="connsiteX180" fmla="*/ 431991 w 2278044"/>
              <a:gd name="connsiteY180" fmla="*/ 431320 h 1242203"/>
              <a:gd name="connsiteX181" fmla="*/ 466497 w 2278044"/>
              <a:gd name="connsiteY181" fmla="*/ 534837 h 1242203"/>
              <a:gd name="connsiteX182" fmla="*/ 414739 w 2278044"/>
              <a:gd name="connsiteY182" fmla="*/ 810883 h 1242203"/>
              <a:gd name="connsiteX183" fmla="*/ 362980 w 2278044"/>
              <a:gd name="connsiteY183" fmla="*/ 845388 h 1242203"/>
              <a:gd name="connsiteX184" fmla="*/ 311222 w 2278044"/>
              <a:gd name="connsiteY184" fmla="*/ 862641 h 1242203"/>
              <a:gd name="connsiteX185" fmla="*/ 259463 w 2278044"/>
              <a:gd name="connsiteY185" fmla="*/ 828136 h 1242203"/>
              <a:gd name="connsiteX186" fmla="*/ 259463 w 2278044"/>
              <a:gd name="connsiteY186" fmla="*/ 655607 h 1242203"/>
              <a:gd name="connsiteX187" fmla="*/ 293969 w 2278044"/>
              <a:gd name="connsiteY187" fmla="*/ 603849 h 1242203"/>
              <a:gd name="connsiteX188" fmla="*/ 397486 w 2278044"/>
              <a:gd name="connsiteY188" fmla="*/ 569343 h 1242203"/>
              <a:gd name="connsiteX189" fmla="*/ 449244 w 2278044"/>
              <a:gd name="connsiteY189" fmla="*/ 552090 h 1242203"/>
              <a:gd name="connsiteX190" fmla="*/ 570014 w 2278044"/>
              <a:gd name="connsiteY190" fmla="*/ 569343 h 1242203"/>
              <a:gd name="connsiteX191" fmla="*/ 621772 w 2278044"/>
              <a:gd name="connsiteY191" fmla="*/ 603849 h 1242203"/>
              <a:gd name="connsiteX192" fmla="*/ 708037 w 2278044"/>
              <a:gd name="connsiteY192" fmla="*/ 707366 h 1242203"/>
              <a:gd name="connsiteX193" fmla="*/ 690784 w 2278044"/>
              <a:gd name="connsiteY193" fmla="*/ 828136 h 1242203"/>
              <a:gd name="connsiteX194" fmla="*/ 673531 w 2278044"/>
              <a:gd name="connsiteY194" fmla="*/ 879894 h 1242203"/>
              <a:gd name="connsiteX195" fmla="*/ 501003 w 2278044"/>
              <a:gd name="connsiteY195" fmla="*/ 966158 h 1242203"/>
              <a:gd name="connsiteX196" fmla="*/ 259463 w 2278044"/>
              <a:gd name="connsiteY196" fmla="*/ 914400 h 1242203"/>
              <a:gd name="connsiteX197" fmla="*/ 242210 w 2278044"/>
              <a:gd name="connsiteY197" fmla="*/ 862641 h 1242203"/>
              <a:gd name="connsiteX198" fmla="*/ 311222 w 2278044"/>
              <a:gd name="connsiteY198" fmla="*/ 690113 h 1242203"/>
              <a:gd name="connsiteX199" fmla="*/ 362980 w 2278044"/>
              <a:gd name="connsiteY199" fmla="*/ 724619 h 1242203"/>
              <a:gd name="connsiteX200" fmla="*/ 414739 w 2278044"/>
              <a:gd name="connsiteY200" fmla="*/ 879894 h 1242203"/>
              <a:gd name="connsiteX201" fmla="*/ 431991 w 2278044"/>
              <a:gd name="connsiteY201" fmla="*/ 931653 h 1242203"/>
              <a:gd name="connsiteX202" fmla="*/ 380233 w 2278044"/>
              <a:gd name="connsiteY202" fmla="*/ 1035169 h 1242203"/>
              <a:gd name="connsiteX203" fmla="*/ 276716 w 2278044"/>
              <a:gd name="connsiteY203" fmla="*/ 1069675 h 1242203"/>
              <a:gd name="connsiteX204" fmla="*/ 173199 w 2278044"/>
              <a:gd name="connsiteY204" fmla="*/ 1121434 h 1242203"/>
              <a:gd name="connsiteX205" fmla="*/ 104188 w 2278044"/>
              <a:gd name="connsiteY205" fmla="*/ 1104181 h 1242203"/>
              <a:gd name="connsiteX206" fmla="*/ 35176 w 2278044"/>
              <a:gd name="connsiteY206" fmla="*/ 1000664 h 1242203"/>
              <a:gd name="connsiteX207" fmla="*/ 35176 w 2278044"/>
              <a:gd name="connsiteY207" fmla="*/ 759124 h 1242203"/>
              <a:gd name="connsiteX208" fmla="*/ 52429 w 2278044"/>
              <a:gd name="connsiteY208" fmla="*/ 707366 h 1242203"/>
              <a:gd name="connsiteX209" fmla="*/ 155946 w 2278044"/>
              <a:gd name="connsiteY209" fmla="*/ 672860 h 1242203"/>
              <a:gd name="connsiteX210" fmla="*/ 276716 w 2278044"/>
              <a:gd name="connsiteY210" fmla="*/ 793630 h 1242203"/>
              <a:gd name="connsiteX211" fmla="*/ 311222 w 2278044"/>
              <a:gd name="connsiteY211" fmla="*/ 897147 h 1242203"/>
              <a:gd name="connsiteX212" fmla="*/ 293969 w 2278044"/>
              <a:gd name="connsiteY212" fmla="*/ 1035169 h 1242203"/>
              <a:gd name="connsiteX213" fmla="*/ 259463 w 2278044"/>
              <a:gd name="connsiteY213" fmla="*/ 1138686 h 1242203"/>
              <a:gd name="connsiteX214" fmla="*/ 207705 w 2278044"/>
              <a:gd name="connsiteY214" fmla="*/ 1155939 h 1242203"/>
              <a:gd name="connsiteX215" fmla="*/ 155946 w 2278044"/>
              <a:gd name="connsiteY215" fmla="*/ 1138686 h 1242203"/>
              <a:gd name="connsiteX216" fmla="*/ 138693 w 2278044"/>
              <a:gd name="connsiteY216" fmla="*/ 1086928 h 1242203"/>
              <a:gd name="connsiteX217" fmla="*/ 104188 w 2278044"/>
              <a:gd name="connsiteY217" fmla="*/ 1035169 h 1242203"/>
              <a:gd name="connsiteX218" fmla="*/ 69682 w 2278044"/>
              <a:gd name="connsiteY218" fmla="*/ 931653 h 1242203"/>
              <a:gd name="connsiteX219" fmla="*/ 121440 w 2278044"/>
              <a:gd name="connsiteY219" fmla="*/ 707366 h 1242203"/>
              <a:gd name="connsiteX220" fmla="*/ 173199 w 2278044"/>
              <a:gd name="connsiteY220" fmla="*/ 672860 h 1242203"/>
              <a:gd name="connsiteX221" fmla="*/ 259463 w 2278044"/>
              <a:gd name="connsiteY221" fmla="*/ 586596 h 1242203"/>
              <a:gd name="connsiteX222" fmla="*/ 293969 w 2278044"/>
              <a:gd name="connsiteY222" fmla="*/ 534837 h 1242203"/>
              <a:gd name="connsiteX223" fmla="*/ 449244 w 2278044"/>
              <a:gd name="connsiteY223" fmla="*/ 448573 h 1242203"/>
              <a:gd name="connsiteX224" fmla="*/ 483750 w 2278044"/>
              <a:gd name="connsiteY224" fmla="*/ 603849 h 1242203"/>
              <a:gd name="connsiteX225" fmla="*/ 466497 w 2278044"/>
              <a:gd name="connsiteY225" fmla="*/ 741871 h 1242203"/>
              <a:gd name="connsiteX226" fmla="*/ 431991 w 2278044"/>
              <a:gd name="connsiteY226" fmla="*/ 483079 h 1242203"/>
              <a:gd name="connsiteX227" fmla="*/ 483750 w 2278044"/>
              <a:gd name="connsiteY227" fmla="*/ 431320 h 1242203"/>
              <a:gd name="connsiteX228" fmla="*/ 639025 w 2278044"/>
              <a:gd name="connsiteY228" fmla="*/ 362309 h 1242203"/>
              <a:gd name="connsiteX229" fmla="*/ 742542 w 2278044"/>
              <a:gd name="connsiteY229" fmla="*/ 310551 h 1242203"/>
              <a:gd name="connsiteX230" fmla="*/ 794301 w 2278044"/>
              <a:gd name="connsiteY230" fmla="*/ 276045 h 1242203"/>
              <a:gd name="connsiteX231" fmla="*/ 897818 w 2278044"/>
              <a:gd name="connsiteY231" fmla="*/ 293298 h 1242203"/>
              <a:gd name="connsiteX232" fmla="*/ 915071 w 2278044"/>
              <a:gd name="connsiteY232" fmla="*/ 345056 h 1242203"/>
              <a:gd name="connsiteX233" fmla="*/ 966829 w 2278044"/>
              <a:gd name="connsiteY233" fmla="*/ 448573 h 1242203"/>
              <a:gd name="connsiteX234" fmla="*/ 949576 w 2278044"/>
              <a:gd name="connsiteY234" fmla="*/ 569343 h 1242203"/>
              <a:gd name="connsiteX235" fmla="*/ 897818 w 2278044"/>
              <a:gd name="connsiteY235" fmla="*/ 586596 h 1242203"/>
              <a:gd name="connsiteX236" fmla="*/ 846059 w 2278044"/>
              <a:gd name="connsiteY236" fmla="*/ 621102 h 1242203"/>
              <a:gd name="connsiteX237" fmla="*/ 794301 w 2278044"/>
              <a:gd name="connsiteY237" fmla="*/ 569343 h 1242203"/>
              <a:gd name="connsiteX238" fmla="*/ 811554 w 2278044"/>
              <a:gd name="connsiteY238" fmla="*/ 414068 h 1242203"/>
              <a:gd name="connsiteX239" fmla="*/ 846059 w 2278044"/>
              <a:gd name="connsiteY239" fmla="*/ 362309 h 1242203"/>
              <a:gd name="connsiteX240" fmla="*/ 1001335 w 2278044"/>
              <a:gd name="connsiteY240" fmla="*/ 241539 h 1242203"/>
              <a:gd name="connsiteX241" fmla="*/ 1104852 w 2278044"/>
              <a:gd name="connsiteY241" fmla="*/ 189781 h 1242203"/>
              <a:gd name="connsiteX242" fmla="*/ 1156610 w 2278044"/>
              <a:gd name="connsiteY242" fmla="*/ 207034 h 1242203"/>
              <a:gd name="connsiteX243" fmla="*/ 1225622 w 2278044"/>
              <a:gd name="connsiteY243" fmla="*/ 310551 h 1242203"/>
              <a:gd name="connsiteX244" fmla="*/ 1277380 w 2278044"/>
              <a:gd name="connsiteY244" fmla="*/ 414068 h 1242203"/>
              <a:gd name="connsiteX245" fmla="*/ 1208369 w 2278044"/>
              <a:gd name="connsiteY245" fmla="*/ 534837 h 1242203"/>
              <a:gd name="connsiteX246" fmla="*/ 1191116 w 2278044"/>
              <a:gd name="connsiteY246" fmla="*/ 483079 h 1242203"/>
              <a:gd name="connsiteX247" fmla="*/ 1225622 w 2278044"/>
              <a:gd name="connsiteY247" fmla="*/ 431320 h 1242203"/>
              <a:gd name="connsiteX248" fmla="*/ 1329139 w 2278044"/>
              <a:gd name="connsiteY248" fmla="*/ 362309 h 1242203"/>
              <a:gd name="connsiteX249" fmla="*/ 1363644 w 2278044"/>
              <a:gd name="connsiteY249" fmla="*/ 310551 h 1242203"/>
              <a:gd name="connsiteX250" fmla="*/ 1467161 w 2278044"/>
              <a:gd name="connsiteY250" fmla="*/ 276045 h 1242203"/>
              <a:gd name="connsiteX251" fmla="*/ 1605184 w 2278044"/>
              <a:gd name="connsiteY251" fmla="*/ 431320 h 1242203"/>
              <a:gd name="connsiteX252" fmla="*/ 1639689 w 2278044"/>
              <a:gd name="connsiteY252" fmla="*/ 483079 h 1242203"/>
              <a:gd name="connsiteX253" fmla="*/ 1674195 w 2278044"/>
              <a:gd name="connsiteY253" fmla="*/ 586596 h 1242203"/>
              <a:gd name="connsiteX254" fmla="*/ 1656942 w 2278044"/>
              <a:gd name="connsiteY254" fmla="*/ 793630 h 1242203"/>
              <a:gd name="connsiteX255" fmla="*/ 1622437 w 2278044"/>
              <a:gd name="connsiteY255" fmla="*/ 845388 h 1242203"/>
              <a:gd name="connsiteX256" fmla="*/ 1570678 w 2278044"/>
              <a:gd name="connsiteY256" fmla="*/ 810883 h 1242203"/>
              <a:gd name="connsiteX257" fmla="*/ 1587931 w 2278044"/>
              <a:gd name="connsiteY257" fmla="*/ 638354 h 1242203"/>
              <a:gd name="connsiteX258" fmla="*/ 1691448 w 2278044"/>
              <a:gd name="connsiteY258" fmla="*/ 569343 h 1242203"/>
              <a:gd name="connsiteX259" fmla="*/ 1898482 w 2278044"/>
              <a:gd name="connsiteY259" fmla="*/ 655607 h 1242203"/>
              <a:gd name="connsiteX260" fmla="*/ 1898482 w 2278044"/>
              <a:gd name="connsiteY260" fmla="*/ 655607 h 1242203"/>
              <a:gd name="connsiteX261" fmla="*/ 2001999 w 2278044"/>
              <a:gd name="connsiteY261" fmla="*/ 690113 h 1242203"/>
              <a:gd name="connsiteX262" fmla="*/ 2053757 w 2278044"/>
              <a:gd name="connsiteY262" fmla="*/ 724619 h 1242203"/>
              <a:gd name="connsiteX263" fmla="*/ 2105516 w 2278044"/>
              <a:gd name="connsiteY263" fmla="*/ 828136 h 1242203"/>
              <a:gd name="connsiteX264" fmla="*/ 2088263 w 2278044"/>
              <a:gd name="connsiteY264" fmla="*/ 1017917 h 1242203"/>
              <a:gd name="connsiteX265" fmla="*/ 2071010 w 2278044"/>
              <a:gd name="connsiteY265" fmla="*/ 1069675 h 1242203"/>
              <a:gd name="connsiteX266" fmla="*/ 1967493 w 2278044"/>
              <a:gd name="connsiteY266" fmla="*/ 1052422 h 1242203"/>
              <a:gd name="connsiteX267" fmla="*/ 2001999 w 2278044"/>
              <a:gd name="connsiteY267" fmla="*/ 828136 h 1242203"/>
              <a:gd name="connsiteX268" fmla="*/ 2071010 w 2278044"/>
              <a:gd name="connsiteY268" fmla="*/ 724619 h 1242203"/>
              <a:gd name="connsiteX269" fmla="*/ 2122769 w 2278044"/>
              <a:gd name="connsiteY269" fmla="*/ 707366 h 1242203"/>
              <a:gd name="connsiteX270" fmla="*/ 2174527 w 2278044"/>
              <a:gd name="connsiteY270" fmla="*/ 672860 h 1242203"/>
              <a:gd name="connsiteX271" fmla="*/ 2278044 w 2278044"/>
              <a:gd name="connsiteY271" fmla="*/ 741871 h 1242203"/>
              <a:gd name="connsiteX272" fmla="*/ 2260791 w 2278044"/>
              <a:gd name="connsiteY272" fmla="*/ 948905 h 1242203"/>
              <a:gd name="connsiteX273" fmla="*/ 2226286 w 2278044"/>
              <a:gd name="connsiteY273" fmla="*/ 1000664 h 1242203"/>
              <a:gd name="connsiteX274" fmla="*/ 2071010 w 2278044"/>
              <a:gd name="connsiteY274" fmla="*/ 1086928 h 1242203"/>
              <a:gd name="connsiteX275" fmla="*/ 1967493 w 2278044"/>
              <a:gd name="connsiteY275" fmla="*/ 1017917 h 1242203"/>
              <a:gd name="connsiteX276" fmla="*/ 1932988 w 2278044"/>
              <a:gd name="connsiteY276" fmla="*/ 914400 h 1242203"/>
              <a:gd name="connsiteX277" fmla="*/ 1984746 w 2278044"/>
              <a:gd name="connsiteY277" fmla="*/ 655607 h 1242203"/>
              <a:gd name="connsiteX278" fmla="*/ 2019252 w 2278044"/>
              <a:gd name="connsiteY278" fmla="*/ 603849 h 1242203"/>
              <a:gd name="connsiteX279" fmla="*/ 2036505 w 2278044"/>
              <a:gd name="connsiteY279" fmla="*/ 552090 h 1242203"/>
              <a:gd name="connsiteX280" fmla="*/ 2140022 w 2278044"/>
              <a:gd name="connsiteY280" fmla="*/ 483079 h 1242203"/>
              <a:gd name="connsiteX281" fmla="*/ 2140022 w 2278044"/>
              <a:gd name="connsiteY281" fmla="*/ 655607 h 1242203"/>
              <a:gd name="connsiteX282" fmla="*/ 2088263 w 2278044"/>
              <a:gd name="connsiteY282" fmla="*/ 672860 h 1242203"/>
              <a:gd name="connsiteX283" fmla="*/ 2019252 w 2278044"/>
              <a:gd name="connsiteY283" fmla="*/ 655607 h 1242203"/>
              <a:gd name="connsiteX284" fmla="*/ 1950240 w 2278044"/>
              <a:gd name="connsiteY284" fmla="*/ 552090 h 1242203"/>
              <a:gd name="connsiteX285" fmla="*/ 1967493 w 2278044"/>
              <a:gd name="connsiteY285" fmla="*/ 276045 h 1242203"/>
              <a:gd name="connsiteX286" fmla="*/ 2019252 w 2278044"/>
              <a:gd name="connsiteY286" fmla="*/ 258792 h 1242203"/>
              <a:gd name="connsiteX287" fmla="*/ 2001999 w 2278044"/>
              <a:gd name="connsiteY287" fmla="*/ 465826 h 1242203"/>
              <a:gd name="connsiteX288" fmla="*/ 1846723 w 2278044"/>
              <a:gd name="connsiteY288" fmla="*/ 552090 h 1242203"/>
              <a:gd name="connsiteX289" fmla="*/ 1605184 w 2278044"/>
              <a:gd name="connsiteY289" fmla="*/ 517585 h 1242203"/>
              <a:gd name="connsiteX290" fmla="*/ 1501667 w 2278044"/>
              <a:gd name="connsiteY290" fmla="*/ 448573 h 1242203"/>
              <a:gd name="connsiteX291" fmla="*/ 1467161 w 2278044"/>
              <a:gd name="connsiteY291" fmla="*/ 396815 h 1242203"/>
              <a:gd name="connsiteX292" fmla="*/ 1415403 w 2278044"/>
              <a:gd name="connsiteY292" fmla="*/ 362309 h 1242203"/>
              <a:gd name="connsiteX293" fmla="*/ 1484414 w 2278044"/>
              <a:gd name="connsiteY293" fmla="*/ 120769 h 1242203"/>
              <a:gd name="connsiteX294" fmla="*/ 1536172 w 2278044"/>
              <a:gd name="connsiteY294" fmla="*/ 138022 h 1242203"/>
              <a:gd name="connsiteX295" fmla="*/ 1553425 w 2278044"/>
              <a:gd name="connsiteY295" fmla="*/ 189781 h 1242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</a:cxnLst>
            <a:rect l="l" t="t" r="r" b="b"/>
            <a:pathLst>
              <a:path w="2278044" h="1242203">
                <a:moveTo>
                  <a:pt x="259463" y="1242203"/>
                </a:moveTo>
                <a:cubicBezTo>
                  <a:pt x="242210" y="1230701"/>
                  <a:pt x="222367" y="1222360"/>
                  <a:pt x="207705" y="1207698"/>
                </a:cubicBezTo>
                <a:cubicBezTo>
                  <a:pt x="174260" y="1174253"/>
                  <a:pt x="169978" y="1146277"/>
                  <a:pt x="155946" y="1104181"/>
                </a:cubicBezTo>
                <a:cubicBezTo>
                  <a:pt x="156547" y="1099972"/>
                  <a:pt x="160628" y="947346"/>
                  <a:pt x="207705" y="931653"/>
                </a:cubicBezTo>
                <a:cubicBezTo>
                  <a:pt x="230200" y="924155"/>
                  <a:pt x="253712" y="943154"/>
                  <a:pt x="276716" y="948905"/>
                </a:cubicBezTo>
                <a:cubicBezTo>
                  <a:pt x="292704" y="959564"/>
                  <a:pt x="366560" y="993503"/>
                  <a:pt x="345727" y="1035169"/>
                </a:cubicBezTo>
                <a:cubicBezTo>
                  <a:pt x="337594" y="1051435"/>
                  <a:pt x="311222" y="1046671"/>
                  <a:pt x="293969" y="1052422"/>
                </a:cubicBezTo>
                <a:cubicBezTo>
                  <a:pt x="276716" y="1040920"/>
                  <a:pt x="255163" y="1034109"/>
                  <a:pt x="242210" y="1017917"/>
                </a:cubicBezTo>
                <a:cubicBezTo>
                  <a:pt x="230849" y="1003716"/>
                  <a:pt x="233090" y="982424"/>
                  <a:pt x="224957" y="966158"/>
                </a:cubicBezTo>
                <a:cubicBezTo>
                  <a:pt x="158067" y="832377"/>
                  <a:pt x="216565" y="992740"/>
                  <a:pt x="173199" y="862641"/>
                </a:cubicBezTo>
                <a:cubicBezTo>
                  <a:pt x="178950" y="833886"/>
                  <a:pt x="175903" y="801838"/>
                  <a:pt x="190452" y="776377"/>
                </a:cubicBezTo>
                <a:cubicBezTo>
                  <a:pt x="206192" y="748832"/>
                  <a:pt x="267400" y="733475"/>
                  <a:pt x="293969" y="724619"/>
                </a:cubicBezTo>
                <a:cubicBezTo>
                  <a:pt x="334340" y="738076"/>
                  <a:pt x="371052" y="738543"/>
                  <a:pt x="380233" y="793630"/>
                </a:cubicBezTo>
                <a:cubicBezTo>
                  <a:pt x="383223" y="811568"/>
                  <a:pt x="368731" y="828135"/>
                  <a:pt x="362980" y="845388"/>
                </a:cubicBezTo>
                <a:cubicBezTo>
                  <a:pt x="357229" y="828135"/>
                  <a:pt x="345727" y="811816"/>
                  <a:pt x="345727" y="793630"/>
                </a:cubicBezTo>
                <a:cubicBezTo>
                  <a:pt x="345727" y="752965"/>
                  <a:pt x="341148" y="707168"/>
                  <a:pt x="362980" y="672860"/>
                </a:cubicBezTo>
                <a:cubicBezTo>
                  <a:pt x="394923" y="622664"/>
                  <a:pt x="465177" y="604289"/>
                  <a:pt x="518255" y="586596"/>
                </a:cubicBezTo>
                <a:cubicBezTo>
                  <a:pt x="552761" y="592347"/>
                  <a:pt x="604783" y="573270"/>
                  <a:pt x="621772" y="603849"/>
                </a:cubicBezTo>
                <a:cubicBezTo>
                  <a:pt x="691881" y="730044"/>
                  <a:pt x="613355" y="738926"/>
                  <a:pt x="552761" y="759124"/>
                </a:cubicBezTo>
                <a:cubicBezTo>
                  <a:pt x="470668" y="635984"/>
                  <a:pt x="459323" y="667053"/>
                  <a:pt x="501003" y="500332"/>
                </a:cubicBezTo>
                <a:cubicBezTo>
                  <a:pt x="506032" y="480216"/>
                  <a:pt x="517924" y="459563"/>
                  <a:pt x="535508" y="448573"/>
                </a:cubicBezTo>
                <a:cubicBezTo>
                  <a:pt x="566351" y="429296"/>
                  <a:pt x="639025" y="414068"/>
                  <a:pt x="639025" y="414068"/>
                </a:cubicBezTo>
                <a:cubicBezTo>
                  <a:pt x="722559" y="441911"/>
                  <a:pt x="765865" y="437647"/>
                  <a:pt x="673531" y="603849"/>
                </a:cubicBezTo>
                <a:cubicBezTo>
                  <a:pt x="662016" y="624577"/>
                  <a:pt x="627524" y="592347"/>
                  <a:pt x="604520" y="586596"/>
                </a:cubicBezTo>
                <a:cubicBezTo>
                  <a:pt x="519377" y="529834"/>
                  <a:pt x="509710" y="545398"/>
                  <a:pt x="570014" y="379562"/>
                </a:cubicBezTo>
                <a:cubicBezTo>
                  <a:pt x="576229" y="362471"/>
                  <a:pt x="605506" y="370442"/>
                  <a:pt x="621772" y="362309"/>
                </a:cubicBezTo>
                <a:cubicBezTo>
                  <a:pt x="640318" y="353036"/>
                  <a:pt x="656278" y="339305"/>
                  <a:pt x="673531" y="327803"/>
                </a:cubicBezTo>
                <a:cubicBezTo>
                  <a:pt x="708037" y="333554"/>
                  <a:pt x="748390" y="324995"/>
                  <a:pt x="777048" y="345056"/>
                </a:cubicBezTo>
                <a:cubicBezTo>
                  <a:pt x="828634" y="381166"/>
                  <a:pt x="845010" y="445427"/>
                  <a:pt x="863312" y="500332"/>
                </a:cubicBezTo>
                <a:cubicBezTo>
                  <a:pt x="851693" y="546807"/>
                  <a:pt x="856463" y="593488"/>
                  <a:pt x="794301" y="603849"/>
                </a:cubicBezTo>
                <a:cubicBezTo>
                  <a:pt x="776362" y="606839"/>
                  <a:pt x="759795" y="592347"/>
                  <a:pt x="742542" y="586596"/>
                </a:cubicBezTo>
                <a:cubicBezTo>
                  <a:pt x="733341" y="558992"/>
                  <a:pt x="659730" y="407166"/>
                  <a:pt x="742542" y="379562"/>
                </a:cubicBezTo>
                <a:lnTo>
                  <a:pt x="846059" y="345056"/>
                </a:lnTo>
                <a:cubicBezTo>
                  <a:pt x="932324" y="373811"/>
                  <a:pt x="892067" y="345056"/>
                  <a:pt x="932323" y="465826"/>
                </a:cubicBezTo>
                <a:lnTo>
                  <a:pt x="949576" y="517585"/>
                </a:lnTo>
                <a:cubicBezTo>
                  <a:pt x="943825" y="569343"/>
                  <a:pt x="955612" y="626281"/>
                  <a:pt x="932323" y="672860"/>
                </a:cubicBezTo>
                <a:cubicBezTo>
                  <a:pt x="924190" y="689126"/>
                  <a:pt x="894766" y="666968"/>
                  <a:pt x="880565" y="655607"/>
                </a:cubicBezTo>
                <a:cubicBezTo>
                  <a:pt x="864373" y="642654"/>
                  <a:pt x="857561" y="621102"/>
                  <a:pt x="846059" y="603849"/>
                </a:cubicBezTo>
                <a:cubicBezTo>
                  <a:pt x="851810" y="575094"/>
                  <a:pt x="847046" y="541984"/>
                  <a:pt x="863312" y="517585"/>
                </a:cubicBezTo>
                <a:cubicBezTo>
                  <a:pt x="909231" y="448708"/>
                  <a:pt x="934070" y="536584"/>
                  <a:pt x="949576" y="552090"/>
                </a:cubicBezTo>
                <a:cubicBezTo>
                  <a:pt x="964238" y="566752"/>
                  <a:pt x="984082" y="575094"/>
                  <a:pt x="1001335" y="586596"/>
                </a:cubicBezTo>
                <a:cubicBezTo>
                  <a:pt x="1044701" y="716691"/>
                  <a:pt x="986204" y="556333"/>
                  <a:pt x="1053093" y="690113"/>
                </a:cubicBezTo>
                <a:cubicBezTo>
                  <a:pt x="1065469" y="714866"/>
                  <a:pt x="1090892" y="824055"/>
                  <a:pt x="1053093" y="672860"/>
                </a:cubicBezTo>
                <a:cubicBezTo>
                  <a:pt x="1058844" y="621102"/>
                  <a:pt x="1061785" y="568953"/>
                  <a:pt x="1070346" y="517585"/>
                </a:cubicBezTo>
                <a:cubicBezTo>
                  <a:pt x="1073336" y="499646"/>
                  <a:pt x="1076238" y="480027"/>
                  <a:pt x="1087599" y="465826"/>
                </a:cubicBezTo>
                <a:cubicBezTo>
                  <a:pt x="1100552" y="449634"/>
                  <a:pt x="1122104" y="442822"/>
                  <a:pt x="1139357" y="431320"/>
                </a:cubicBezTo>
                <a:cubicBezTo>
                  <a:pt x="1150859" y="448573"/>
                  <a:pt x="1171291" y="462504"/>
                  <a:pt x="1173863" y="483079"/>
                </a:cubicBezTo>
                <a:cubicBezTo>
                  <a:pt x="1177500" y="512177"/>
                  <a:pt x="1171159" y="543882"/>
                  <a:pt x="1156610" y="569343"/>
                </a:cubicBezTo>
                <a:cubicBezTo>
                  <a:pt x="1140871" y="596887"/>
                  <a:pt x="1079661" y="612246"/>
                  <a:pt x="1053093" y="621102"/>
                </a:cubicBezTo>
                <a:cubicBezTo>
                  <a:pt x="1006330" y="611749"/>
                  <a:pt x="948919" y="611653"/>
                  <a:pt x="915071" y="569343"/>
                </a:cubicBezTo>
                <a:cubicBezTo>
                  <a:pt x="903710" y="555142"/>
                  <a:pt x="903569" y="534838"/>
                  <a:pt x="897818" y="517585"/>
                </a:cubicBezTo>
                <a:cubicBezTo>
                  <a:pt x="903569" y="425570"/>
                  <a:pt x="895071" y="331538"/>
                  <a:pt x="915071" y="241539"/>
                </a:cubicBezTo>
                <a:cubicBezTo>
                  <a:pt x="919569" y="221298"/>
                  <a:pt x="947881" y="215455"/>
                  <a:pt x="966829" y="207034"/>
                </a:cubicBezTo>
                <a:cubicBezTo>
                  <a:pt x="1000066" y="192262"/>
                  <a:pt x="1070346" y="172528"/>
                  <a:pt x="1070346" y="172528"/>
                </a:cubicBezTo>
                <a:cubicBezTo>
                  <a:pt x="1093350" y="207034"/>
                  <a:pt x="1143936" y="234828"/>
                  <a:pt x="1139357" y="276045"/>
                </a:cubicBezTo>
                <a:cubicBezTo>
                  <a:pt x="1133406" y="329609"/>
                  <a:pt x="1145581" y="436694"/>
                  <a:pt x="1087599" y="483079"/>
                </a:cubicBezTo>
                <a:cubicBezTo>
                  <a:pt x="1073398" y="494440"/>
                  <a:pt x="1053093" y="494581"/>
                  <a:pt x="1035840" y="500332"/>
                </a:cubicBezTo>
                <a:cubicBezTo>
                  <a:pt x="1007085" y="494581"/>
                  <a:pt x="975036" y="497628"/>
                  <a:pt x="949576" y="483079"/>
                </a:cubicBezTo>
                <a:cubicBezTo>
                  <a:pt x="899602" y="454522"/>
                  <a:pt x="909878" y="384335"/>
                  <a:pt x="932323" y="345056"/>
                </a:cubicBezTo>
                <a:cubicBezTo>
                  <a:pt x="942611" y="327053"/>
                  <a:pt x="966829" y="322053"/>
                  <a:pt x="984082" y="310551"/>
                </a:cubicBezTo>
                <a:cubicBezTo>
                  <a:pt x="995584" y="293298"/>
                  <a:pt x="1003926" y="273454"/>
                  <a:pt x="1018588" y="258792"/>
                </a:cubicBezTo>
                <a:cubicBezTo>
                  <a:pt x="1052035" y="225345"/>
                  <a:pt x="1080007" y="221066"/>
                  <a:pt x="1122105" y="207034"/>
                </a:cubicBezTo>
                <a:cubicBezTo>
                  <a:pt x="1163547" y="217394"/>
                  <a:pt x="1213087" y="221558"/>
                  <a:pt x="1242874" y="258792"/>
                </a:cubicBezTo>
                <a:cubicBezTo>
                  <a:pt x="1254235" y="272993"/>
                  <a:pt x="1251994" y="294285"/>
                  <a:pt x="1260127" y="310551"/>
                </a:cubicBezTo>
                <a:cubicBezTo>
                  <a:pt x="1269400" y="329097"/>
                  <a:pt x="1283131" y="345056"/>
                  <a:pt x="1294633" y="362309"/>
                </a:cubicBezTo>
                <a:cubicBezTo>
                  <a:pt x="1318896" y="435098"/>
                  <a:pt x="1333650" y="454548"/>
                  <a:pt x="1294633" y="552090"/>
                </a:cubicBezTo>
                <a:cubicBezTo>
                  <a:pt x="1284342" y="577817"/>
                  <a:pt x="1212905" y="596586"/>
                  <a:pt x="1191116" y="603849"/>
                </a:cubicBezTo>
                <a:cubicBezTo>
                  <a:pt x="1179614" y="569343"/>
                  <a:pt x="1147788" y="535618"/>
                  <a:pt x="1156610" y="500332"/>
                </a:cubicBezTo>
                <a:cubicBezTo>
                  <a:pt x="1162138" y="478219"/>
                  <a:pt x="1178740" y="404314"/>
                  <a:pt x="1191116" y="379562"/>
                </a:cubicBezTo>
                <a:cubicBezTo>
                  <a:pt x="1200389" y="361016"/>
                  <a:pt x="1209430" y="340756"/>
                  <a:pt x="1225622" y="327803"/>
                </a:cubicBezTo>
                <a:cubicBezTo>
                  <a:pt x="1239823" y="316442"/>
                  <a:pt x="1260127" y="316302"/>
                  <a:pt x="1277380" y="310551"/>
                </a:cubicBezTo>
                <a:cubicBezTo>
                  <a:pt x="1323388" y="316302"/>
                  <a:pt x="1375353" y="304441"/>
                  <a:pt x="1415403" y="327803"/>
                </a:cubicBezTo>
                <a:cubicBezTo>
                  <a:pt x="1451224" y="348699"/>
                  <a:pt x="1484414" y="431320"/>
                  <a:pt x="1484414" y="431320"/>
                </a:cubicBezTo>
                <a:cubicBezTo>
                  <a:pt x="1490165" y="448573"/>
                  <a:pt x="1493534" y="466813"/>
                  <a:pt x="1501667" y="483079"/>
                </a:cubicBezTo>
                <a:cubicBezTo>
                  <a:pt x="1510940" y="501625"/>
                  <a:pt x="1534582" y="514163"/>
                  <a:pt x="1536172" y="534837"/>
                </a:cubicBezTo>
                <a:cubicBezTo>
                  <a:pt x="1540605" y="592463"/>
                  <a:pt x="1537197" y="652535"/>
                  <a:pt x="1518920" y="707366"/>
                </a:cubicBezTo>
                <a:cubicBezTo>
                  <a:pt x="1512363" y="727037"/>
                  <a:pt x="1484414" y="730369"/>
                  <a:pt x="1467161" y="741871"/>
                </a:cubicBezTo>
                <a:cubicBezTo>
                  <a:pt x="1426904" y="736120"/>
                  <a:pt x="1382763" y="742805"/>
                  <a:pt x="1346391" y="724619"/>
                </a:cubicBezTo>
                <a:cubicBezTo>
                  <a:pt x="1330125" y="716486"/>
                  <a:pt x="1329139" y="691046"/>
                  <a:pt x="1329139" y="672860"/>
                </a:cubicBezTo>
                <a:cubicBezTo>
                  <a:pt x="1329139" y="597877"/>
                  <a:pt x="1337091" y="522977"/>
                  <a:pt x="1346391" y="448573"/>
                </a:cubicBezTo>
                <a:cubicBezTo>
                  <a:pt x="1348647" y="430527"/>
                  <a:pt x="1350785" y="409674"/>
                  <a:pt x="1363644" y="396815"/>
                </a:cubicBezTo>
                <a:cubicBezTo>
                  <a:pt x="1392968" y="367491"/>
                  <a:pt x="1467161" y="327803"/>
                  <a:pt x="1467161" y="327803"/>
                </a:cubicBezTo>
                <a:cubicBezTo>
                  <a:pt x="1502297" y="333659"/>
                  <a:pt x="1594228" y="334428"/>
                  <a:pt x="1622437" y="379562"/>
                </a:cubicBezTo>
                <a:cubicBezTo>
                  <a:pt x="1641714" y="410406"/>
                  <a:pt x="1645440" y="448573"/>
                  <a:pt x="1656942" y="483079"/>
                </a:cubicBezTo>
                <a:cubicBezTo>
                  <a:pt x="1681695" y="557340"/>
                  <a:pt x="1669782" y="517184"/>
                  <a:pt x="1691448" y="603849"/>
                </a:cubicBezTo>
                <a:cubicBezTo>
                  <a:pt x="1689449" y="623840"/>
                  <a:pt x="1700042" y="790416"/>
                  <a:pt x="1639689" y="828136"/>
                </a:cubicBezTo>
                <a:cubicBezTo>
                  <a:pt x="1608845" y="847413"/>
                  <a:pt x="1536172" y="862641"/>
                  <a:pt x="1536172" y="862641"/>
                </a:cubicBezTo>
                <a:cubicBezTo>
                  <a:pt x="1490165" y="856890"/>
                  <a:pt x="1441199" y="862608"/>
                  <a:pt x="1398150" y="845388"/>
                </a:cubicBezTo>
                <a:cubicBezTo>
                  <a:pt x="1378898" y="837687"/>
                  <a:pt x="1372065" y="812578"/>
                  <a:pt x="1363644" y="793630"/>
                </a:cubicBezTo>
                <a:cubicBezTo>
                  <a:pt x="1348872" y="760393"/>
                  <a:pt x="1329139" y="690113"/>
                  <a:pt x="1329139" y="690113"/>
                </a:cubicBezTo>
                <a:cubicBezTo>
                  <a:pt x="1331968" y="644846"/>
                  <a:pt x="1323821" y="396164"/>
                  <a:pt x="1380897" y="310551"/>
                </a:cubicBezTo>
                <a:cubicBezTo>
                  <a:pt x="1392399" y="293298"/>
                  <a:pt x="1399211" y="271745"/>
                  <a:pt x="1415403" y="258792"/>
                </a:cubicBezTo>
                <a:cubicBezTo>
                  <a:pt x="1429604" y="247431"/>
                  <a:pt x="1449908" y="247290"/>
                  <a:pt x="1467161" y="241539"/>
                </a:cubicBezTo>
                <a:cubicBezTo>
                  <a:pt x="1529392" y="283026"/>
                  <a:pt x="1575166" y="308655"/>
                  <a:pt x="1622437" y="379562"/>
                </a:cubicBezTo>
                <a:cubicBezTo>
                  <a:pt x="1633939" y="396815"/>
                  <a:pt x="1647669" y="412774"/>
                  <a:pt x="1656942" y="431320"/>
                </a:cubicBezTo>
                <a:cubicBezTo>
                  <a:pt x="1728367" y="574171"/>
                  <a:pt x="1609819" y="386516"/>
                  <a:pt x="1708701" y="534837"/>
                </a:cubicBezTo>
                <a:cubicBezTo>
                  <a:pt x="1702950" y="615350"/>
                  <a:pt x="1720704" y="701147"/>
                  <a:pt x="1691448" y="776377"/>
                </a:cubicBezTo>
                <a:cubicBezTo>
                  <a:pt x="1676417" y="815028"/>
                  <a:pt x="1587931" y="845388"/>
                  <a:pt x="1587931" y="845388"/>
                </a:cubicBezTo>
                <a:cubicBezTo>
                  <a:pt x="1576429" y="828135"/>
                  <a:pt x="1555997" y="814205"/>
                  <a:pt x="1553425" y="793630"/>
                </a:cubicBezTo>
                <a:cubicBezTo>
                  <a:pt x="1549788" y="764532"/>
                  <a:pt x="1552675" y="730513"/>
                  <a:pt x="1570678" y="707366"/>
                </a:cubicBezTo>
                <a:cubicBezTo>
                  <a:pt x="1612207" y="653971"/>
                  <a:pt x="1668671" y="640195"/>
                  <a:pt x="1725954" y="621102"/>
                </a:cubicBezTo>
                <a:cubicBezTo>
                  <a:pt x="1756734" y="624949"/>
                  <a:pt x="1882560" y="619780"/>
                  <a:pt x="1915735" y="672860"/>
                </a:cubicBezTo>
                <a:cubicBezTo>
                  <a:pt x="1935012" y="703704"/>
                  <a:pt x="1938738" y="741871"/>
                  <a:pt x="1950240" y="776377"/>
                </a:cubicBezTo>
                <a:lnTo>
                  <a:pt x="1967493" y="828136"/>
                </a:lnTo>
                <a:lnTo>
                  <a:pt x="1984746" y="879894"/>
                </a:lnTo>
                <a:cubicBezTo>
                  <a:pt x="1979779" y="924594"/>
                  <a:pt x="2005020" y="1058514"/>
                  <a:pt x="1915735" y="1069675"/>
                </a:cubicBezTo>
                <a:cubicBezTo>
                  <a:pt x="1886637" y="1073312"/>
                  <a:pt x="1858226" y="1058173"/>
                  <a:pt x="1829471" y="1052422"/>
                </a:cubicBezTo>
                <a:cubicBezTo>
                  <a:pt x="1817969" y="1035169"/>
                  <a:pt x="1796842" y="1021314"/>
                  <a:pt x="1794965" y="1000664"/>
                </a:cubicBezTo>
                <a:cubicBezTo>
                  <a:pt x="1790857" y="955481"/>
                  <a:pt x="1797202" y="850500"/>
                  <a:pt x="1846723" y="810883"/>
                </a:cubicBezTo>
                <a:cubicBezTo>
                  <a:pt x="1860924" y="799522"/>
                  <a:pt x="1881229" y="799381"/>
                  <a:pt x="1898482" y="793630"/>
                </a:cubicBezTo>
                <a:cubicBezTo>
                  <a:pt x="1903589" y="790225"/>
                  <a:pt x="1984757" y="729555"/>
                  <a:pt x="2001999" y="741871"/>
                </a:cubicBezTo>
                <a:cubicBezTo>
                  <a:pt x="2035745" y="765975"/>
                  <a:pt x="2071010" y="845388"/>
                  <a:pt x="2071010" y="845388"/>
                </a:cubicBezTo>
                <a:cubicBezTo>
                  <a:pt x="2065259" y="908648"/>
                  <a:pt x="2062740" y="972286"/>
                  <a:pt x="2053757" y="1035169"/>
                </a:cubicBezTo>
                <a:cubicBezTo>
                  <a:pt x="2051185" y="1053172"/>
                  <a:pt x="2049364" y="1074068"/>
                  <a:pt x="2036505" y="1086928"/>
                </a:cubicBezTo>
                <a:cubicBezTo>
                  <a:pt x="2023645" y="1099788"/>
                  <a:pt x="2001012" y="1096048"/>
                  <a:pt x="1984746" y="1104181"/>
                </a:cubicBezTo>
                <a:cubicBezTo>
                  <a:pt x="1850965" y="1171071"/>
                  <a:pt x="2011328" y="1112573"/>
                  <a:pt x="1881229" y="1155939"/>
                </a:cubicBezTo>
                <a:cubicBezTo>
                  <a:pt x="1846723" y="1150188"/>
                  <a:pt x="1810899" y="1149748"/>
                  <a:pt x="1777712" y="1138686"/>
                </a:cubicBezTo>
                <a:cubicBezTo>
                  <a:pt x="1736305" y="1124884"/>
                  <a:pt x="1709851" y="1089228"/>
                  <a:pt x="1691448" y="1052422"/>
                </a:cubicBezTo>
                <a:cubicBezTo>
                  <a:pt x="1683315" y="1036156"/>
                  <a:pt x="1679946" y="1017917"/>
                  <a:pt x="1674195" y="1000664"/>
                </a:cubicBezTo>
                <a:cubicBezTo>
                  <a:pt x="1679946" y="920151"/>
                  <a:pt x="1677420" y="838614"/>
                  <a:pt x="1691448" y="759124"/>
                </a:cubicBezTo>
                <a:cubicBezTo>
                  <a:pt x="1695052" y="738704"/>
                  <a:pt x="1710349" y="721020"/>
                  <a:pt x="1725954" y="707366"/>
                </a:cubicBezTo>
                <a:cubicBezTo>
                  <a:pt x="1781476" y="658784"/>
                  <a:pt x="1835414" y="635382"/>
                  <a:pt x="1898482" y="603849"/>
                </a:cubicBezTo>
                <a:cubicBezTo>
                  <a:pt x="1915735" y="609600"/>
                  <a:pt x="1936039" y="609741"/>
                  <a:pt x="1950240" y="621102"/>
                </a:cubicBezTo>
                <a:cubicBezTo>
                  <a:pt x="1980646" y="645426"/>
                  <a:pt x="1990633" y="690522"/>
                  <a:pt x="2001999" y="724619"/>
                </a:cubicBezTo>
                <a:cubicBezTo>
                  <a:pt x="1996248" y="764875"/>
                  <a:pt x="2002932" y="809016"/>
                  <a:pt x="1984746" y="845388"/>
                </a:cubicBezTo>
                <a:cubicBezTo>
                  <a:pt x="1976613" y="861654"/>
                  <a:pt x="1951174" y="862641"/>
                  <a:pt x="1932988" y="862641"/>
                </a:cubicBezTo>
                <a:cubicBezTo>
                  <a:pt x="1886622" y="862641"/>
                  <a:pt x="1840973" y="851139"/>
                  <a:pt x="1794965" y="845388"/>
                </a:cubicBezTo>
                <a:cubicBezTo>
                  <a:pt x="1747744" y="813908"/>
                  <a:pt x="1732916" y="813609"/>
                  <a:pt x="1708701" y="759124"/>
                </a:cubicBezTo>
                <a:cubicBezTo>
                  <a:pt x="1693929" y="725887"/>
                  <a:pt x="1674195" y="655607"/>
                  <a:pt x="1674195" y="655607"/>
                </a:cubicBezTo>
                <a:cubicBezTo>
                  <a:pt x="1679946" y="563592"/>
                  <a:pt x="1681797" y="471250"/>
                  <a:pt x="1691448" y="379562"/>
                </a:cubicBezTo>
                <a:cubicBezTo>
                  <a:pt x="1693352" y="361476"/>
                  <a:pt x="1695841" y="340663"/>
                  <a:pt x="1708701" y="327803"/>
                </a:cubicBezTo>
                <a:cubicBezTo>
                  <a:pt x="1721560" y="314944"/>
                  <a:pt x="1743206" y="316302"/>
                  <a:pt x="1760459" y="310551"/>
                </a:cubicBezTo>
                <a:cubicBezTo>
                  <a:pt x="1783463" y="316302"/>
                  <a:pt x="1810955" y="312990"/>
                  <a:pt x="1829471" y="327803"/>
                </a:cubicBezTo>
                <a:cubicBezTo>
                  <a:pt x="1843672" y="339164"/>
                  <a:pt x="1846723" y="361376"/>
                  <a:pt x="1846723" y="379562"/>
                </a:cubicBezTo>
                <a:cubicBezTo>
                  <a:pt x="1846723" y="431639"/>
                  <a:pt x="1848812" y="486485"/>
                  <a:pt x="1829471" y="534837"/>
                </a:cubicBezTo>
                <a:cubicBezTo>
                  <a:pt x="1822717" y="551723"/>
                  <a:pt x="1794965" y="546339"/>
                  <a:pt x="1777712" y="552090"/>
                </a:cubicBezTo>
                <a:cubicBezTo>
                  <a:pt x="1708701" y="546339"/>
                  <a:pt x="1634122" y="562594"/>
                  <a:pt x="1570678" y="534837"/>
                </a:cubicBezTo>
                <a:cubicBezTo>
                  <a:pt x="1501049" y="504374"/>
                  <a:pt x="1510628" y="431990"/>
                  <a:pt x="1484414" y="379562"/>
                </a:cubicBezTo>
                <a:cubicBezTo>
                  <a:pt x="1475141" y="361016"/>
                  <a:pt x="1459181" y="346349"/>
                  <a:pt x="1449908" y="327803"/>
                </a:cubicBezTo>
                <a:cubicBezTo>
                  <a:pt x="1441775" y="311537"/>
                  <a:pt x="1438406" y="293298"/>
                  <a:pt x="1432655" y="276045"/>
                </a:cubicBezTo>
                <a:cubicBezTo>
                  <a:pt x="1438406" y="207034"/>
                  <a:pt x="1430883" y="135597"/>
                  <a:pt x="1449908" y="69011"/>
                </a:cubicBezTo>
                <a:cubicBezTo>
                  <a:pt x="1455605" y="49073"/>
                  <a:pt x="1480931" y="34505"/>
                  <a:pt x="1501667" y="34505"/>
                </a:cubicBezTo>
                <a:cubicBezTo>
                  <a:pt x="1522402" y="34505"/>
                  <a:pt x="1536172" y="57509"/>
                  <a:pt x="1553425" y="69011"/>
                </a:cubicBezTo>
                <a:cubicBezTo>
                  <a:pt x="1547674" y="120769"/>
                  <a:pt x="1553969" y="175344"/>
                  <a:pt x="1536172" y="224286"/>
                </a:cubicBezTo>
                <a:cubicBezTo>
                  <a:pt x="1529086" y="243773"/>
                  <a:pt x="1503473" y="250624"/>
                  <a:pt x="1484414" y="258792"/>
                </a:cubicBezTo>
                <a:cubicBezTo>
                  <a:pt x="1462620" y="268133"/>
                  <a:pt x="1438202" y="269531"/>
                  <a:pt x="1415403" y="276045"/>
                </a:cubicBezTo>
                <a:cubicBezTo>
                  <a:pt x="1397916" y="281041"/>
                  <a:pt x="1380897" y="287547"/>
                  <a:pt x="1363644" y="293298"/>
                </a:cubicBezTo>
                <a:cubicBezTo>
                  <a:pt x="1181432" y="280283"/>
                  <a:pt x="1146326" y="341738"/>
                  <a:pt x="1087599" y="224286"/>
                </a:cubicBezTo>
                <a:cubicBezTo>
                  <a:pt x="1079466" y="208020"/>
                  <a:pt x="1076097" y="189781"/>
                  <a:pt x="1070346" y="172528"/>
                </a:cubicBezTo>
                <a:cubicBezTo>
                  <a:pt x="1076097" y="126520"/>
                  <a:pt x="1061010" y="72489"/>
                  <a:pt x="1087599" y="34505"/>
                </a:cubicBezTo>
                <a:cubicBezTo>
                  <a:pt x="1108457" y="4708"/>
                  <a:pt x="1191116" y="0"/>
                  <a:pt x="1191116" y="0"/>
                </a:cubicBezTo>
                <a:cubicBezTo>
                  <a:pt x="1208369" y="5751"/>
                  <a:pt x="1232304" y="2455"/>
                  <a:pt x="1242874" y="17253"/>
                </a:cubicBezTo>
                <a:cubicBezTo>
                  <a:pt x="1264015" y="46850"/>
                  <a:pt x="1277380" y="120769"/>
                  <a:pt x="1277380" y="120769"/>
                </a:cubicBezTo>
                <a:cubicBezTo>
                  <a:pt x="1271629" y="172528"/>
                  <a:pt x="1288086" y="232109"/>
                  <a:pt x="1260127" y="276045"/>
                </a:cubicBezTo>
                <a:cubicBezTo>
                  <a:pt x="1240600" y="306731"/>
                  <a:pt x="1156610" y="310551"/>
                  <a:pt x="1156610" y="310551"/>
                </a:cubicBezTo>
                <a:cubicBezTo>
                  <a:pt x="1139357" y="299049"/>
                  <a:pt x="1119514" y="290707"/>
                  <a:pt x="1104852" y="276045"/>
                </a:cubicBezTo>
                <a:cubicBezTo>
                  <a:pt x="1038294" y="209486"/>
                  <a:pt x="1058719" y="128366"/>
                  <a:pt x="1087599" y="34505"/>
                </a:cubicBezTo>
                <a:cubicBezTo>
                  <a:pt x="1093697" y="14687"/>
                  <a:pt x="1122104" y="11502"/>
                  <a:pt x="1139357" y="0"/>
                </a:cubicBezTo>
                <a:cubicBezTo>
                  <a:pt x="1233350" y="31331"/>
                  <a:pt x="1232956" y="12501"/>
                  <a:pt x="1173863" y="189781"/>
                </a:cubicBezTo>
                <a:cubicBezTo>
                  <a:pt x="1167306" y="209452"/>
                  <a:pt x="1141053" y="215865"/>
                  <a:pt x="1122105" y="224286"/>
                </a:cubicBezTo>
                <a:cubicBezTo>
                  <a:pt x="1088868" y="239058"/>
                  <a:pt x="1018588" y="258792"/>
                  <a:pt x="1018588" y="258792"/>
                </a:cubicBezTo>
                <a:cubicBezTo>
                  <a:pt x="660458" y="233211"/>
                  <a:pt x="824755" y="319699"/>
                  <a:pt x="759795" y="189781"/>
                </a:cubicBezTo>
                <a:cubicBezTo>
                  <a:pt x="750522" y="171235"/>
                  <a:pt x="736791" y="155275"/>
                  <a:pt x="725289" y="138022"/>
                </a:cubicBezTo>
                <a:cubicBezTo>
                  <a:pt x="731040" y="115018"/>
                  <a:pt x="724539" y="84442"/>
                  <a:pt x="742542" y="69011"/>
                </a:cubicBezTo>
                <a:cubicBezTo>
                  <a:pt x="770158" y="45340"/>
                  <a:pt x="846059" y="34505"/>
                  <a:pt x="846059" y="34505"/>
                </a:cubicBezTo>
                <a:cubicBezTo>
                  <a:pt x="863312" y="51758"/>
                  <a:pt x="885969" y="64935"/>
                  <a:pt x="897818" y="86264"/>
                </a:cubicBezTo>
                <a:cubicBezTo>
                  <a:pt x="915482" y="118059"/>
                  <a:pt x="932323" y="189781"/>
                  <a:pt x="932323" y="189781"/>
                </a:cubicBezTo>
                <a:cubicBezTo>
                  <a:pt x="926572" y="230038"/>
                  <a:pt x="936903" y="276243"/>
                  <a:pt x="915071" y="310551"/>
                </a:cubicBezTo>
                <a:cubicBezTo>
                  <a:pt x="887610" y="353704"/>
                  <a:pt x="810907" y="382211"/>
                  <a:pt x="759795" y="396815"/>
                </a:cubicBezTo>
                <a:cubicBezTo>
                  <a:pt x="736996" y="403329"/>
                  <a:pt x="713788" y="408317"/>
                  <a:pt x="690784" y="414068"/>
                </a:cubicBezTo>
                <a:cubicBezTo>
                  <a:pt x="633274" y="408317"/>
                  <a:pt x="552933" y="443052"/>
                  <a:pt x="518255" y="396815"/>
                </a:cubicBezTo>
                <a:cubicBezTo>
                  <a:pt x="480142" y="345998"/>
                  <a:pt x="505393" y="262963"/>
                  <a:pt x="535508" y="207034"/>
                </a:cubicBezTo>
                <a:cubicBezTo>
                  <a:pt x="552752" y="175009"/>
                  <a:pt x="639025" y="172528"/>
                  <a:pt x="639025" y="172528"/>
                </a:cubicBezTo>
                <a:cubicBezTo>
                  <a:pt x="650527" y="189781"/>
                  <a:pt x="664258" y="205740"/>
                  <a:pt x="673531" y="224286"/>
                </a:cubicBezTo>
                <a:cubicBezTo>
                  <a:pt x="707267" y="291758"/>
                  <a:pt x="692749" y="354447"/>
                  <a:pt x="673531" y="431320"/>
                </a:cubicBezTo>
                <a:cubicBezTo>
                  <a:pt x="668502" y="451436"/>
                  <a:pt x="655217" y="470126"/>
                  <a:pt x="639025" y="483079"/>
                </a:cubicBezTo>
                <a:cubicBezTo>
                  <a:pt x="624824" y="494440"/>
                  <a:pt x="603533" y="492199"/>
                  <a:pt x="587267" y="500332"/>
                </a:cubicBezTo>
                <a:cubicBezTo>
                  <a:pt x="453487" y="567221"/>
                  <a:pt x="613845" y="508724"/>
                  <a:pt x="483750" y="552090"/>
                </a:cubicBezTo>
                <a:cubicBezTo>
                  <a:pt x="450044" y="547877"/>
                  <a:pt x="310877" y="559168"/>
                  <a:pt x="293969" y="483079"/>
                </a:cubicBezTo>
                <a:cubicBezTo>
                  <a:pt x="286381" y="448930"/>
                  <a:pt x="305471" y="414068"/>
                  <a:pt x="311222" y="379562"/>
                </a:cubicBezTo>
                <a:cubicBezTo>
                  <a:pt x="343830" y="387714"/>
                  <a:pt x="409927" y="396018"/>
                  <a:pt x="431991" y="431320"/>
                </a:cubicBezTo>
                <a:cubicBezTo>
                  <a:pt x="451268" y="462164"/>
                  <a:pt x="466497" y="534837"/>
                  <a:pt x="466497" y="534837"/>
                </a:cubicBezTo>
                <a:cubicBezTo>
                  <a:pt x="459121" y="630727"/>
                  <a:pt x="487665" y="737957"/>
                  <a:pt x="414739" y="810883"/>
                </a:cubicBezTo>
                <a:cubicBezTo>
                  <a:pt x="400077" y="825545"/>
                  <a:pt x="381526" y="836115"/>
                  <a:pt x="362980" y="845388"/>
                </a:cubicBezTo>
                <a:cubicBezTo>
                  <a:pt x="346714" y="853521"/>
                  <a:pt x="328475" y="856890"/>
                  <a:pt x="311222" y="862641"/>
                </a:cubicBezTo>
                <a:cubicBezTo>
                  <a:pt x="293969" y="851139"/>
                  <a:pt x="272416" y="844328"/>
                  <a:pt x="259463" y="828136"/>
                </a:cubicBezTo>
                <a:cubicBezTo>
                  <a:pt x="224946" y="784990"/>
                  <a:pt x="249488" y="688858"/>
                  <a:pt x="259463" y="655607"/>
                </a:cubicBezTo>
                <a:cubicBezTo>
                  <a:pt x="265421" y="635746"/>
                  <a:pt x="276386" y="614839"/>
                  <a:pt x="293969" y="603849"/>
                </a:cubicBezTo>
                <a:cubicBezTo>
                  <a:pt x="324813" y="584572"/>
                  <a:pt x="362980" y="580845"/>
                  <a:pt x="397486" y="569343"/>
                </a:cubicBezTo>
                <a:lnTo>
                  <a:pt x="449244" y="552090"/>
                </a:lnTo>
                <a:cubicBezTo>
                  <a:pt x="489501" y="557841"/>
                  <a:pt x="531064" y="557658"/>
                  <a:pt x="570014" y="569343"/>
                </a:cubicBezTo>
                <a:cubicBezTo>
                  <a:pt x="589875" y="575301"/>
                  <a:pt x="605843" y="590575"/>
                  <a:pt x="621772" y="603849"/>
                </a:cubicBezTo>
                <a:cubicBezTo>
                  <a:pt x="671590" y="645364"/>
                  <a:pt x="674107" y="656471"/>
                  <a:pt x="708037" y="707366"/>
                </a:cubicBezTo>
                <a:cubicBezTo>
                  <a:pt x="702286" y="747623"/>
                  <a:pt x="698759" y="788260"/>
                  <a:pt x="690784" y="828136"/>
                </a:cubicBezTo>
                <a:cubicBezTo>
                  <a:pt x="687217" y="845969"/>
                  <a:pt x="686390" y="867035"/>
                  <a:pt x="673531" y="879894"/>
                </a:cubicBezTo>
                <a:cubicBezTo>
                  <a:pt x="605061" y="948364"/>
                  <a:pt x="578927" y="946677"/>
                  <a:pt x="501003" y="966158"/>
                </a:cubicBezTo>
                <a:cubicBezTo>
                  <a:pt x="451859" y="961690"/>
                  <a:pt x="311426" y="979353"/>
                  <a:pt x="259463" y="914400"/>
                </a:cubicBezTo>
                <a:cubicBezTo>
                  <a:pt x="248102" y="900199"/>
                  <a:pt x="247961" y="879894"/>
                  <a:pt x="242210" y="862641"/>
                </a:cubicBezTo>
                <a:cubicBezTo>
                  <a:pt x="245202" y="838709"/>
                  <a:pt x="228413" y="690113"/>
                  <a:pt x="311222" y="690113"/>
                </a:cubicBezTo>
                <a:cubicBezTo>
                  <a:pt x="331957" y="690113"/>
                  <a:pt x="345727" y="713117"/>
                  <a:pt x="362980" y="724619"/>
                </a:cubicBezTo>
                <a:lnTo>
                  <a:pt x="414739" y="879894"/>
                </a:lnTo>
                <a:lnTo>
                  <a:pt x="431991" y="931653"/>
                </a:lnTo>
                <a:cubicBezTo>
                  <a:pt x="422590" y="959856"/>
                  <a:pt x="408399" y="1017565"/>
                  <a:pt x="380233" y="1035169"/>
                </a:cubicBezTo>
                <a:cubicBezTo>
                  <a:pt x="349389" y="1054446"/>
                  <a:pt x="306980" y="1049499"/>
                  <a:pt x="276716" y="1069675"/>
                </a:cubicBezTo>
                <a:cubicBezTo>
                  <a:pt x="209825" y="1114269"/>
                  <a:pt x="244628" y="1097624"/>
                  <a:pt x="173199" y="1121434"/>
                </a:cubicBezTo>
                <a:cubicBezTo>
                  <a:pt x="150195" y="1115683"/>
                  <a:pt x="122033" y="1119795"/>
                  <a:pt x="104188" y="1104181"/>
                </a:cubicBezTo>
                <a:cubicBezTo>
                  <a:pt x="72978" y="1076872"/>
                  <a:pt x="35176" y="1000664"/>
                  <a:pt x="35176" y="1000664"/>
                </a:cubicBezTo>
                <a:cubicBezTo>
                  <a:pt x="0" y="895137"/>
                  <a:pt x="8717" y="944337"/>
                  <a:pt x="35176" y="759124"/>
                </a:cubicBezTo>
                <a:cubicBezTo>
                  <a:pt x="37748" y="741121"/>
                  <a:pt x="37630" y="717936"/>
                  <a:pt x="52429" y="707366"/>
                </a:cubicBezTo>
                <a:cubicBezTo>
                  <a:pt x="82026" y="686225"/>
                  <a:pt x="155946" y="672860"/>
                  <a:pt x="155946" y="672860"/>
                </a:cubicBezTo>
                <a:cubicBezTo>
                  <a:pt x="227536" y="696723"/>
                  <a:pt x="242110" y="689812"/>
                  <a:pt x="276716" y="793630"/>
                </a:cubicBezTo>
                <a:lnTo>
                  <a:pt x="311222" y="897147"/>
                </a:lnTo>
                <a:cubicBezTo>
                  <a:pt x="305471" y="943154"/>
                  <a:pt x="303684" y="989833"/>
                  <a:pt x="293969" y="1035169"/>
                </a:cubicBezTo>
                <a:cubicBezTo>
                  <a:pt x="286348" y="1070734"/>
                  <a:pt x="293969" y="1127184"/>
                  <a:pt x="259463" y="1138686"/>
                </a:cubicBezTo>
                <a:lnTo>
                  <a:pt x="207705" y="1155939"/>
                </a:lnTo>
                <a:cubicBezTo>
                  <a:pt x="190452" y="1150188"/>
                  <a:pt x="168806" y="1151546"/>
                  <a:pt x="155946" y="1138686"/>
                </a:cubicBezTo>
                <a:cubicBezTo>
                  <a:pt x="143087" y="1125827"/>
                  <a:pt x="146826" y="1103194"/>
                  <a:pt x="138693" y="1086928"/>
                </a:cubicBezTo>
                <a:cubicBezTo>
                  <a:pt x="129420" y="1068382"/>
                  <a:pt x="112609" y="1054117"/>
                  <a:pt x="104188" y="1035169"/>
                </a:cubicBezTo>
                <a:cubicBezTo>
                  <a:pt x="89416" y="1001932"/>
                  <a:pt x="69682" y="931653"/>
                  <a:pt x="69682" y="931653"/>
                </a:cubicBezTo>
                <a:cubicBezTo>
                  <a:pt x="72568" y="911448"/>
                  <a:pt x="91526" y="727308"/>
                  <a:pt x="121440" y="707366"/>
                </a:cubicBezTo>
                <a:lnTo>
                  <a:pt x="173199" y="672860"/>
                </a:lnTo>
                <a:cubicBezTo>
                  <a:pt x="265218" y="534835"/>
                  <a:pt x="144442" y="701619"/>
                  <a:pt x="259463" y="586596"/>
                </a:cubicBezTo>
                <a:cubicBezTo>
                  <a:pt x="274125" y="571934"/>
                  <a:pt x="278364" y="548491"/>
                  <a:pt x="293969" y="534837"/>
                </a:cubicBezTo>
                <a:cubicBezTo>
                  <a:pt x="366982" y="470950"/>
                  <a:pt x="378156" y="472270"/>
                  <a:pt x="449244" y="448573"/>
                </a:cubicBezTo>
                <a:cubicBezTo>
                  <a:pt x="467035" y="501947"/>
                  <a:pt x="483750" y="543122"/>
                  <a:pt x="483750" y="603849"/>
                </a:cubicBezTo>
                <a:cubicBezTo>
                  <a:pt x="483750" y="650214"/>
                  <a:pt x="472248" y="695864"/>
                  <a:pt x="466497" y="741871"/>
                </a:cubicBezTo>
                <a:cubicBezTo>
                  <a:pt x="347052" y="702058"/>
                  <a:pt x="373985" y="729606"/>
                  <a:pt x="431991" y="483079"/>
                </a:cubicBezTo>
                <a:cubicBezTo>
                  <a:pt x="437579" y="459328"/>
                  <a:pt x="465006" y="446940"/>
                  <a:pt x="483750" y="431320"/>
                </a:cubicBezTo>
                <a:cubicBezTo>
                  <a:pt x="624201" y="314278"/>
                  <a:pt x="413344" y="512763"/>
                  <a:pt x="639025" y="362309"/>
                </a:cubicBezTo>
                <a:cubicBezTo>
                  <a:pt x="705916" y="317715"/>
                  <a:pt x="671112" y="334360"/>
                  <a:pt x="742542" y="310551"/>
                </a:cubicBezTo>
                <a:cubicBezTo>
                  <a:pt x="759795" y="299049"/>
                  <a:pt x="773692" y="278335"/>
                  <a:pt x="794301" y="276045"/>
                </a:cubicBezTo>
                <a:cubicBezTo>
                  <a:pt x="829069" y="272182"/>
                  <a:pt x="867445" y="275942"/>
                  <a:pt x="897818" y="293298"/>
                </a:cubicBezTo>
                <a:cubicBezTo>
                  <a:pt x="913608" y="302321"/>
                  <a:pt x="906938" y="328790"/>
                  <a:pt x="915071" y="345056"/>
                </a:cubicBezTo>
                <a:cubicBezTo>
                  <a:pt x="981960" y="478836"/>
                  <a:pt x="923463" y="318478"/>
                  <a:pt x="966829" y="448573"/>
                </a:cubicBezTo>
                <a:cubicBezTo>
                  <a:pt x="961078" y="488830"/>
                  <a:pt x="967762" y="532971"/>
                  <a:pt x="949576" y="569343"/>
                </a:cubicBezTo>
                <a:cubicBezTo>
                  <a:pt x="941443" y="585609"/>
                  <a:pt x="914084" y="578463"/>
                  <a:pt x="897818" y="586596"/>
                </a:cubicBezTo>
                <a:cubicBezTo>
                  <a:pt x="879272" y="595869"/>
                  <a:pt x="863312" y="609600"/>
                  <a:pt x="846059" y="621102"/>
                </a:cubicBezTo>
                <a:cubicBezTo>
                  <a:pt x="828806" y="603849"/>
                  <a:pt x="798312" y="593410"/>
                  <a:pt x="794301" y="569343"/>
                </a:cubicBezTo>
                <a:cubicBezTo>
                  <a:pt x="785740" y="517975"/>
                  <a:pt x="798924" y="464590"/>
                  <a:pt x="811554" y="414068"/>
                </a:cubicBezTo>
                <a:cubicBezTo>
                  <a:pt x="816583" y="393952"/>
                  <a:pt x="832785" y="378238"/>
                  <a:pt x="846059" y="362309"/>
                </a:cubicBezTo>
                <a:cubicBezTo>
                  <a:pt x="896732" y="301501"/>
                  <a:pt x="929204" y="289626"/>
                  <a:pt x="1001335" y="241539"/>
                </a:cubicBezTo>
                <a:cubicBezTo>
                  <a:pt x="1068223" y="196947"/>
                  <a:pt x="1033424" y="213590"/>
                  <a:pt x="1104852" y="189781"/>
                </a:cubicBezTo>
                <a:cubicBezTo>
                  <a:pt x="1122105" y="195532"/>
                  <a:pt x="1143751" y="194175"/>
                  <a:pt x="1156610" y="207034"/>
                </a:cubicBezTo>
                <a:cubicBezTo>
                  <a:pt x="1185934" y="236358"/>
                  <a:pt x="1202618" y="276045"/>
                  <a:pt x="1225622" y="310551"/>
                </a:cubicBezTo>
                <a:cubicBezTo>
                  <a:pt x="1270214" y="377439"/>
                  <a:pt x="1253571" y="342640"/>
                  <a:pt x="1277380" y="414068"/>
                </a:cubicBezTo>
                <a:cubicBezTo>
                  <a:pt x="1274866" y="426638"/>
                  <a:pt x="1271229" y="550552"/>
                  <a:pt x="1208369" y="534837"/>
                </a:cubicBezTo>
                <a:cubicBezTo>
                  <a:pt x="1190726" y="530426"/>
                  <a:pt x="1196867" y="500332"/>
                  <a:pt x="1191116" y="483079"/>
                </a:cubicBezTo>
                <a:cubicBezTo>
                  <a:pt x="1202618" y="465826"/>
                  <a:pt x="1210017" y="444974"/>
                  <a:pt x="1225622" y="431320"/>
                </a:cubicBezTo>
                <a:cubicBezTo>
                  <a:pt x="1256832" y="404011"/>
                  <a:pt x="1329139" y="362309"/>
                  <a:pt x="1329139" y="362309"/>
                </a:cubicBezTo>
                <a:cubicBezTo>
                  <a:pt x="1340641" y="345056"/>
                  <a:pt x="1346061" y="321541"/>
                  <a:pt x="1363644" y="310551"/>
                </a:cubicBezTo>
                <a:cubicBezTo>
                  <a:pt x="1394488" y="291274"/>
                  <a:pt x="1467161" y="276045"/>
                  <a:pt x="1467161" y="276045"/>
                </a:cubicBezTo>
                <a:cubicBezTo>
                  <a:pt x="1569347" y="352684"/>
                  <a:pt x="1520224" y="303879"/>
                  <a:pt x="1605184" y="431320"/>
                </a:cubicBezTo>
                <a:cubicBezTo>
                  <a:pt x="1616686" y="448573"/>
                  <a:pt x="1633132" y="463408"/>
                  <a:pt x="1639689" y="483079"/>
                </a:cubicBezTo>
                <a:lnTo>
                  <a:pt x="1674195" y="586596"/>
                </a:lnTo>
                <a:cubicBezTo>
                  <a:pt x="1668444" y="655607"/>
                  <a:pt x="1670523" y="725724"/>
                  <a:pt x="1656942" y="793630"/>
                </a:cubicBezTo>
                <a:cubicBezTo>
                  <a:pt x="1652876" y="813962"/>
                  <a:pt x="1642769" y="841321"/>
                  <a:pt x="1622437" y="845388"/>
                </a:cubicBezTo>
                <a:cubicBezTo>
                  <a:pt x="1602104" y="849455"/>
                  <a:pt x="1587931" y="822385"/>
                  <a:pt x="1570678" y="810883"/>
                </a:cubicBezTo>
                <a:cubicBezTo>
                  <a:pt x="1576429" y="753373"/>
                  <a:pt x="1562084" y="690049"/>
                  <a:pt x="1587931" y="638354"/>
                </a:cubicBezTo>
                <a:cubicBezTo>
                  <a:pt x="1606477" y="601262"/>
                  <a:pt x="1691448" y="569343"/>
                  <a:pt x="1691448" y="569343"/>
                </a:cubicBezTo>
                <a:cubicBezTo>
                  <a:pt x="1835871" y="593414"/>
                  <a:pt x="1765858" y="567192"/>
                  <a:pt x="1898482" y="655607"/>
                </a:cubicBezTo>
                <a:lnTo>
                  <a:pt x="1898482" y="655607"/>
                </a:lnTo>
                <a:lnTo>
                  <a:pt x="2001999" y="690113"/>
                </a:lnTo>
                <a:cubicBezTo>
                  <a:pt x="2019252" y="701615"/>
                  <a:pt x="2039095" y="709957"/>
                  <a:pt x="2053757" y="724619"/>
                </a:cubicBezTo>
                <a:cubicBezTo>
                  <a:pt x="2087203" y="758065"/>
                  <a:pt x="2091483" y="786038"/>
                  <a:pt x="2105516" y="828136"/>
                </a:cubicBezTo>
                <a:cubicBezTo>
                  <a:pt x="2099765" y="891396"/>
                  <a:pt x="2097246" y="955034"/>
                  <a:pt x="2088263" y="1017917"/>
                </a:cubicBezTo>
                <a:cubicBezTo>
                  <a:pt x="2085691" y="1035920"/>
                  <a:pt x="2088496" y="1064679"/>
                  <a:pt x="2071010" y="1069675"/>
                </a:cubicBezTo>
                <a:cubicBezTo>
                  <a:pt x="2037374" y="1079285"/>
                  <a:pt x="2001999" y="1058173"/>
                  <a:pt x="1967493" y="1052422"/>
                </a:cubicBezTo>
                <a:cubicBezTo>
                  <a:pt x="1970032" y="1027035"/>
                  <a:pt x="1971668" y="882731"/>
                  <a:pt x="2001999" y="828136"/>
                </a:cubicBezTo>
                <a:cubicBezTo>
                  <a:pt x="2022139" y="791884"/>
                  <a:pt x="2031668" y="737733"/>
                  <a:pt x="2071010" y="724619"/>
                </a:cubicBezTo>
                <a:lnTo>
                  <a:pt x="2122769" y="707366"/>
                </a:lnTo>
                <a:cubicBezTo>
                  <a:pt x="2140022" y="695864"/>
                  <a:pt x="2154000" y="675792"/>
                  <a:pt x="2174527" y="672860"/>
                </a:cubicBezTo>
                <a:cubicBezTo>
                  <a:pt x="2242342" y="663172"/>
                  <a:pt x="2249023" y="698340"/>
                  <a:pt x="2278044" y="741871"/>
                </a:cubicBezTo>
                <a:cubicBezTo>
                  <a:pt x="2272293" y="810882"/>
                  <a:pt x="2274372" y="880999"/>
                  <a:pt x="2260791" y="948905"/>
                </a:cubicBezTo>
                <a:cubicBezTo>
                  <a:pt x="2256725" y="969238"/>
                  <a:pt x="2241891" y="987010"/>
                  <a:pt x="2226286" y="1000664"/>
                </a:cubicBezTo>
                <a:cubicBezTo>
                  <a:pt x="2153273" y="1064551"/>
                  <a:pt x="2142099" y="1063232"/>
                  <a:pt x="2071010" y="1086928"/>
                </a:cubicBezTo>
                <a:cubicBezTo>
                  <a:pt x="2002321" y="1069756"/>
                  <a:pt x="1997279" y="1084936"/>
                  <a:pt x="1967493" y="1017917"/>
                </a:cubicBezTo>
                <a:cubicBezTo>
                  <a:pt x="1952721" y="984680"/>
                  <a:pt x="1932988" y="914400"/>
                  <a:pt x="1932988" y="914400"/>
                </a:cubicBezTo>
                <a:cubicBezTo>
                  <a:pt x="1939661" y="854344"/>
                  <a:pt x="1943966" y="716776"/>
                  <a:pt x="1984746" y="655607"/>
                </a:cubicBezTo>
                <a:lnTo>
                  <a:pt x="2019252" y="603849"/>
                </a:lnTo>
                <a:cubicBezTo>
                  <a:pt x="2025003" y="586596"/>
                  <a:pt x="2023645" y="564950"/>
                  <a:pt x="2036505" y="552090"/>
                </a:cubicBezTo>
                <a:cubicBezTo>
                  <a:pt x="2065829" y="522766"/>
                  <a:pt x="2140022" y="483079"/>
                  <a:pt x="2140022" y="483079"/>
                </a:cubicBezTo>
                <a:cubicBezTo>
                  <a:pt x="2161267" y="546818"/>
                  <a:pt x="2179670" y="576310"/>
                  <a:pt x="2140022" y="655607"/>
                </a:cubicBezTo>
                <a:cubicBezTo>
                  <a:pt x="2131889" y="671873"/>
                  <a:pt x="2105516" y="667109"/>
                  <a:pt x="2088263" y="672860"/>
                </a:cubicBezTo>
                <a:cubicBezTo>
                  <a:pt x="2065259" y="667109"/>
                  <a:pt x="2039840" y="667371"/>
                  <a:pt x="2019252" y="655607"/>
                </a:cubicBezTo>
                <a:cubicBezTo>
                  <a:pt x="1966036" y="625198"/>
                  <a:pt x="1966709" y="601498"/>
                  <a:pt x="1950240" y="552090"/>
                </a:cubicBezTo>
                <a:cubicBezTo>
                  <a:pt x="1955991" y="460075"/>
                  <a:pt x="1946377" y="365789"/>
                  <a:pt x="1967493" y="276045"/>
                </a:cubicBezTo>
                <a:cubicBezTo>
                  <a:pt x="1971658" y="258342"/>
                  <a:pt x="2015999" y="240899"/>
                  <a:pt x="2019252" y="258792"/>
                </a:cubicBezTo>
                <a:cubicBezTo>
                  <a:pt x="2031640" y="326926"/>
                  <a:pt x="2029756" y="402382"/>
                  <a:pt x="2001999" y="465826"/>
                </a:cubicBezTo>
                <a:cubicBezTo>
                  <a:pt x="1981742" y="512128"/>
                  <a:pt x="1894676" y="536106"/>
                  <a:pt x="1846723" y="552090"/>
                </a:cubicBezTo>
                <a:cubicBezTo>
                  <a:pt x="1825973" y="550204"/>
                  <a:pt x="1663626" y="550053"/>
                  <a:pt x="1605184" y="517585"/>
                </a:cubicBezTo>
                <a:cubicBezTo>
                  <a:pt x="1568932" y="497445"/>
                  <a:pt x="1501667" y="448573"/>
                  <a:pt x="1501667" y="448573"/>
                </a:cubicBezTo>
                <a:cubicBezTo>
                  <a:pt x="1490165" y="431320"/>
                  <a:pt x="1481823" y="411477"/>
                  <a:pt x="1467161" y="396815"/>
                </a:cubicBezTo>
                <a:cubicBezTo>
                  <a:pt x="1452499" y="382153"/>
                  <a:pt x="1418335" y="382836"/>
                  <a:pt x="1415403" y="362309"/>
                </a:cubicBezTo>
                <a:cubicBezTo>
                  <a:pt x="1387353" y="165960"/>
                  <a:pt x="1389115" y="184301"/>
                  <a:pt x="1484414" y="120769"/>
                </a:cubicBezTo>
                <a:cubicBezTo>
                  <a:pt x="1501667" y="126520"/>
                  <a:pt x="1523313" y="125163"/>
                  <a:pt x="1536172" y="138022"/>
                </a:cubicBezTo>
                <a:cubicBezTo>
                  <a:pt x="1549032" y="150882"/>
                  <a:pt x="1553425" y="189781"/>
                  <a:pt x="1553425" y="189781"/>
                </a:cubicBezTo>
              </a:path>
            </a:pathLst>
          </a:cu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Блок-схема: узел 30"/>
          <p:cNvSpPr/>
          <p:nvPr/>
        </p:nvSpPr>
        <p:spPr bwMode="auto">
          <a:xfrm>
            <a:off x="6072198" y="1643050"/>
            <a:ext cx="142876" cy="142876"/>
          </a:xfrm>
          <a:prstGeom prst="flowChartConnector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Блок-схема: узел 32"/>
          <p:cNvSpPr/>
          <p:nvPr/>
        </p:nvSpPr>
        <p:spPr bwMode="auto">
          <a:xfrm>
            <a:off x="6500826" y="1643050"/>
            <a:ext cx="142876" cy="142876"/>
          </a:xfrm>
          <a:prstGeom prst="flowChartConnector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Блок-схема: сопоставление 36"/>
          <p:cNvSpPr/>
          <p:nvPr/>
        </p:nvSpPr>
        <p:spPr bwMode="auto">
          <a:xfrm rot="5400000">
            <a:off x="5965041" y="1964521"/>
            <a:ext cx="1000132" cy="1500198"/>
          </a:xfrm>
          <a:prstGeom prst="flowChartCollate">
            <a:avLst/>
          </a:prstGeom>
          <a:solidFill>
            <a:srgbClr val="00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Блок-схема: узел 37"/>
          <p:cNvSpPr/>
          <p:nvPr/>
        </p:nvSpPr>
        <p:spPr bwMode="auto">
          <a:xfrm>
            <a:off x="6286512" y="2500306"/>
            <a:ext cx="357190" cy="285752"/>
          </a:xfrm>
          <a:prstGeom prst="flowChartConnector">
            <a:avLst/>
          </a:prstGeom>
          <a:solidFill>
            <a:srgbClr val="00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Блок-схема: узел 41"/>
          <p:cNvSpPr/>
          <p:nvPr/>
        </p:nvSpPr>
        <p:spPr bwMode="auto">
          <a:xfrm>
            <a:off x="7143768" y="4429132"/>
            <a:ext cx="214314" cy="214314"/>
          </a:xfrm>
          <a:prstGeom prst="flowChartConnector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Блок-схема: узел 42"/>
          <p:cNvSpPr/>
          <p:nvPr/>
        </p:nvSpPr>
        <p:spPr bwMode="auto">
          <a:xfrm>
            <a:off x="6000760" y="4714884"/>
            <a:ext cx="214314" cy="214314"/>
          </a:xfrm>
          <a:prstGeom prst="flowChartConnector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Блок-схема: узел 43"/>
          <p:cNvSpPr/>
          <p:nvPr/>
        </p:nvSpPr>
        <p:spPr bwMode="auto">
          <a:xfrm>
            <a:off x="6643702" y="4500570"/>
            <a:ext cx="214314" cy="214314"/>
          </a:xfrm>
          <a:prstGeom prst="flowChartConnector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Блок-схема: узел 44"/>
          <p:cNvSpPr/>
          <p:nvPr/>
        </p:nvSpPr>
        <p:spPr bwMode="auto">
          <a:xfrm>
            <a:off x="5643570" y="4500570"/>
            <a:ext cx="214314" cy="214314"/>
          </a:xfrm>
          <a:prstGeom prst="flowChartConnector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Блок-схема: узел 45"/>
          <p:cNvSpPr/>
          <p:nvPr/>
        </p:nvSpPr>
        <p:spPr bwMode="auto">
          <a:xfrm>
            <a:off x="6000760" y="5214950"/>
            <a:ext cx="214314" cy="214314"/>
          </a:xfrm>
          <a:prstGeom prst="flowChartConnector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Блок-схема: узел 46"/>
          <p:cNvSpPr/>
          <p:nvPr/>
        </p:nvSpPr>
        <p:spPr bwMode="auto">
          <a:xfrm>
            <a:off x="6572264" y="5072074"/>
            <a:ext cx="214314" cy="214314"/>
          </a:xfrm>
          <a:prstGeom prst="flowChartConnector">
            <a:avLst/>
          </a:prstGeom>
          <a:solidFill>
            <a:srgbClr val="FF33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Прямоугольный треугольник 47"/>
          <p:cNvSpPr/>
          <p:nvPr/>
        </p:nvSpPr>
        <p:spPr bwMode="auto">
          <a:xfrm rot="7697451">
            <a:off x="5760728" y="504140"/>
            <a:ext cx="1500198" cy="1571636"/>
          </a:xfrm>
          <a:prstGeom prst="rtTriangl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3" name="Блок-схема: сопоставление 52"/>
          <p:cNvSpPr/>
          <p:nvPr/>
        </p:nvSpPr>
        <p:spPr bwMode="auto">
          <a:xfrm>
            <a:off x="5786446" y="428604"/>
            <a:ext cx="214314" cy="642942"/>
          </a:xfrm>
          <a:prstGeom prst="flowChartCollat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" name="Блок-схема: сопоставление 53"/>
          <p:cNvSpPr/>
          <p:nvPr/>
        </p:nvSpPr>
        <p:spPr bwMode="auto">
          <a:xfrm>
            <a:off x="5786446" y="428604"/>
            <a:ext cx="214314" cy="642942"/>
          </a:xfrm>
          <a:prstGeom prst="flowChartCollat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86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Блок-схема: сопоставление 54"/>
          <p:cNvSpPr/>
          <p:nvPr/>
        </p:nvSpPr>
        <p:spPr bwMode="auto">
          <a:xfrm>
            <a:off x="5786446" y="428604"/>
            <a:ext cx="214314" cy="642942"/>
          </a:xfrm>
          <a:prstGeom prst="flowChartCollat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141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Заголовок 1"/>
          <p:cNvSpPr txBox="1">
            <a:spLocks/>
          </p:cNvSpPr>
          <p:nvPr/>
        </p:nvSpPr>
        <p:spPr>
          <a:xfrm>
            <a:off x="214282" y="285728"/>
            <a:ext cx="4429156" cy="250033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u="none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Треугольники одинаковые?</a:t>
            </a: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0" y="428604"/>
            <a:ext cx="4633914" cy="177642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Из каких фигур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состоит клоун?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u="none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0" y="500042"/>
            <a:ext cx="4633914" cy="177642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Каких фигур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больше?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u="none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2" grpId="2"/>
      <p:bldP spid="34" grpId="0"/>
      <p:bldP spid="3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4429124" cy="857256"/>
          </a:xfrm>
        </p:spPr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/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sz="4800" b="1" dirty="0" smtClean="0">
                <a:solidFill>
                  <a:srgbClr val="0000FF"/>
                </a:solidFill>
              </a:rPr>
              <a:t>Тема урока: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2071702" cy="857256"/>
          </a:xfrm>
        </p:spPr>
        <p:txBody>
          <a:bodyPr/>
          <a:lstStyle/>
          <a:p>
            <a:pPr>
              <a:buNone/>
            </a:pPr>
            <a:r>
              <a:rPr lang="ru-RU" sz="4800" b="1" dirty="0" smtClean="0">
                <a:solidFill>
                  <a:srgbClr val="0000FF"/>
                </a:solidFill>
              </a:rPr>
              <a:t>Цель: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600176" y="857232"/>
            <a:ext cx="7543824" cy="86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Виды    треугольников.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0" y="1643050"/>
            <a:ext cx="914400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ru-RU" sz="3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познакомиться</a:t>
            </a:r>
          </a:p>
          <a:p>
            <a:pPr marL="4313238" marR="0" lvl="0" indent="-43132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 разными видами треугольников</a:t>
            </a:r>
            <a:endParaRPr kumimoji="0" lang="ru-RU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14282" y="3286124"/>
            <a:ext cx="89297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- научиться   классифицировать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треугольники по признаку «длина сторон»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348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28"/>
            <a:ext cx="9144000" cy="576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i="1" dirty="0" smtClean="0">
                <a:solidFill>
                  <a:srgbClr val="00CC00"/>
                </a:solidFill>
              </a:rPr>
              <a:t>                 </a:t>
            </a:r>
            <a:r>
              <a:rPr lang="ru-RU" b="1" i="1" dirty="0" smtClean="0">
                <a:solidFill>
                  <a:srgbClr val="0070C0"/>
                </a:solidFill>
              </a:rPr>
              <a:t>Практическая работа.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857232"/>
            <a:ext cx="9144000" cy="564515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       Задание:    1.Выбери полоски.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                           2. Сложи треугольник.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hlink"/>
              </a:solidFill>
            </a:endParaRPr>
          </a:p>
        </p:txBody>
      </p:sp>
      <p:sp>
        <p:nvSpPr>
          <p:cNvPr id="320516" name="Line 4"/>
          <p:cNvSpPr>
            <a:spLocks noChangeShapeType="1"/>
          </p:cNvSpPr>
          <p:nvPr/>
        </p:nvSpPr>
        <p:spPr bwMode="auto">
          <a:xfrm>
            <a:off x="250825" y="2133600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17" name="Line 5"/>
          <p:cNvSpPr>
            <a:spLocks noChangeShapeType="1"/>
          </p:cNvSpPr>
          <p:nvPr/>
        </p:nvSpPr>
        <p:spPr bwMode="auto">
          <a:xfrm>
            <a:off x="250825" y="2349500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18" name="Line 6"/>
          <p:cNvSpPr>
            <a:spLocks noChangeShapeType="1"/>
          </p:cNvSpPr>
          <p:nvPr/>
        </p:nvSpPr>
        <p:spPr bwMode="auto">
          <a:xfrm>
            <a:off x="250825" y="2565400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19" name="Line 7"/>
          <p:cNvSpPr>
            <a:spLocks noChangeShapeType="1"/>
          </p:cNvSpPr>
          <p:nvPr/>
        </p:nvSpPr>
        <p:spPr bwMode="auto">
          <a:xfrm>
            <a:off x="250825" y="5013325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0" name="Line 8"/>
          <p:cNvSpPr>
            <a:spLocks noChangeShapeType="1"/>
          </p:cNvSpPr>
          <p:nvPr/>
        </p:nvSpPr>
        <p:spPr bwMode="auto">
          <a:xfrm>
            <a:off x="827088" y="4005263"/>
            <a:ext cx="576262" cy="10080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1" name="Line 9"/>
          <p:cNvSpPr>
            <a:spLocks noChangeShapeType="1"/>
          </p:cNvSpPr>
          <p:nvPr/>
        </p:nvSpPr>
        <p:spPr bwMode="auto">
          <a:xfrm flipH="1">
            <a:off x="250825" y="4005263"/>
            <a:ext cx="576263" cy="10080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8" name="Text Box 29"/>
          <p:cNvSpPr txBox="1">
            <a:spLocks noChangeArrowheads="1"/>
          </p:cNvSpPr>
          <p:nvPr/>
        </p:nvSpPr>
        <p:spPr bwMode="auto">
          <a:xfrm>
            <a:off x="755650" y="1341438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u="none"/>
          </a:p>
        </p:txBody>
      </p:sp>
      <p:sp>
        <p:nvSpPr>
          <p:cNvPr id="10269" name="Text Box 31"/>
          <p:cNvSpPr txBox="1">
            <a:spLocks noChangeArrowheads="1"/>
          </p:cNvSpPr>
          <p:nvPr/>
        </p:nvSpPr>
        <p:spPr bwMode="auto">
          <a:xfrm>
            <a:off x="6262688" y="5300663"/>
            <a:ext cx="2881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u="none"/>
          </a:p>
        </p:txBody>
      </p:sp>
      <p:sp>
        <p:nvSpPr>
          <p:cNvPr id="10271" name="Text Box 33"/>
          <p:cNvSpPr txBox="1">
            <a:spLocks noChangeArrowheads="1"/>
          </p:cNvSpPr>
          <p:nvPr/>
        </p:nvSpPr>
        <p:spPr bwMode="auto">
          <a:xfrm flipV="1">
            <a:off x="4930775" y="5949950"/>
            <a:ext cx="4213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ru-RU" u="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0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0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4" grpId="0"/>
      <p:bldP spid="320516" grpId="0" animBg="1"/>
      <p:bldP spid="320517" grpId="0" animBg="1"/>
      <p:bldP spid="320518" grpId="0" animBg="1"/>
      <p:bldP spid="320519" grpId="0" animBg="1"/>
      <p:bldP spid="320520" grpId="0" animBg="1"/>
      <p:bldP spid="3205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 bwMode="auto">
          <a:xfrm>
            <a:off x="4929190" y="1643050"/>
            <a:ext cx="3929090" cy="3143272"/>
          </a:xfrm>
          <a:prstGeom prst="triangle">
            <a:avLst/>
          </a:prstGeom>
          <a:solidFill>
            <a:srgbClr val="BBE0E3">
              <a:alpha val="0"/>
            </a:srgbClr>
          </a:solidFill>
          <a:ln w="50800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 bwMode="auto">
          <a:xfrm>
            <a:off x="5786446" y="2786058"/>
            <a:ext cx="500066" cy="4286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" name="Прямая соединительная линия 3"/>
          <p:cNvCxnSpPr/>
          <p:nvPr/>
        </p:nvCxnSpPr>
        <p:spPr bwMode="auto">
          <a:xfrm rot="5400000">
            <a:off x="6715934" y="4785528"/>
            <a:ext cx="571504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Прямая соединительная линия 4"/>
          <p:cNvCxnSpPr/>
          <p:nvPr/>
        </p:nvCxnSpPr>
        <p:spPr bwMode="auto">
          <a:xfrm rot="5400000">
            <a:off x="7643834" y="2928934"/>
            <a:ext cx="428628" cy="4286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357818" y="4786322"/>
            <a:ext cx="314324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ru-RU" sz="4000" i="1" u="none" kern="0" dirty="0" smtClean="0">
                <a:solidFill>
                  <a:srgbClr val="FF0000"/>
                </a:solidFill>
              </a:rPr>
              <a:t>равны</a:t>
            </a:r>
            <a:endParaRPr lang="ru-RU" sz="4000" b="1" i="1" u="none" kern="0" dirty="0" smtClean="0">
              <a:solidFill>
                <a:srgbClr val="FF0000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 rot="3396796">
            <a:off x="6707398" y="2738236"/>
            <a:ext cx="314324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ru-RU" sz="4000" i="1" u="none" kern="0" dirty="0" smtClean="0">
                <a:solidFill>
                  <a:srgbClr val="FF0000"/>
                </a:solidFill>
              </a:rPr>
              <a:t>равны</a:t>
            </a:r>
            <a:endParaRPr lang="ru-RU" sz="4000" b="1" i="1" u="none" kern="0" dirty="0" smtClean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 rot="18220076">
            <a:off x="4028025" y="2576521"/>
            <a:ext cx="314327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>
              <a:defRPr/>
            </a:pPr>
            <a:r>
              <a:rPr lang="ru-RU" sz="4000" i="1" u="none" kern="0" dirty="0" smtClean="0">
                <a:solidFill>
                  <a:srgbClr val="FF0000"/>
                </a:solidFill>
              </a:rPr>
              <a:t>равны</a:t>
            </a:r>
            <a:endParaRPr lang="ru-RU" sz="4000" b="1" i="1" u="none" kern="0" dirty="0" smtClean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285728"/>
            <a:ext cx="7429552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4800" u="none" dirty="0" smtClean="0"/>
              <a:t>Треугольник, у которого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800" u="none" dirty="0" smtClean="0"/>
              <a:t>равны все три стороны,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4800" u="none" dirty="0" smtClean="0"/>
              <a:t>называется  </a:t>
            </a:r>
            <a:r>
              <a:rPr lang="ru-RU" sz="4800" u="none" dirty="0" smtClean="0">
                <a:solidFill>
                  <a:srgbClr val="FF3300"/>
                </a:solidFill>
              </a:rPr>
              <a:t>равносторонним </a:t>
            </a:r>
            <a:endParaRPr lang="ru-RU" sz="4800" u="non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28"/>
            <a:ext cx="9144000" cy="5762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i="1" dirty="0" smtClean="0">
                <a:solidFill>
                  <a:srgbClr val="00CC00"/>
                </a:solidFill>
              </a:rPr>
              <a:t>                 </a:t>
            </a:r>
            <a:r>
              <a:rPr lang="ru-RU" b="1" i="1" dirty="0" smtClean="0">
                <a:solidFill>
                  <a:srgbClr val="0070C0"/>
                </a:solidFill>
              </a:rPr>
              <a:t>Практическая работа.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857232"/>
            <a:ext cx="9144000" cy="5645151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33CC"/>
                </a:solidFill>
              </a:rPr>
              <a:t>       </a:t>
            </a:r>
            <a:r>
              <a:rPr lang="ru-RU" b="1" dirty="0" smtClean="0">
                <a:solidFill>
                  <a:srgbClr val="FF0000"/>
                </a:solidFill>
              </a:rPr>
              <a:t>Задание:    1.Выбери полоски.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2. Сложи треугольник.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>
              <a:solidFill>
                <a:schemeClr val="hlink"/>
              </a:solidFill>
            </a:endParaRPr>
          </a:p>
        </p:txBody>
      </p:sp>
      <p:sp>
        <p:nvSpPr>
          <p:cNvPr id="320516" name="Line 4"/>
          <p:cNvSpPr>
            <a:spLocks noChangeShapeType="1"/>
          </p:cNvSpPr>
          <p:nvPr/>
        </p:nvSpPr>
        <p:spPr bwMode="auto">
          <a:xfrm>
            <a:off x="250825" y="2133600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17" name="Line 5"/>
          <p:cNvSpPr>
            <a:spLocks noChangeShapeType="1"/>
          </p:cNvSpPr>
          <p:nvPr/>
        </p:nvSpPr>
        <p:spPr bwMode="auto">
          <a:xfrm>
            <a:off x="250825" y="2349500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18" name="Line 6"/>
          <p:cNvSpPr>
            <a:spLocks noChangeShapeType="1"/>
          </p:cNvSpPr>
          <p:nvPr/>
        </p:nvSpPr>
        <p:spPr bwMode="auto">
          <a:xfrm>
            <a:off x="250825" y="2565400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19" name="Line 7"/>
          <p:cNvSpPr>
            <a:spLocks noChangeShapeType="1"/>
          </p:cNvSpPr>
          <p:nvPr/>
        </p:nvSpPr>
        <p:spPr bwMode="auto">
          <a:xfrm>
            <a:off x="250825" y="5013325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0" name="Line 8"/>
          <p:cNvSpPr>
            <a:spLocks noChangeShapeType="1"/>
          </p:cNvSpPr>
          <p:nvPr/>
        </p:nvSpPr>
        <p:spPr bwMode="auto">
          <a:xfrm>
            <a:off x="827088" y="4005263"/>
            <a:ext cx="576262" cy="10080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1" name="Line 9"/>
          <p:cNvSpPr>
            <a:spLocks noChangeShapeType="1"/>
          </p:cNvSpPr>
          <p:nvPr/>
        </p:nvSpPr>
        <p:spPr bwMode="auto">
          <a:xfrm flipH="1">
            <a:off x="250825" y="4005263"/>
            <a:ext cx="576263" cy="10080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2" name="Line 10"/>
          <p:cNvSpPr>
            <a:spLocks noChangeShapeType="1"/>
          </p:cNvSpPr>
          <p:nvPr/>
        </p:nvSpPr>
        <p:spPr bwMode="auto">
          <a:xfrm>
            <a:off x="3357554" y="2214554"/>
            <a:ext cx="1584325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3" name="Line 11"/>
          <p:cNvSpPr>
            <a:spLocks noChangeShapeType="1"/>
          </p:cNvSpPr>
          <p:nvPr/>
        </p:nvSpPr>
        <p:spPr bwMode="auto">
          <a:xfrm flipV="1">
            <a:off x="3357554" y="2428868"/>
            <a:ext cx="1584325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4" name="Line 12"/>
          <p:cNvSpPr>
            <a:spLocks noChangeShapeType="1"/>
          </p:cNvSpPr>
          <p:nvPr/>
        </p:nvSpPr>
        <p:spPr bwMode="auto">
          <a:xfrm>
            <a:off x="3357554" y="2643182"/>
            <a:ext cx="10080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5" name="Line 13"/>
          <p:cNvSpPr>
            <a:spLocks noChangeShapeType="1"/>
          </p:cNvSpPr>
          <p:nvPr/>
        </p:nvSpPr>
        <p:spPr bwMode="auto">
          <a:xfrm>
            <a:off x="3571868" y="5072074"/>
            <a:ext cx="1008063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6" name="Line 14"/>
          <p:cNvSpPr>
            <a:spLocks noChangeShapeType="1"/>
          </p:cNvSpPr>
          <p:nvPr/>
        </p:nvSpPr>
        <p:spPr bwMode="auto">
          <a:xfrm>
            <a:off x="4071934" y="3571876"/>
            <a:ext cx="503238" cy="1512887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0527" name="Line 15"/>
          <p:cNvSpPr>
            <a:spLocks noChangeShapeType="1"/>
          </p:cNvSpPr>
          <p:nvPr/>
        </p:nvSpPr>
        <p:spPr bwMode="auto">
          <a:xfrm flipH="1">
            <a:off x="3571868" y="3571876"/>
            <a:ext cx="504825" cy="1512887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8" name="Text Box 29"/>
          <p:cNvSpPr txBox="1">
            <a:spLocks noChangeArrowheads="1"/>
          </p:cNvSpPr>
          <p:nvPr/>
        </p:nvSpPr>
        <p:spPr bwMode="auto">
          <a:xfrm>
            <a:off x="755650" y="1341438"/>
            <a:ext cx="50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u="none"/>
          </a:p>
        </p:txBody>
      </p:sp>
      <p:sp>
        <p:nvSpPr>
          <p:cNvPr id="10269" name="Text Box 31"/>
          <p:cNvSpPr txBox="1">
            <a:spLocks noChangeArrowheads="1"/>
          </p:cNvSpPr>
          <p:nvPr/>
        </p:nvSpPr>
        <p:spPr bwMode="auto">
          <a:xfrm>
            <a:off x="6262688" y="5300663"/>
            <a:ext cx="2881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u="none"/>
          </a:p>
        </p:txBody>
      </p:sp>
      <p:sp>
        <p:nvSpPr>
          <p:cNvPr id="10271" name="Text Box 33"/>
          <p:cNvSpPr txBox="1">
            <a:spLocks noChangeArrowheads="1"/>
          </p:cNvSpPr>
          <p:nvPr/>
        </p:nvSpPr>
        <p:spPr bwMode="auto">
          <a:xfrm flipV="1">
            <a:off x="4930775" y="5949950"/>
            <a:ext cx="4213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endParaRPr lang="ru-RU" u="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0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0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20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22" grpId="0" animBg="1"/>
      <p:bldP spid="320523" grpId="0" animBg="1"/>
      <p:bldP spid="320524" grpId="0" animBg="1"/>
      <p:bldP spid="320525" grpId="0" animBg="1"/>
      <p:bldP spid="320526" grpId="0" animBg="1"/>
      <p:bldP spid="320527" grpId="0" animBg="1"/>
    </p:bldLst>
  </p:timing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3497</TotalTime>
  <Words>641</Words>
  <Application>Microsoft Office PowerPoint</Application>
  <PresentationFormat>Экран (4:3)</PresentationFormat>
  <Paragraphs>217</Paragraphs>
  <Slides>25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Специальное оформление</vt:lpstr>
      <vt:lpstr>Выполнила: Петрова И.С. учитель начальных классов  МАОУ «СОШ с УИОП № 14»</vt:lpstr>
      <vt:lpstr> А вы готовы не лениться,     а  трудиться?  </vt:lpstr>
      <vt:lpstr>Какая  геометрическая фигура  лишняя и почему?</vt:lpstr>
      <vt:lpstr>  Треугольник - это геометрическая фигура </vt:lpstr>
      <vt:lpstr>Слайд 5</vt:lpstr>
      <vt:lpstr> Тема урока:   </vt:lpstr>
      <vt:lpstr>                 Практическая работа.</vt:lpstr>
      <vt:lpstr>Слайд 8</vt:lpstr>
      <vt:lpstr>                 Практическая работа.</vt:lpstr>
      <vt:lpstr>Слайд 10</vt:lpstr>
      <vt:lpstr>                 Практическая работа.</vt:lpstr>
      <vt:lpstr>Слайд 12</vt:lpstr>
      <vt:lpstr> </vt:lpstr>
      <vt:lpstr> Виды треугольников </vt:lpstr>
      <vt:lpstr>Слайд 15</vt:lpstr>
      <vt:lpstr>Слайд 16</vt:lpstr>
      <vt:lpstr>Задача:</vt:lpstr>
      <vt:lpstr>Задача:</vt:lpstr>
      <vt:lpstr>Проверь. Решение.</vt:lpstr>
      <vt:lpstr>Проверь. Решение.</vt:lpstr>
      <vt:lpstr>Проверь. Решение.</vt:lpstr>
      <vt:lpstr> Где в жизни нам пригодятся знания о треугольнике?</vt:lpstr>
      <vt:lpstr>Слайд 23</vt:lpstr>
      <vt:lpstr>Логическая задача. </vt:lpstr>
      <vt:lpstr>Логическая задача. 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3 класс.</dc:title>
  <dc:creator>1</dc:creator>
  <cp:lastModifiedBy>User</cp:lastModifiedBy>
  <cp:revision>194</cp:revision>
  <dcterms:created xsi:type="dcterms:W3CDTF">2006-04-22T06:14:10Z</dcterms:created>
  <dcterms:modified xsi:type="dcterms:W3CDTF">2014-08-18T07:44:08Z</dcterms:modified>
</cp:coreProperties>
</file>