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1"/>
  </p:notesMasterIdLst>
  <p:sldIdLst>
    <p:sldId id="256" r:id="rId2"/>
    <p:sldId id="257" r:id="rId3"/>
    <p:sldId id="258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6B328-3324-4683-A43A-B6F203CFDC43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BDC14-1CA6-4A4C-9803-617371215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BDC14-1CA6-4A4C-9803-61737121562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BDC14-1CA6-4A4C-9803-61737121562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BDC14-1CA6-4A4C-9803-61737121562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BDC14-1CA6-4A4C-9803-61737121562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BDC14-1CA6-4A4C-9803-61737121562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BDC14-1CA6-4A4C-9803-617371215621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BDC14-1CA6-4A4C-9803-61737121562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BDC14-1CA6-4A4C-9803-617371215621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BDC14-1CA6-4A4C-9803-617371215621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BDC14-1CA6-4A4C-9803-617371215621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BDC14-1CA6-4A4C-9803-617371215621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BDC14-1CA6-4A4C-9803-61737121562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BDC14-1CA6-4A4C-9803-61737121562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BDC14-1CA6-4A4C-9803-61737121562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BDC14-1CA6-4A4C-9803-61737121562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BDC14-1CA6-4A4C-9803-61737121562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BDC14-1CA6-4A4C-9803-61737121562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BDC14-1CA6-4A4C-9803-61737121562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BDC14-1CA6-4A4C-9803-61737121562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1FFB9A3-CE09-4709-8865-45D6CAB195E1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25B6FC-6C67-4074-9780-79C90044BC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B9A3-CE09-4709-8865-45D6CAB195E1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B6FC-6C67-4074-9780-79C90044BC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B9A3-CE09-4709-8865-45D6CAB195E1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B6FC-6C67-4074-9780-79C90044BC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1FFB9A3-CE09-4709-8865-45D6CAB195E1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25B6FC-6C67-4074-9780-79C90044BC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1FFB9A3-CE09-4709-8865-45D6CAB195E1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25B6FC-6C67-4074-9780-79C90044BC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B9A3-CE09-4709-8865-45D6CAB195E1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B6FC-6C67-4074-9780-79C90044BC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B9A3-CE09-4709-8865-45D6CAB195E1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B6FC-6C67-4074-9780-79C90044BC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FFB9A3-CE09-4709-8865-45D6CAB195E1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25B6FC-6C67-4074-9780-79C90044BC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B9A3-CE09-4709-8865-45D6CAB195E1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B6FC-6C67-4074-9780-79C90044BC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1FFB9A3-CE09-4709-8865-45D6CAB195E1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25B6FC-6C67-4074-9780-79C90044BC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FFB9A3-CE09-4709-8865-45D6CAB195E1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25B6FC-6C67-4074-9780-79C90044BC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1FFB9A3-CE09-4709-8865-45D6CAB195E1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25B6FC-6C67-4074-9780-79C90044BC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i="1" u="sng" dirty="0" smtClean="0">
                <a:solidFill>
                  <a:schemeClr val="accent3"/>
                </a:solidFill>
              </a:rPr>
              <a:t>Изучение синтаксиса в начальных классах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        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Соболева Н.В.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rot="962030">
            <a:off x="2320756" y="886645"/>
            <a:ext cx="6172200" cy="5583517"/>
          </a:xfrm>
        </p:spPr>
        <p:txBody>
          <a:bodyPr>
            <a:noAutofit/>
          </a:bodyPr>
          <a:lstStyle/>
          <a:p>
            <a:r>
              <a:rPr lang="ru-RU" sz="2000" i="1" u="sng" dirty="0" smtClean="0">
                <a:solidFill>
                  <a:schemeClr val="accent2">
                    <a:lumMod val="75000"/>
                  </a:schemeClr>
                </a:solidFill>
              </a:rPr>
              <a:t>Во втором классе должны знать: отличие словосочетания от предложения, особенности главных и второстепенных членов предложения;</a:t>
            </a:r>
            <a:br>
              <a:rPr lang="ru-RU" sz="2000" i="1" u="sng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i="1" u="sng" dirty="0" smtClean="0">
                <a:solidFill>
                  <a:schemeClr val="accent2">
                    <a:lumMod val="75000"/>
                  </a:schemeClr>
                </a:solidFill>
              </a:rPr>
              <a:t>уметь: из сочетаний слов составлять словосочетания, выделять из предложения словосочетания, составлять из словосочетаний предложения; распознавать границы предложений, восклицательные и вопросительные предложения; выделять подлежащее, сказуемое; находить второстепенные члены предложения; выразительно читать и произносить предложения изученных видов.</a:t>
            </a:r>
            <a:r>
              <a:rPr lang="ru-RU" sz="2400" i="1" u="sng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i="1" u="sng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i="1" u="sng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br>
              <a:rPr lang="ru-RU" sz="2400" i="1" u="sng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400" i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/>
              <a:t>  </a:t>
            </a:r>
            <a:endParaRPr lang="ru-RU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rot="21071698">
            <a:off x="2357422" y="1000108"/>
            <a:ext cx="6172200" cy="501856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accent3">
                    <a:lumMod val="75000"/>
                  </a:schemeClr>
                </a:solidFill>
              </a:rPr>
              <a:t>В третьем классе должны знать: предложение и словосочетание, главные и второстепенные члены предложения;</a:t>
            </a:r>
            <a:br>
              <a:rPr lang="ru-RU" sz="27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3">
                    <a:lumMod val="75000"/>
                  </a:schemeClr>
                </a:solidFill>
              </a:rPr>
              <a:t>уметь: производить разбор по членам предложения (по данному порядку); устанавливать связь между словами в предложении, вычленять из них словосочетания; правильно ставить знаки препинания в повествовательных, вопросительных, восклицательных предложениях.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rot="418248">
            <a:off x="2169425" y="711310"/>
            <a:ext cx="6172200" cy="551865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B050"/>
                </a:solidFill>
              </a:rPr>
              <a:t>В четвёртом классе должны знать: предложение и словосочетание, главные и второстепенные члены предложения, распространённые и нераспространённые предложения;</a:t>
            </a:r>
            <a:br>
              <a:rPr lang="ru-RU" sz="2700" dirty="0" smtClean="0">
                <a:solidFill>
                  <a:srgbClr val="00B050"/>
                </a:solidFill>
              </a:rPr>
            </a:br>
            <a:r>
              <a:rPr lang="ru-RU" sz="2700" dirty="0" smtClean="0">
                <a:solidFill>
                  <a:srgbClr val="00B050"/>
                </a:solidFill>
              </a:rPr>
              <a:t>уметь: производить разбор по членам предложения (по данному порядку); устанавливать связь между словами в предложении, вычленять из них словосочетания; правильно ставить знаки препинания в повествовательных, вопросительных, восклицательных предложениях.</a:t>
            </a:r>
            <a:br>
              <a:rPr lang="ru-RU" sz="2700" dirty="0" smtClean="0">
                <a:solidFill>
                  <a:srgbClr val="00B050"/>
                </a:solidFill>
              </a:rPr>
            </a:br>
            <a:r>
              <a:rPr lang="ru-RU" sz="2700" dirty="0" smtClean="0">
                <a:solidFill>
                  <a:srgbClr val="00B050"/>
                </a:solidFill>
              </a:rPr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i="1" u="sng" dirty="0" smtClean="0">
                <a:solidFill>
                  <a:schemeClr val="tx1"/>
                </a:solidFill>
              </a:rPr>
              <a:t>К сожалению, в имеющихся на сегодняшний день учебниках для начальных классов синтаксическая система русского языка представлена крайне скупо, лишь в той мере, в какой это необходимо для выделения членов предложения и для анализа предложения по цели высказывания и по интонации.</a:t>
            </a:r>
            <a:br>
              <a:rPr lang="ru-RU" sz="2800" i="1" u="sng" dirty="0" smtClean="0">
                <a:solidFill>
                  <a:schemeClr val="tx1"/>
                </a:solidFill>
              </a:rPr>
            </a:br>
            <a:r>
              <a:rPr lang="ru-RU" sz="2800" i="1" u="sng" dirty="0" smtClean="0">
                <a:solidFill>
                  <a:schemeClr val="tx1"/>
                </a:solidFill>
              </a:rPr>
              <a:t>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 </a:t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14546" y="4786322"/>
            <a:ext cx="6172200" cy="1894362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5984" y="4214818"/>
            <a:ext cx="6172200" cy="1371600"/>
          </a:xfrm>
        </p:spPr>
        <p:txBody>
          <a:bodyPr>
            <a:normAutofit fontScale="25000" lnSpcReduction="20000"/>
          </a:bodyPr>
          <a:lstStyle/>
          <a:p>
            <a:r>
              <a:rPr lang="ru-RU" sz="6400" i="1" dirty="0" smtClean="0">
                <a:solidFill>
                  <a:srgbClr val="FF0000"/>
                </a:solidFill>
              </a:rPr>
              <a:t>Синтаксический разбор предложения – один из основных и самых сложных грамматических видов разбора на уроках русского языка в начальной и средней школе. Эта книга поможет учащимся в выполнении синтаксического разбора словосочетаний и предложений. В ней подробно разбираются предложения и словосочетания разного уровня сложности, начиная с самых простых. Перед практической частью даются основные теоретические сведения. Далее представлены план и многочисленные образцы синтаксического разбора словосочетаний и предложений.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﻿</a:t>
            </a:r>
          </a:p>
          <a:p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14290"/>
            <a:ext cx="3143272" cy="3973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1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14290"/>
            <a:ext cx="3428992" cy="627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3108" y="0"/>
            <a:ext cx="6500858" cy="12858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    МОИ ПАМЯТКИ ДЛЯ УЧАЩИХСЯ: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        </a:t>
            </a:r>
            <a:r>
              <a:rPr lang="ru-RU" sz="2800" dirty="0" smtClean="0">
                <a:solidFill>
                  <a:srgbClr val="FF0000"/>
                </a:solidFill>
              </a:rPr>
              <a:t>ЧЛЕНЫ ПРЕДЛОЖЕНИЯ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0" y="1357298"/>
            <a:ext cx="6172200" cy="51435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            </a:t>
            </a:r>
          </a:p>
          <a:p>
            <a:r>
              <a:rPr lang="ru-RU" dirty="0" smtClean="0"/>
              <a:t>             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Ярко светит осеннее солнце.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     ПРЕДЛОЖЕНИЕ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Главные члены                    Второстепенные члены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ПОДЛЕЖАЩЕЕ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              СКАЗУЕМОЕ-</a:t>
            </a:r>
          </a:p>
          <a:p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составляют </a:t>
            </a:r>
            <a:r>
              <a:rPr lang="ru-RU" u="sng" dirty="0" smtClean="0">
                <a:solidFill>
                  <a:srgbClr val="00B050"/>
                </a:solidFill>
              </a:rPr>
              <a:t>ОСНОВУ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предложения</a:t>
            </a:r>
          </a:p>
          <a:p>
            <a:endParaRPr lang="ru-RU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Подлежащее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чаще выражено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именем существительным;</a:t>
            </a:r>
          </a:p>
          <a:p>
            <a:endParaRPr lang="ru-RU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Сказуемое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чаще всего выражено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глаголом.</a:t>
            </a:r>
            <a:endParaRPr lang="ru-RU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29058" y="2000240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4000496" y="207167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29058" y="2071678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86446" y="2000240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3214678" y="2571744"/>
            <a:ext cx="121444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357818" y="2571744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3001158" y="34282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3821901" y="3393281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Выгнутая вверх стрелка 27"/>
          <p:cNvSpPr/>
          <p:nvPr/>
        </p:nvSpPr>
        <p:spPr>
          <a:xfrm>
            <a:off x="5357818" y="1714488"/>
            <a:ext cx="857256" cy="4571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Выгнутая вверх стрелка 28"/>
          <p:cNvSpPr/>
          <p:nvPr/>
        </p:nvSpPr>
        <p:spPr>
          <a:xfrm>
            <a:off x="3571868" y="1643050"/>
            <a:ext cx="930400" cy="14287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28992" y="135729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как?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357818" y="142873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какое?</a:t>
            </a:r>
            <a:endParaRPr lang="ru-RU" dirty="0"/>
          </a:p>
        </p:txBody>
      </p:sp>
      <p:sp>
        <p:nvSpPr>
          <p:cNvPr id="32" name="4-конечная звезда 31"/>
          <p:cNvSpPr/>
          <p:nvPr/>
        </p:nvSpPr>
        <p:spPr>
          <a:xfrm>
            <a:off x="6286512" y="1714488"/>
            <a:ext cx="71438" cy="7143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4-конечная звезда 32"/>
          <p:cNvSpPr/>
          <p:nvPr/>
        </p:nvSpPr>
        <p:spPr>
          <a:xfrm>
            <a:off x="4572000" y="1643050"/>
            <a:ext cx="45719" cy="14287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57422" y="0"/>
            <a:ext cx="6172200" cy="714356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Разбор простого предложения: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857356" y="785794"/>
            <a:ext cx="7072362" cy="5589128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sz="2400" dirty="0" smtClean="0"/>
              <a:t>Укажи, какое это предложение по цели высказывания (повествовательное, </a:t>
            </a:r>
            <a:r>
              <a:rPr lang="ru-RU" sz="2400" dirty="0" err="1" smtClean="0"/>
              <a:t>вопро</a:t>
            </a:r>
            <a:r>
              <a:rPr lang="ru-RU" sz="2400" dirty="0" smtClean="0"/>
              <a:t>- </a:t>
            </a:r>
            <a:r>
              <a:rPr lang="ru-RU" sz="2400" dirty="0" err="1" smtClean="0"/>
              <a:t>сительное</a:t>
            </a:r>
            <a:r>
              <a:rPr lang="ru-RU" sz="2400" dirty="0" smtClean="0"/>
              <a:t>, побудительное).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Укажи, какое это предложение по </a:t>
            </a:r>
            <a:r>
              <a:rPr lang="ru-RU" sz="2400" dirty="0" err="1" smtClean="0"/>
              <a:t>интона-ции</a:t>
            </a:r>
            <a:r>
              <a:rPr lang="ru-RU" sz="2400" dirty="0" smtClean="0"/>
              <a:t> (</a:t>
            </a:r>
            <a:r>
              <a:rPr lang="ru-RU" sz="2400" dirty="0" err="1" smtClean="0"/>
              <a:t>восклицательное,невосклицательное</a:t>
            </a:r>
            <a:r>
              <a:rPr lang="ru-RU" sz="2400" dirty="0" smtClean="0"/>
              <a:t>)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Выдели главные члены предложения- </a:t>
            </a:r>
            <a:r>
              <a:rPr lang="ru-RU" sz="2400" dirty="0" err="1" smtClean="0"/>
              <a:t>подлежащее,сказуемое</a:t>
            </a:r>
            <a:r>
              <a:rPr lang="ru-RU" sz="2400" dirty="0" smtClean="0"/>
              <a:t>- основу </a:t>
            </a:r>
            <a:r>
              <a:rPr lang="ru-RU" sz="2400" dirty="0" err="1" smtClean="0"/>
              <a:t>предлож</a:t>
            </a:r>
            <a:r>
              <a:rPr lang="ru-RU" sz="2400" dirty="0" smtClean="0"/>
              <a:t>.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Определи вид предложения по наличию второстепенных членов предложения (</a:t>
            </a:r>
            <a:r>
              <a:rPr lang="ru-RU" sz="2400" dirty="0" err="1" smtClean="0"/>
              <a:t>распространенное,нераспространенное</a:t>
            </a:r>
            <a:r>
              <a:rPr lang="ru-RU" sz="2400" dirty="0" smtClean="0"/>
              <a:t>).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Установи с помощью вопросов связь слов в предложении.</a:t>
            </a:r>
            <a:endParaRPr lang="ru-RU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5984" y="285728"/>
            <a:ext cx="6172200" cy="128588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Серые облака затянули небо.</a:t>
            </a: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85918" y="1785926"/>
            <a:ext cx="7215238" cy="4588996"/>
          </a:xfrm>
        </p:spPr>
        <p:txBody>
          <a:bodyPr/>
          <a:lstStyle/>
          <a:p>
            <a:pPr marL="342900" indent="-342900">
              <a:buAutoNum type="arabicParenR"/>
            </a:pPr>
            <a:r>
              <a:rPr lang="ru-RU" dirty="0" smtClean="0"/>
              <a:t>По цели высказывания- повествовательное.</a:t>
            </a:r>
          </a:p>
          <a:p>
            <a:pPr marL="342900" indent="-342900">
              <a:buAutoNum type="arabicParenR"/>
            </a:pPr>
            <a:r>
              <a:rPr lang="ru-RU" dirty="0" smtClean="0"/>
              <a:t>По интонации- невосклицательное.</a:t>
            </a:r>
          </a:p>
          <a:p>
            <a:pPr marL="342900" indent="-342900">
              <a:buAutoNum type="arabicParenR"/>
            </a:pPr>
            <a:r>
              <a:rPr lang="ru-RU" dirty="0" smtClean="0"/>
              <a:t>В предложении говорится об облаках. </a:t>
            </a:r>
            <a:r>
              <a:rPr lang="ru-RU" u="sng" dirty="0" smtClean="0"/>
              <a:t>Облака- </a:t>
            </a:r>
            <a:r>
              <a:rPr lang="ru-RU" dirty="0" smtClean="0"/>
              <a:t>это подле- </a:t>
            </a:r>
            <a:r>
              <a:rPr lang="ru-RU" dirty="0" err="1" smtClean="0"/>
              <a:t>жащее</a:t>
            </a:r>
            <a:r>
              <a:rPr lang="ru-RU" dirty="0" smtClean="0"/>
              <a:t>.  </a:t>
            </a:r>
          </a:p>
          <a:p>
            <a:pPr marL="342900" indent="-342900"/>
            <a:r>
              <a:rPr lang="ru-RU" dirty="0" smtClean="0"/>
              <a:t>      Что об облаках сказано? Они </a:t>
            </a:r>
            <a:r>
              <a:rPr lang="ru-RU" u="sng" dirty="0" smtClean="0"/>
              <a:t>затянули. </a:t>
            </a:r>
            <a:r>
              <a:rPr lang="ru-RU" dirty="0" smtClean="0"/>
              <a:t>Это сказуемое.</a:t>
            </a:r>
          </a:p>
          <a:p>
            <a:pPr marL="342900" indent="-342900"/>
            <a:r>
              <a:rPr lang="ru-RU" dirty="0" smtClean="0"/>
              <a:t>      ОБЛАКА ЗАТЯНУЛИ- главные члены предложения, основа предложения.</a:t>
            </a:r>
            <a:r>
              <a:rPr lang="ru-RU" u="sng" dirty="0" smtClean="0"/>
              <a:t> </a:t>
            </a:r>
            <a:r>
              <a:rPr lang="ru-RU" dirty="0" smtClean="0"/>
              <a:t>  </a:t>
            </a:r>
          </a:p>
          <a:p>
            <a:pPr marL="342900" indent="-342900">
              <a:buAutoNum type="arabicParenR" startAt="4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Второстепенные </a:t>
            </a:r>
            <a:r>
              <a:rPr lang="ru-RU" dirty="0" smtClean="0"/>
              <a:t>члены предложения: </a:t>
            </a:r>
            <a:r>
              <a:rPr lang="ru-RU" dirty="0" err="1" smtClean="0"/>
              <a:t>небо,серые</a:t>
            </a:r>
            <a:r>
              <a:rPr lang="ru-RU" dirty="0" smtClean="0"/>
              <a:t>. Предложение распространенное.</a:t>
            </a:r>
          </a:p>
          <a:p>
            <a:pPr marL="342900" indent="-342900">
              <a:buAutoNum type="arabicParenR" startAt="5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Облака(какие?) серые. Серые- второстепенный член предложения, поясняет подлежащее. </a:t>
            </a:r>
          </a:p>
          <a:p>
            <a:pPr marL="342900" indent="-342900">
              <a:buAutoNum type="arabicParenR" startAt="5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Затянули (что?) небо. Небо- второстепенный член пред-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ложения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поясняет сказуемое.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71868" y="1500174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929190" y="1500174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929190" y="1571612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Выгнутая вверх стрелка 17"/>
          <p:cNvSpPr/>
          <p:nvPr/>
        </p:nvSpPr>
        <p:spPr>
          <a:xfrm>
            <a:off x="5857884" y="1071546"/>
            <a:ext cx="1214446" cy="14287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верх стрелка 18"/>
          <p:cNvSpPr/>
          <p:nvPr/>
        </p:nvSpPr>
        <p:spPr>
          <a:xfrm>
            <a:off x="2928926" y="1142984"/>
            <a:ext cx="857256" cy="714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43174" y="71435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какие?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857884" y="64291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что?</a:t>
            </a:r>
            <a:endParaRPr lang="ru-RU" dirty="0"/>
          </a:p>
        </p:txBody>
      </p:sp>
      <p:sp>
        <p:nvSpPr>
          <p:cNvPr id="22" name="4-конечная звезда 21"/>
          <p:cNvSpPr/>
          <p:nvPr/>
        </p:nvSpPr>
        <p:spPr>
          <a:xfrm>
            <a:off x="5572132" y="1071546"/>
            <a:ext cx="71438" cy="7143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4-конечная звезда 22"/>
          <p:cNvSpPr/>
          <p:nvPr/>
        </p:nvSpPr>
        <p:spPr>
          <a:xfrm>
            <a:off x="4214810" y="1071546"/>
            <a:ext cx="45719" cy="7143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285984" y="371475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357554" y="371475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>
            <a:off x="3286116" y="3786190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i="1" u="sng" dirty="0" smtClean="0">
                <a:solidFill>
                  <a:srgbClr val="FF0000"/>
                </a:solidFill>
              </a:rPr>
              <a:t>СПАСИБО, УВАЖАЕМЫЕ КОЛЛЕГИ ЗА ВНИМАНИЕ!!!</a:t>
            </a:r>
            <a:endParaRPr lang="ru-RU" sz="6600" i="1" u="sng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rot="20821585">
            <a:off x="1817064" y="996890"/>
            <a:ext cx="6172200" cy="41613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Среди вопросов методики преподавания русского языка, требующих дальнейшей теоретической и практической разработки, важное место занимает вопрос о работе над предложением в начальных классах.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3108" y="714356"/>
            <a:ext cx="6172200" cy="4786346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 Цель начального обучения русскому языку — развитие мышления младших школьников, осознание элементов грамматического строя русского языка, воспитание любви к родному языку и привитие интереса к его познанию. В осуществлении поставленной цели важная роль принадлежит синтаксису, так как изучение синтаксиса в начальном звене школы, знание правил сочетаемости слов и построении предложений способствует развитию и совершенствованию синтаксического строя речи учащихся, формированию орфографических и пунктуационных навыков.</a:t>
            </a:r>
            <a:b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rot="20874307">
            <a:off x="2158559" y="698675"/>
            <a:ext cx="6172200" cy="5574563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Формирование у учащихся умения сознательно пользоваться предложением для выражения своих мыслей – одна из важнейших задач уроков русского языка в начальной школе. Значимость работы над предложением обусловлена прежде всего его социальной функцией. Научить младших школьников сознательно пользоваться предложением – значит развивать у них умение делить поток речи на законченные структурно -смысловые единицы, вычленять предмет мысли, структурно и интонационно оформлять мысль, соединяя слова в предложения. Работа над предложением занимает в обучении языку центральное место еще и потому, что  усвоение морфологии, лексики, фонетики и орфографии осуществляется на синтаксической основе.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rot="759911">
            <a:off x="2195426" y="1170970"/>
            <a:ext cx="6172200" cy="5072098"/>
          </a:xfrm>
        </p:spPr>
        <p:txBody>
          <a:bodyPr>
            <a:noAutofit/>
          </a:bodyPr>
          <a:lstStyle/>
          <a:p>
            <a:r>
              <a:rPr lang="ru-RU" sz="2000" dirty="0" smtClean="0"/>
              <a:t> Высшим уровнем языковой системы является синтаксический уровень. На синтаксическом уровне осуществляется взаимодействие всех уровней языковой системы, так как взаимосвязь лексического значения слова, его морфологических признаков и сочетательных возможностей наглядно проявляется в строе словосочетания, предложения в связанном тексте.  Проведение систематической работы по синтаксису способствует повышению орфографической и речевой подготовки младших школьников, наибольшей осознанности при проведении синтаксического анализа, обеспечивает преемственные связи между начальным и средним звеном школы в общей системе обучения русскому языку.</a:t>
            </a:r>
            <a:endParaRPr lang="ru-RU" sz="2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 flipV="1">
            <a:off x="2286000" y="6374922"/>
            <a:ext cx="6172200" cy="2687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714620"/>
            <a:ext cx="6172200" cy="230394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В работе над предложением в начальных классах условно выделяют пять направлений: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  <a:b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600" i="1" u="sng" dirty="0" smtClean="0">
                <a:solidFill>
                  <a:schemeClr val="accent3">
                    <a:lumMod val="75000"/>
                  </a:schemeClr>
                </a:solidFill>
              </a:rPr>
              <a:t>1. Формирование грамматического понятия "предложение".</a:t>
            </a:r>
            <a:br>
              <a:rPr lang="ru-RU" sz="1600" i="1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600" i="1" u="sng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  <a:br>
              <a:rPr lang="ru-RU" sz="1600" i="1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600" i="1" u="sng" dirty="0" smtClean="0">
                <a:solidFill>
                  <a:schemeClr val="accent3">
                    <a:lumMod val="75000"/>
                  </a:schemeClr>
                </a:solidFill>
              </a:rPr>
              <a:t>2.      Изучение структуры предложения (работа над пониманием сущности связи слов в словосочетаниях, осознание грамматической основы в предложении, особенностей главных и второстепенных членов, прямого и обратного порядка слов, распространенных и нераспространенных предложений).</a:t>
            </a:r>
            <a:br>
              <a:rPr lang="ru-RU" sz="1600" i="1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600" i="1" u="sng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  <a:br>
              <a:rPr lang="ru-RU" sz="1600" i="1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600" i="1" u="sng" dirty="0" smtClean="0">
                <a:solidFill>
                  <a:schemeClr val="accent3">
                    <a:lumMod val="75000"/>
                  </a:schemeClr>
                </a:solidFill>
              </a:rPr>
              <a:t>3.Формирование </a:t>
            </a:r>
            <a:r>
              <a:rPr lang="ru-RU" sz="1600" i="1" u="sng" dirty="0" smtClean="0">
                <a:solidFill>
                  <a:schemeClr val="accent3">
                    <a:lumMod val="75000"/>
                  </a:schemeClr>
                </a:solidFill>
              </a:rPr>
              <a:t>умения использовать в своей речи предложения, разные по цели высказывания и по интонации. Овладение правильным интонированием предложения. </a:t>
            </a:r>
            <a:r>
              <a:rPr lang="ru-RU" sz="1600" i="1" u="sng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600" i="1" u="sng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600" i="1" u="sng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600" i="1" u="sng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600" i="1" u="sng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sz="1600" i="1" u="sng" dirty="0" smtClean="0">
                <a:solidFill>
                  <a:schemeClr val="accent3">
                    <a:lumMod val="75000"/>
                  </a:schemeClr>
                </a:solidFill>
              </a:rPr>
              <a:t>4.</a:t>
            </a:r>
            <a:r>
              <a:rPr lang="ru-RU" sz="1600" i="1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i="1" u="sng" dirty="0" smtClean="0">
                <a:solidFill>
                  <a:schemeClr val="accent3">
                    <a:lumMod val="75000"/>
                  </a:schemeClr>
                </a:solidFill>
              </a:rPr>
              <a:t>Развитие умения точно употреблять слова в предложении.</a:t>
            </a:r>
            <a:br>
              <a:rPr lang="ru-RU" sz="1600" i="1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600" i="1" u="sng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  <a:br>
              <a:rPr lang="ru-RU" sz="1600" i="1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600" i="1" u="sng" dirty="0" smtClean="0">
                <a:solidFill>
                  <a:schemeClr val="accent3">
                    <a:lumMod val="75000"/>
                  </a:schemeClr>
                </a:solidFill>
              </a:rPr>
              <a:t>5. Формирование </a:t>
            </a:r>
            <a:r>
              <a:rPr lang="ru-RU" sz="1600" i="1" u="sng" dirty="0" smtClean="0">
                <a:solidFill>
                  <a:schemeClr val="accent3">
                    <a:lumMod val="75000"/>
                  </a:schemeClr>
                </a:solidFill>
              </a:rPr>
              <a:t>умения оформлять предложения в письменной речи (употребление прописной буквы в начале предложения, постановка знаков препинания).</a:t>
            </a:r>
            <a:r>
              <a:rPr lang="ru-RU" sz="9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9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900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sz="900" dirty="0" smtClean="0"/>
              <a:t/>
            </a:r>
            <a:br>
              <a:rPr lang="ru-RU" sz="900" dirty="0" smtClean="0"/>
            </a:br>
            <a:endParaRPr lang="ru-RU" sz="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3108" y="1285860"/>
            <a:ext cx="6172200" cy="3214710"/>
          </a:xfrm>
        </p:spPr>
        <p:txBody>
          <a:bodyPr>
            <a:normAutofit fontScale="90000"/>
          </a:bodyPr>
          <a:lstStyle/>
          <a:p>
            <a:r>
              <a:rPr lang="ru-RU" sz="20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Методисты (М.Р. Львов, В.Г. Горецкий, О.В. </a:t>
            </a:r>
            <a:r>
              <a:rPr lang="ru-RU" sz="2000" i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Сосновская</a:t>
            </a:r>
            <a:r>
              <a:rPr lang="ru-RU" sz="20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рекомендуют в период обучения грамоте формировать понятие о предложении по таким ступеням: </a:t>
            </a:r>
            <a:r>
              <a:rPr lang="ru-RU" sz="1100" i="1" u="sng" dirty="0" smtClean="0"/>
              <a:t/>
            </a:r>
            <a:br>
              <a:rPr lang="ru-RU" sz="1100" i="1" u="sng" dirty="0" smtClean="0"/>
            </a:br>
            <a:r>
              <a:rPr lang="ru-RU" sz="1100" i="1" u="sng" dirty="0" smtClean="0"/>
              <a:t> </a:t>
            </a:r>
            <a:br>
              <a:rPr lang="ru-RU" sz="1100" i="1" u="sng" dirty="0" smtClean="0"/>
            </a:br>
            <a:r>
              <a:rPr lang="ru-RU" sz="1600" i="1" u="sng" dirty="0" smtClean="0">
                <a:solidFill>
                  <a:schemeClr val="accent1">
                    <a:lumMod val="75000"/>
                  </a:schemeClr>
                </a:solidFill>
              </a:rPr>
              <a:t>составление высказываний в объеме одного предложения, выяснение его мысли, темы; произнесение с нужными интонациями;  членение на слова; постановка вопросов к словам в предложении; счет числа слов; составление схемы-моделирования; моделирование состава предложений и его границ; составление предложений по их моделям.</a:t>
            </a: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rot="20617594">
            <a:off x="1788457" y="575588"/>
            <a:ext cx="6172200" cy="3947016"/>
          </a:xfrm>
        </p:spPr>
        <p:txBody>
          <a:bodyPr>
            <a:normAutofit fontScale="90000"/>
          </a:bodyPr>
          <a:lstStyle/>
          <a:p>
            <a:r>
              <a:rPr lang="ru-RU" sz="1200" dirty="0" smtClean="0"/>
              <a:t> </a:t>
            </a:r>
            <a:br>
              <a:rPr lang="ru-RU" sz="1200" dirty="0" smtClean="0"/>
            </a:br>
            <a:r>
              <a:rPr lang="ru-RU" sz="1200" dirty="0" smtClean="0"/>
              <a:t> </a:t>
            </a:r>
            <a:br>
              <a:rPr lang="ru-RU" sz="1200" dirty="0" smtClean="0"/>
            </a:br>
            <a:r>
              <a:rPr lang="ru-RU" sz="2200" dirty="0" smtClean="0"/>
              <a:t>Работа по формированию синтаксического понятия "предложение" проводится с обучением определенным синтаксическим умениям, для этого необходимо использовать методическую систему упражнений. Система упражнений предполагает постепенное нарастание сложности и степени самостоятельности выполнения, разнообразие видов и отбор упражнений в соответствии с темами и задачами их усвоения. между начальным и средним звеном школы в общей системе обучения русскому языку.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5984" y="5214950"/>
            <a:ext cx="6172200" cy="1371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Изучение синтаксиса должно осуществляться начиная с 1-го класса и иметь тенденцию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приемственности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(усложнения материала) переходя из первого класса во второй, из второго в третий и т.д.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rot="21086314">
            <a:off x="2077925" y="424300"/>
            <a:ext cx="6172200" cy="630447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В первом классе учащиеся должны знать: речь состоит из предложений, предложений и слов. Предложение выражает законченную мысль;</a:t>
            </a:r>
            <a:br>
              <a:rPr lang="ru-RU" sz="2400" dirty="0" smtClean="0">
                <a:solidFill>
                  <a:schemeClr val="accent1"/>
                </a:solidFill>
              </a:rPr>
            </a:br>
            <a:r>
              <a:rPr lang="ru-RU" sz="2400" dirty="0" smtClean="0">
                <a:solidFill>
                  <a:schemeClr val="accent1"/>
                </a:solidFill>
              </a:rPr>
              <a:t>уметь: членить речь на предложения, выделять основу предложения, устанавливать (устно) связь между словами в предложении, состоящем из трёх-четырёх слов. Интонационно правильно произносить повествовательные и вопросительные предложения. Правильно записывать предложения: заглавная буква в начале предложения, точка в конце его, писать слова отдельно друг от друга.</a:t>
            </a:r>
            <a:br>
              <a:rPr lang="ru-RU" sz="2400" dirty="0" smtClean="0">
                <a:solidFill>
                  <a:schemeClr val="accent1"/>
                </a:solidFill>
              </a:rPr>
            </a:br>
            <a:r>
              <a:rPr lang="ru-RU" sz="2400" dirty="0" smtClean="0">
                <a:solidFill>
                  <a:schemeClr val="accent1"/>
                </a:solidFill>
              </a:rPr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199</TotalTime>
  <Words>690</Words>
  <Application>Microsoft Office PowerPoint</Application>
  <PresentationFormat>Экран (4:3)</PresentationFormat>
  <Paragraphs>74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Изучение синтаксиса в начальных классах </vt:lpstr>
      <vt:lpstr>Среди вопросов методики преподавания русского языка, требующих дальнейшей теоретической и практической разработки, важное место занимает вопрос о работе над предложением в начальных классах.   </vt:lpstr>
      <vt:lpstr>     Цель начального обучения русскому языку — развитие мышления младших школьников, осознание элементов грамматического строя русского языка, воспитание любви к родному языку и привитие интереса к его познанию. В осуществлении поставленной цели важная роль принадлежит синтаксису, так как изучение синтаксиса в начальном звене школы, знание правил сочетаемости слов и построении предложений способствует развитию и совершенствованию синтаксического строя речи учащихся, формированию орфографических и пунктуационных навыков.   </vt:lpstr>
      <vt:lpstr>Формирование у учащихся умения сознательно пользоваться предложением для выражения своих мыслей – одна из важнейших задач уроков русского языка в начальной школе. Значимость работы над предложением обусловлена прежде всего его социальной функцией. Научить младших школьников сознательно пользоваться предложением – значит развивать у них умение делить поток речи на законченные структурно -смысловые единицы, вычленять предмет мысли, структурно и интонационно оформлять мысль, соединяя слова в предложения. Работа над предложением занимает в обучении языку центральное место еще и потому, что  усвоение морфологии, лексики, фонетики и орфографии осуществляется на синтаксической основе. </vt:lpstr>
      <vt:lpstr> Высшим уровнем языковой системы является синтаксический уровень. На синтаксическом уровне осуществляется взаимодействие всех уровней языковой системы, так как взаимосвязь лексического значения слова, его морфологических признаков и сочетательных возможностей наглядно проявляется в строе словосочетания, предложения в связанном тексте.  Проведение систематической работы по синтаксису способствует повышению орфографической и речевой подготовки младших школьников, наибольшей осознанности при проведении синтаксического анализа, обеспечивает преемственные связи между начальным и средним звеном школы в общей системе обучения русскому языку.</vt:lpstr>
      <vt:lpstr>В работе над предложением в начальных классах условно выделяют пять направлений:   1. Формирование грамматического понятия "предложение".   2.      Изучение структуры предложения (работа над пониманием сущности связи слов в словосочетаниях, осознание грамматической основы в предложении, особенностей главных и второстепенных членов, прямого и обратного порядка слов, распространенных и нераспространенных предложений).   3.Формирование умения использовать в своей речи предложения, разные по цели высказывания и по интонации. Овладение правильным интонированием предложения.    4. Развитие умения точно употреблять слова в предложении.   5. Формирование умения оформлять предложения в письменной речи (употребление прописной буквы в начале предложения, постановка знаков препинания).   </vt:lpstr>
      <vt:lpstr>Методисты (М.Р. Львов, В.Г. Горецкий, О.В. Сосновская) рекомендуют в период обучения грамоте формировать понятие о предложении по таким ступеням:    составление высказываний в объеме одного предложения, выяснение его мысли, темы; произнесение с нужными интонациями;  членение на слова; постановка вопросов к словам в предложении; счет числа слов; составление схемы-моделирования; моделирование состава предложений и его границ; составление предложений по их моделям. </vt:lpstr>
      <vt:lpstr>    Работа по формированию синтаксического понятия "предложение" проводится с обучением определенным синтаксическим умениям, для этого необходимо использовать методическую систему упражнений. Система упражнений предполагает постепенное нарастание сложности и степени самостоятельности выполнения, разнообразие видов и отбор упражнений в соответствии с темами и задачами их усвоения. между начальным и средним звеном школы в общей системе обучения русскому языку. </vt:lpstr>
      <vt:lpstr>В первом классе учащиеся должны знать: речь состоит из предложений, предложений и слов. Предложение выражает законченную мысль; уметь: членить речь на предложения, выделять основу предложения, устанавливать (устно) связь между словами в предложении, состоящем из трёх-четырёх слов. Интонационно правильно произносить повествовательные и вопросительные предложения. Правильно записывать предложения: заглавная буква в начале предложения, точка в конце его, писать слова отдельно друг от друга.   </vt:lpstr>
      <vt:lpstr>Во втором классе должны знать: отличие словосочетания от предложения, особенности главных и второстепенных членов предложения; уметь: из сочетаний слов составлять словосочетания, выделять из предложения словосочетания, составлять из словосочетаний предложения; распознавать границы предложений, восклицательные и вопросительные предложения; выделять подлежащее, сказуемое; находить второстепенные члены предложения; выразительно читать и произносить предложения изученных видов.   </vt:lpstr>
      <vt:lpstr>В третьем классе должны знать: предложение и словосочетание, главные и второстепенные члены предложения; уметь: производить разбор по членам предложения (по данному порядку); устанавливать связь между словами в предложении, вычленять из них словосочетания; правильно ставить знаки препинания в повествовательных, вопросительных, восклицательных предложениях.   </vt:lpstr>
      <vt:lpstr>В четвёртом классе должны знать: предложение и словосочетание, главные и второстепенные члены предложения, распространённые и нераспространённые предложения; уметь: производить разбор по членам предложения (по данному порядку); устанавливать связь между словами в предложении, вычленять из них словосочетания; правильно ставить знаки препинания в повествовательных, вопросительных, восклицательных предложениях.   </vt:lpstr>
      <vt:lpstr>К сожалению, в имеющихся на сегодняшний день учебниках для начальных классов синтаксическая система русского языка представлена крайне скупо, лишь в той мере, в какой это необходимо для выделения членов предложения и для анализа предложения по цели высказывания и по интонации.     </vt:lpstr>
      <vt:lpstr>Слайд 14</vt:lpstr>
      <vt:lpstr>Слайд 15</vt:lpstr>
      <vt:lpstr>     МОИ ПАМЯТКИ ДЛЯ УЧАЩИХСЯ:           ЧЛЕНЫ ПРЕДЛОЖЕНИЯ</vt:lpstr>
      <vt:lpstr>Разбор простого предложения:</vt:lpstr>
      <vt:lpstr>Серые облака затянули небо.</vt:lpstr>
      <vt:lpstr>СПАСИБО, УВАЖАЕМЫЕ КОЛЛЕГИ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синтаксиса в начальных классах </dc:title>
  <dc:creator>Дима</dc:creator>
  <cp:lastModifiedBy>Дима</cp:lastModifiedBy>
  <cp:revision>50</cp:revision>
  <dcterms:created xsi:type="dcterms:W3CDTF">2010-09-16T20:28:11Z</dcterms:created>
  <dcterms:modified xsi:type="dcterms:W3CDTF">2010-09-16T23:54:22Z</dcterms:modified>
</cp:coreProperties>
</file>