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6" autoAdjust="0"/>
  </p:normalViewPr>
  <p:slideViewPr>
    <p:cSldViewPr>
      <p:cViewPr varScale="1">
        <p:scale>
          <a:sx n="44" d="100"/>
          <a:sy n="4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CE41-82E7-4DE7-946E-905B30BA2237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775B-48C0-4119-887F-3139F66B3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D775B-48C0-4119-887F-3139F66B37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3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5FA4A5-686E-4825-8011-D006B6E88C45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9633D7-D9F5-4565-BEA2-90B12FB21B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7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Адаптация детей </a:t>
            </a:r>
          </a:p>
          <a:p>
            <a:pPr algn="ctr"/>
            <a:r>
              <a:rPr lang="ru-RU" sz="4000" dirty="0" smtClean="0"/>
              <a:t>1 класса в школе.</a:t>
            </a:r>
          </a:p>
          <a:p>
            <a:pPr algn="ctr"/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Новые обязанности — первые трудности.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54726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</a:t>
            </a:r>
            <a:r>
              <a:rPr lang="ru-RU" sz="4000" dirty="0" smtClean="0"/>
              <a:t>а первых порах учения важно чётко и однозначно показать ребёнку, что входит в </a:t>
            </a:r>
            <a:r>
              <a:rPr lang="ru-RU" sz="4000" dirty="0" smtClean="0">
                <a:solidFill>
                  <a:srgbClr val="FF0000"/>
                </a:solidFill>
              </a:rPr>
              <a:t>круг его новых обязанностей</a:t>
            </a:r>
            <a:r>
              <a:rPr lang="ru-RU" sz="4000" dirty="0" smtClean="0"/>
              <a:t>. </a:t>
            </a:r>
          </a:p>
          <a:p>
            <a:r>
              <a:rPr lang="ru-RU" sz="4000" dirty="0" smtClean="0"/>
              <a:t>Добиться их выполнения – значит, организовать жизнь ребёнка, что поможет в учебном труде.</a:t>
            </a:r>
            <a:endParaRPr lang="ru-RU" sz="4000" dirty="0"/>
          </a:p>
        </p:txBody>
      </p:sp>
      <p:pic>
        <p:nvPicPr>
          <p:cNvPr id="6146" name="Picture 2" descr="C:\Documents and Settings\светлана.PACKARD-B790554\Рабочий стол\PA090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светлана.PACKARD-B790554\Рабочий стол\фото\PA230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2985931"/>
            <a:ext cx="3743908" cy="23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45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Это хорошо известные правила: </a:t>
            </a:r>
          </a:p>
          <a:p>
            <a:r>
              <a:rPr lang="ru-RU" sz="4000" dirty="0" smtClean="0"/>
              <a:t>не шуметь на уроках, </a:t>
            </a:r>
          </a:p>
          <a:p>
            <a:r>
              <a:rPr lang="ru-RU" sz="4000" dirty="0" smtClean="0"/>
              <a:t>не разговаривать с соседом,</a:t>
            </a:r>
          </a:p>
          <a:p>
            <a:r>
              <a:rPr lang="ru-RU" sz="4000" dirty="0" smtClean="0"/>
              <a:t>не заниматься посторонними делами, </a:t>
            </a:r>
          </a:p>
          <a:p>
            <a:r>
              <a:rPr lang="ru-RU" sz="4000" dirty="0" smtClean="0"/>
              <a:t>поднимать руку,</a:t>
            </a:r>
          </a:p>
          <a:p>
            <a:r>
              <a:rPr lang="ru-RU" sz="4000" dirty="0" smtClean="0"/>
              <a:t>сидеть прямо,</a:t>
            </a:r>
          </a:p>
          <a:p>
            <a:r>
              <a:rPr lang="ru-RU" sz="4000" dirty="0" smtClean="0"/>
              <a:t>не наклоняться низко при письме.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36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652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СОБРАННОСТЬ, ОТВЕТСТВЕННОСТЬ, САМОКОНТРОЛЬ.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светлана.PACKARD-B790554\Рабочий стол\фото\PA180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478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светлана.PACKARD-B790554\Рабочий стол\PA090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2636911"/>
            <a:ext cx="5124535" cy="37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4576" y="980728"/>
            <a:ext cx="2957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Чем же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ты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сам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на уроке был занят?</a:t>
            </a:r>
          </a:p>
        </p:txBody>
      </p:sp>
      <p:pic>
        <p:nvPicPr>
          <p:cNvPr id="2051" name="Picture 3" descr="C:\Documents and Settings\светлана.PACKARD-B790554\Рабочий стол\PA090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7"/>
            <a:ext cx="5938296" cy="47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620688"/>
            <a:ext cx="87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Внимание, способность к длительному 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осредоточению (15-20 минут)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8359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Хорошая память, сообразительность, </a:t>
            </a:r>
          </a:p>
          <a:p>
            <a:r>
              <a:rPr lang="ru-RU" sz="3600" dirty="0" smtClean="0"/>
              <a:t>внимательность.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6402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Любознательность, развитое</a:t>
            </a:r>
          </a:p>
          <a:p>
            <a:r>
              <a:rPr lang="ru-RU" sz="3600" dirty="0" smtClean="0"/>
              <a:t>воображение.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61248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Организованность, аккуратность.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23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62068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Волевые качества (способность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ыполнять не только привлекательную</a:t>
            </a:r>
          </a:p>
          <a:p>
            <a:r>
              <a:rPr lang="ru-RU" sz="3600" dirty="0"/>
              <a:t>р</a:t>
            </a:r>
            <a:r>
              <a:rPr lang="ru-RU" sz="3600" dirty="0" smtClean="0"/>
              <a:t>аботу.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636912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Дружелюбие,</a:t>
            </a:r>
          </a:p>
          <a:p>
            <a:r>
              <a:rPr lang="ru-RU" sz="3600" dirty="0" smtClean="0"/>
              <a:t>умение общаться</a:t>
            </a:r>
          </a:p>
          <a:p>
            <a:r>
              <a:rPr lang="ru-RU" sz="3600" dirty="0" smtClean="0"/>
              <a:t>с другими детьми</a:t>
            </a:r>
          </a:p>
          <a:p>
            <a:r>
              <a:rPr lang="ru-RU" sz="3600" dirty="0" smtClean="0"/>
              <a:t>и взрослыми.</a:t>
            </a:r>
            <a:endParaRPr lang="ru-RU" sz="3600" dirty="0"/>
          </a:p>
        </p:txBody>
      </p:sp>
      <p:pic>
        <p:nvPicPr>
          <p:cNvPr id="3078" name="Picture 6" descr="C:\Documents and Settings\светлана.PACKARD-B790554\Рабочий стол\PA090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3664"/>
            <a:ext cx="4579845" cy="37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светлана.PACKARD-B790554\Рабочий стол\PA090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3" y="1822512"/>
            <a:ext cx="4579846" cy="37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7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4" y="0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3600" dirty="0" smtClean="0"/>
              <a:t>Немаловажное значение имеют </a:t>
            </a:r>
            <a:r>
              <a:rPr lang="ru-RU" sz="3600" dirty="0" smtClean="0">
                <a:solidFill>
                  <a:srgbClr val="FF0000"/>
                </a:solidFill>
              </a:rPr>
              <a:t>навыки самообслуживания</a:t>
            </a:r>
            <a:r>
              <a:rPr lang="ru-RU" sz="3600" dirty="0" smtClean="0"/>
              <a:t>, уровень координации движения пальцев, кисти, всей руки, а также уровень зрительно-моторных координаций. </a:t>
            </a:r>
          </a:p>
          <a:p>
            <a:endParaRPr lang="ru-RU" sz="3600" dirty="0" smtClean="0"/>
          </a:p>
          <a:p>
            <a:r>
              <a:rPr lang="ru-RU" sz="3600" dirty="0" smtClean="0"/>
              <a:t>  Очень важный элемент готовности к школе </a:t>
            </a:r>
            <a:r>
              <a:rPr lang="ru-RU" sz="3600" dirty="0" smtClean="0">
                <a:solidFill>
                  <a:srgbClr val="FF0000"/>
                </a:solidFill>
              </a:rPr>
              <a:t>- умение ребенка работать по инструкции, </a:t>
            </a:r>
            <a:r>
              <a:rPr lang="ru-RU" sz="3600" dirty="0" smtClean="0">
                <a:solidFill>
                  <a:srgbClr val="0070C0"/>
                </a:solidFill>
              </a:rPr>
              <a:t>проявлять инициативу,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ставить цель и выполнять её.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25000">
        <p:wipe/>
      </p:transition>
    </mc:Choice>
    <mc:Fallback xmlns="">
      <p:transition spd="slow" advTm="2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.PACKARD-B790554\Рабочий стол\PA090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Зачем дети приходят в школу?</a:t>
            </a:r>
          </a:p>
          <a:p>
            <a:r>
              <a:rPr lang="ru-RU" sz="4000" dirty="0" smtClean="0"/>
              <a:t>Каково в школе ребёнку?</a:t>
            </a:r>
          </a:p>
          <a:p>
            <a:r>
              <a:rPr lang="ru-RU" sz="4000" dirty="0" smtClean="0"/>
              <a:t>Что он ждёт от школы?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3656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У беззаботного прежде малыша появляются непривычные обязанности…</a:t>
            </a:r>
            <a:endParaRPr lang="ru-RU" sz="4000" dirty="0"/>
          </a:p>
        </p:txBody>
      </p:sp>
      <p:pic>
        <p:nvPicPr>
          <p:cNvPr id="3074" name="Picture 2" descr="C:\Documents and Settings\светлана.PACKARD-B790554\Рабочий стол\PA180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67" y="2276872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</a:t>
            </a:r>
            <a:r>
              <a:rPr lang="ru-RU" sz="4000" dirty="0" smtClean="0"/>
              <a:t> школе он не волен распоряжаться своим временем, должен подчиняться правилами дисциплины, которые не всегда кажутся ему разумными. </a:t>
            </a:r>
          </a:p>
          <a:p>
            <a:r>
              <a:rPr lang="ru-RU" sz="4000" dirty="0" smtClean="0"/>
              <a:t>Почему нельзя шуметь, кричать, бегать? </a:t>
            </a:r>
          </a:p>
          <a:p>
            <a:r>
              <a:rPr lang="ru-RU" sz="4000" dirty="0" smtClean="0"/>
              <a:t>Почему нужно сидеть целый урок?</a:t>
            </a:r>
          </a:p>
          <a:p>
            <a:endParaRPr lang="ru-RU" sz="4000" dirty="0"/>
          </a:p>
          <a:p>
            <a:r>
              <a:rPr lang="ru-RU" sz="4000" dirty="0" smtClean="0">
                <a:solidFill>
                  <a:srgbClr val="FF0000"/>
                </a:solidFill>
              </a:rPr>
              <a:t>       Ребёнок- «зеркало» семьи.</a:t>
            </a:r>
          </a:p>
        </p:txBody>
      </p:sp>
    </p:spTree>
    <p:extLst>
      <p:ext uri="{BB962C8B-B14F-4D97-AF65-F5344CB8AC3E}">
        <p14:creationId xmlns:p14="http://schemas.microsoft.com/office/powerpoint/2010/main" val="3920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лана.PACKARD-B790554\Рабочий стол\PA090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«Я верю в тебя.» </a:t>
            </a:r>
          </a:p>
          <a:p>
            <a:r>
              <a:rPr lang="ru-RU" sz="4000" dirty="0" smtClean="0"/>
              <a:t>«У тебя так</a:t>
            </a:r>
          </a:p>
          <a:p>
            <a:r>
              <a:rPr lang="ru-RU" sz="4000" dirty="0" smtClean="0"/>
              <a:t> хорошо получается работа!» </a:t>
            </a:r>
          </a:p>
          <a:p>
            <a:r>
              <a:rPr lang="ru-RU" sz="4000" dirty="0" smtClean="0"/>
              <a:t>«Это же </a:t>
            </a:r>
          </a:p>
          <a:p>
            <a:r>
              <a:rPr lang="ru-RU" sz="4000" dirty="0" smtClean="0"/>
              <a:t> какие</a:t>
            </a:r>
          </a:p>
          <a:p>
            <a:r>
              <a:rPr lang="ru-RU" sz="4000" dirty="0" smtClean="0"/>
              <a:t> умелые</a:t>
            </a:r>
          </a:p>
          <a:p>
            <a:r>
              <a:rPr lang="ru-RU" sz="4000" dirty="0" smtClean="0"/>
              <a:t> пальчики </a:t>
            </a:r>
          </a:p>
          <a:p>
            <a:r>
              <a:rPr lang="ru-RU" sz="4000" dirty="0" smtClean="0"/>
              <a:t> нужно</a:t>
            </a:r>
          </a:p>
          <a:p>
            <a:r>
              <a:rPr lang="ru-RU" sz="4000" dirty="0" smtClean="0"/>
              <a:t> иметь…»</a:t>
            </a:r>
            <a:endParaRPr lang="ru-RU" sz="4000" dirty="0"/>
          </a:p>
        </p:txBody>
      </p:sp>
      <p:pic>
        <p:nvPicPr>
          <p:cNvPr id="5122" name="Picture 2" descr="C:\Documents and Settings\светлана.PACKARD-B790554\Рабочий стол\PA090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48" y="206084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«Не бойся, у тебя все получится» </a:t>
            </a:r>
          </a:p>
          <a:p>
            <a:r>
              <a:rPr lang="ru-RU" sz="4000" dirty="0" smtClean="0"/>
              <a:t>«Я тоже не сразу научилась делать хорошо» </a:t>
            </a:r>
          </a:p>
          <a:p>
            <a:r>
              <a:rPr lang="ru-RU" sz="4000" dirty="0" smtClean="0"/>
              <a:t>«Я знаю, ты стараешься, и очень скоро у тебя будет получаться, как надо»</a:t>
            </a:r>
            <a:endParaRPr lang="ru-RU" sz="4000" dirty="0"/>
          </a:p>
        </p:txBody>
      </p:sp>
      <p:pic>
        <p:nvPicPr>
          <p:cNvPr id="4098" name="Picture 2" descr="C:\Documents and Settings\светлана.PACKARD-B790554\Рабочий стол\PA230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7445"/>
            <a:ext cx="4968552" cy="32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Любовь родителей </a:t>
            </a:r>
          </a:p>
          <a:p>
            <a:r>
              <a:rPr lang="ru-RU" sz="4000" dirty="0" smtClean="0"/>
              <a:t>ребёнок должен чувствовать постоянно. </a:t>
            </a:r>
          </a:p>
          <a:p>
            <a:r>
              <a:rPr lang="ru-RU" sz="4000" dirty="0" smtClean="0"/>
              <a:t>Проявления любви: касания, объятия, улыбки, взгляды, слова: «Как хорошо, что ты у меня есть». </a:t>
            </a:r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rgbClr val="00B050"/>
                </a:solidFill>
              </a:rPr>
              <a:t>Особенно это важно, когда у ребёнка что-то не получается. 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363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Packard Bell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Valued Packard Bell Customer</dc:creator>
  <cp:lastModifiedBy>Valued Packard Bell Customer</cp:lastModifiedBy>
  <cp:revision>23</cp:revision>
  <dcterms:created xsi:type="dcterms:W3CDTF">2013-10-23T17:47:36Z</dcterms:created>
  <dcterms:modified xsi:type="dcterms:W3CDTF">2013-11-03T21:11:40Z</dcterms:modified>
</cp:coreProperties>
</file>