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1" r:id="rId4"/>
    <p:sldId id="272" r:id="rId5"/>
    <p:sldId id="260" r:id="rId6"/>
    <p:sldId id="259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86" r:id="rId17"/>
    <p:sldId id="279" r:id="rId18"/>
    <p:sldId id="280" r:id="rId19"/>
    <p:sldId id="281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F36"/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B7933-347B-483B-A345-5F9E99DE09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D4A29-EC7B-4FAB-87E1-4ED7CBF18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2" descr="SSA5419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1214422"/>
            <a:ext cx="3071802" cy="235745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85752"/>
          </a:xfr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Лицей № 35 ОАО «РЖД»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Заголовок 12"/>
          <p:cNvSpPr txBox="1">
            <a:spLocks/>
          </p:cNvSpPr>
          <p:nvPr/>
        </p:nvSpPr>
        <p:spPr>
          <a:xfrm>
            <a:off x="4143372" y="6357958"/>
            <a:ext cx="4643470" cy="35719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Учитель: Надежда Ивановна Щеглова</a:t>
            </a:r>
          </a:p>
        </p:txBody>
      </p:sp>
      <p:sp>
        <p:nvSpPr>
          <p:cNvPr id="10" name="Rectangle 7" descr="Крупная сетка"/>
          <p:cNvSpPr>
            <a:spLocks noChangeArrowheads="1"/>
          </p:cNvSpPr>
          <p:nvPr/>
        </p:nvSpPr>
        <p:spPr bwMode="auto">
          <a:xfrm rot="268956">
            <a:off x="4357686" y="1071546"/>
            <a:ext cx="4500594" cy="2786082"/>
          </a:xfrm>
          <a:prstGeom prst="rect">
            <a:avLst/>
          </a:prstGeom>
          <a:pattFill prst="lgGrid">
            <a:fgClr>
              <a:srgbClr val="B8CCE4"/>
            </a:fgClr>
            <a:bgClr>
              <a:srgbClr val="FFFFFF"/>
            </a:bgClr>
          </a:pattFill>
          <a:ln w="53975" cmpd="dbl">
            <a:solidFill>
              <a:srgbClr val="548DD4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</a:rPr>
              <a:t>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</a:rPr>
              <a:t>Быть готовым к школе – не значит уметь читать, писать и считать. </a:t>
            </a:r>
          </a:p>
          <a:p>
            <a:pPr lvl="0" algn="just" fontAlgn="base">
              <a:spcBef>
                <a:spcPct val="0"/>
              </a:spcBef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</a:rPr>
              <a:t>Быть готовым к школе – значит быть готовым всему этому научиться» </a:t>
            </a:r>
          </a:p>
          <a:p>
            <a:pPr lvl="0" algn="r" fontAlgn="base">
              <a:spcBef>
                <a:spcPct val="0"/>
              </a:spcBef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</a:rPr>
              <a:t>Венгер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</a:rPr>
              <a:t> Л.А.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" pitchFamily="18" charset="0"/>
            </a:endParaRPr>
          </a:p>
        </p:txBody>
      </p:sp>
      <p:pic>
        <p:nvPicPr>
          <p:cNvPr id="17" name="Рисунок 3" descr="X:\картинки\1251144818_otkrytka_pervoe_sentyabrya_den_znaniy_63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5016522"/>
            <a:ext cx="2571768" cy="1770064"/>
          </a:xfrm>
          <a:prstGeom prst="rect">
            <a:avLst/>
          </a:prstGeom>
          <a:noFill/>
        </p:spPr>
      </p:pic>
      <p:sp>
        <p:nvSpPr>
          <p:cNvPr id="14" name="Заголовок 12"/>
          <p:cNvSpPr txBox="1">
            <a:spLocks/>
          </p:cNvSpPr>
          <p:nvPr/>
        </p:nvSpPr>
        <p:spPr>
          <a:xfrm>
            <a:off x="0" y="571480"/>
            <a:ext cx="9144000" cy="285752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Родительское собрание</a:t>
            </a:r>
          </a:p>
        </p:txBody>
      </p:sp>
      <p:sp>
        <p:nvSpPr>
          <p:cNvPr id="15" name="Заголовок 12"/>
          <p:cNvSpPr txBox="1">
            <a:spLocks/>
          </p:cNvSpPr>
          <p:nvPr/>
        </p:nvSpPr>
        <p:spPr>
          <a:xfrm>
            <a:off x="0" y="4000504"/>
            <a:ext cx="9144000" cy="1000132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Скоро в школу…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Уважайте мнение первоклассника о своем педагоге. 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	Никогда в присутствии ребёнка не обсуждайте учителя.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1428728" y="214290"/>
            <a:ext cx="5715040" cy="1000156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Советы</a:t>
            </a:r>
            <a:r>
              <a:rPr kumimoji="0" lang="ru-RU" sz="4400" b="1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родителям: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www.govuadocs.com.ua/tw_files2/urls_5/12/d-11326/11326_html_m75b8e01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929066"/>
            <a:ext cx="3467507" cy="275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85828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		Учение - это нелегкий и ответственный труд. Поступление в школу существенно меняет жизнь ребенка, но не должно лишать ее многообразия, радости, игры. У первоклассника должно оставаться достаточно времени для игровых занятий.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		Для этого нужно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создать режим дня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, где были бы правильно распределены нагрузки и отдых.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1428728" y="0"/>
            <a:ext cx="5715040" cy="642918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Советы</a:t>
            </a:r>
            <a:r>
              <a:rPr kumimoji="0" lang="ru-RU" sz="4400" b="1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родителям: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96bel.uralschool.ru/images/Obd59f8e7dab9b584eb84b542ad8240be.jpg"/>
          <p:cNvPicPr>
            <a:picLocks noChangeAspect="1" noChangeArrowheads="1"/>
          </p:cNvPicPr>
          <p:nvPr/>
        </p:nvPicPr>
        <p:blipFill>
          <a:blip r:embed="rId2"/>
          <a:srcRect l="1491" b="1763"/>
          <a:stretch>
            <a:fillRect/>
          </a:stretch>
        </p:blipFill>
        <p:spPr bwMode="auto">
          <a:xfrm>
            <a:off x="2214546" y="3567264"/>
            <a:ext cx="4143404" cy="326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 txBox="1">
            <a:spLocks/>
          </p:cNvSpPr>
          <p:nvPr/>
        </p:nvSpPr>
        <p:spPr>
          <a:xfrm>
            <a:off x="3143240" y="714356"/>
            <a:ext cx="5715040" cy="1000156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Советы</a:t>
            </a:r>
            <a:r>
              <a:rPr kumimoji="0" lang="ru-RU" sz="4400" b="1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родителям: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00306"/>
            <a:ext cx="7943848" cy="40719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 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Ребенок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 не должен панически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бояться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ошибиться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Невозможно научиться чему-то, не ошибаясь. Старайтесь не выработать у ребенка страх перед ошибкой.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		Чувство страха - плохой советчик.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	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Помните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: для ребенка что-то не уметь и что-то не знать - это нормальное положение вещей. На то он и ребенок. Этим нельзя попрекать.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98317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Если вы заинтересованы в том, чтобы ваш ребенок успешно обучался в школе, в первую очередь окажите ему помощь в приобретении и развитии следующих умений: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брать в школу все необходимое;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правильно и быстро готовиться к уроку (выполнению домашнего задания);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здороваться с учителями и детьми;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отвечать на поставленные вопросы и самому задавать их;</a:t>
            </a:r>
          </a:p>
          <a:p>
            <a:endParaRPr lang="ru-RU" dirty="0"/>
          </a:p>
        </p:txBody>
      </p:sp>
      <p:pic>
        <p:nvPicPr>
          <p:cNvPr id="4" name="Picture 6" descr="http://www.kakprosto.ru/sites/kakprosto/files/styles/promo-front/public/images/f7735b78b9ffd7324aa906badb469f4f/main-8c2f15d944fcce7806a464cd30153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2643206" cy="1750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4143404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слушать объяснения и задания учителя, выполнять задания;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</a:rPr>
              <a:t>просить о помощи, если что-то не получается;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заниматься одним делом долгое время;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</a:rPr>
              <a:t>правильно реагировать на замечания;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устанавливать дружеские отношения со сверстниками.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</a:rPr>
              <a:t>школьную форму: повседневную и парадную;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аккуратный внешний вид: </a:t>
            </a:r>
          </a:p>
          <a:p>
            <a:pPr lvl="1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прическу, </a:t>
            </a:r>
          </a:p>
          <a:p>
            <a:pPr lvl="1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наличие пуговиц и исправных застежек-молний, носовых платков,	</a:t>
            </a:r>
          </a:p>
          <a:p>
            <a:pPr lvl="1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расчесок;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</a:rPr>
              <a:t>необходимые школьные принадлежности.</a:t>
            </a:r>
          </a:p>
          <a:p>
            <a:pPr algn="ctr"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Не сравнивайте работу учителей в разных классах: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и мы, и дети – очень разные.</a:t>
            </a:r>
          </a:p>
          <a:p>
            <a:endParaRPr lang="ru-RU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500042"/>
            <a:ext cx="7000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Вам нужно обеспечить ребенку: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8" name="Picture 18" descr="http://www.prosv.ru/Attachment.aspx?Id=10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7" y="5000636"/>
            <a:ext cx="1243255" cy="1827771"/>
          </a:xfrm>
          <a:prstGeom prst="rect">
            <a:avLst/>
          </a:prstGeom>
          <a:noFill/>
        </p:spPr>
      </p:pic>
      <p:pic>
        <p:nvPicPr>
          <p:cNvPr id="40962" name="Picture 2" descr="http://www.prosv.ru/Attachment.aspx?Id=238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0372"/>
            <a:ext cx="2928958" cy="1928826"/>
          </a:xfrm>
          <a:prstGeom prst="rect">
            <a:avLst/>
          </a:prstGeom>
          <a:noFill/>
        </p:spPr>
      </p:pic>
      <p:pic>
        <p:nvPicPr>
          <p:cNvPr id="40964" name="Picture 4" descr="http://school95.centerstart.ru/sites/default/files/u38/persp_shapka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0"/>
            <a:ext cx="6893619" cy="1214446"/>
          </a:xfrm>
          <a:prstGeom prst="rect">
            <a:avLst/>
          </a:prstGeom>
          <a:noFill/>
        </p:spPr>
      </p:pic>
      <p:pic>
        <p:nvPicPr>
          <p:cNvPr id="40966" name="Picture 6" descr="http://www.prosv.ru/Attachment.aspx?Id=25566"/>
          <p:cNvPicPr>
            <a:picLocks noChangeAspect="1" noChangeArrowheads="1"/>
          </p:cNvPicPr>
          <p:nvPr/>
        </p:nvPicPr>
        <p:blipFill>
          <a:blip r:embed="rId5"/>
          <a:srcRect t="1884" b="51004"/>
          <a:stretch>
            <a:fillRect/>
          </a:stretch>
        </p:blipFill>
        <p:spPr bwMode="auto">
          <a:xfrm>
            <a:off x="0" y="1071546"/>
            <a:ext cx="6254496" cy="1928826"/>
          </a:xfrm>
          <a:prstGeom prst="rect">
            <a:avLst/>
          </a:prstGeom>
          <a:noFill/>
        </p:spPr>
      </p:pic>
      <p:pic>
        <p:nvPicPr>
          <p:cNvPr id="40970" name="Picture 10" descr="http://prosv.ru/Attachment.aspx?Id=119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1285860"/>
            <a:ext cx="1428760" cy="1876425"/>
          </a:xfrm>
          <a:prstGeom prst="rect">
            <a:avLst/>
          </a:prstGeom>
          <a:noFill/>
        </p:spPr>
      </p:pic>
      <p:pic>
        <p:nvPicPr>
          <p:cNvPr id="40972" name="Picture 12" descr="http://prosv.ru/Attachment.aspx?Id=119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72074"/>
            <a:ext cx="2786082" cy="1785926"/>
          </a:xfrm>
          <a:prstGeom prst="rect">
            <a:avLst/>
          </a:prstGeom>
          <a:noFill/>
        </p:spPr>
      </p:pic>
      <p:pic>
        <p:nvPicPr>
          <p:cNvPr id="40974" name="Picture 14" descr="http://prosv.ru/Attachment.aspx?Id=119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5051269"/>
            <a:ext cx="1333994" cy="1806731"/>
          </a:xfrm>
          <a:prstGeom prst="rect">
            <a:avLst/>
          </a:prstGeom>
          <a:noFill/>
        </p:spPr>
      </p:pic>
      <p:pic>
        <p:nvPicPr>
          <p:cNvPr id="40976" name="Picture 16" descr="http://www.prosv.ru/Attachment.aspx?Id=109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3214686"/>
            <a:ext cx="1357322" cy="1806707"/>
          </a:xfrm>
          <a:prstGeom prst="rect">
            <a:avLst/>
          </a:prstGeom>
          <a:noFill/>
        </p:spPr>
      </p:pic>
      <p:pic>
        <p:nvPicPr>
          <p:cNvPr id="40968" name="Picture 8" descr="http://www.prosv.ru/Attachment.aspx?Id=25567"/>
          <p:cNvPicPr>
            <a:picLocks noChangeAspect="1" noChangeArrowheads="1"/>
          </p:cNvPicPr>
          <p:nvPr/>
        </p:nvPicPr>
        <p:blipFill>
          <a:blip r:embed="rId10"/>
          <a:srcRect l="2435" t="3807" r="48864" b="1015"/>
          <a:stretch>
            <a:fillRect/>
          </a:stretch>
        </p:blipFill>
        <p:spPr bwMode="auto">
          <a:xfrm>
            <a:off x="4286248" y="3000372"/>
            <a:ext cx="2971821" cy="1857388"/>
          </a:xfrm>
          <a:prstGeom prst="rect">
            <a:avLst/>
          </a:prstGeom>
          <a:noFill/>
        </p:spPr>
      </p:pic>
      <p:pic>
        <p:nvPicPr>
          <p:cNvPr id="40980" name="Picture 20" descr="http://www.prosv.ru/Attachment.aspx?Id=1098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03256" y="5072075"/>
            <a:ext cx="1369210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пятидневная учебная неделя;</a:t>
            </a:r>
          </a:p>
          <a:p>
            <a:pPr lvl="0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минимальное по объему домашнее задание;</a:t>
            </a:r>
          </a:p>
          <a:p>
            <a:pPr lvl="0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безотметочное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обучение в первом классе, словесная оценка работы, жетоны, как положительные отметки;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адаптационный период –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четверть (в эти дни у детей по три урока);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рассаживание и пересаживание детей за парты по медицинским показаниям;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схема безопасного пути в школу (пройти с ребенком от дома до лицея);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порядок питания в столовой;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-1265"/>
          <a:stretch>
            <a:fillRect/>
          </a:stretch>
        </p:blipFill>
        <p:spPr bwMode="auto">
          <a:xfrm>
            <a:off x="5715008" y="3857628"/>
            <a:ext cx="339386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Сменная обувь, мешочки для сменной обуви, пометить обувь, верхнюю одежду вашего ребенка;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Пенал (ручки-2, простые карандаши-2, цветные карандаши-6 основных цветов, линейка, ластик, точилка);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Касса цифр, наборное полотно.</a:t>
            </a:r>
          </a:p>
          <a:p>
            <a:endParaRPr lang="ru-RU" dirty="0"/>
          </a:p>
        </p:txBody>
      </p:sp>
      <p:pic>
        <p:nvPicPr>
          <p:cNvPr id="2050" name="Picture 2" descr="D:\1 Nadi\1 КЛАСС\1 сентября\клипарт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630" y="3357562"/>
            <a:ext cx="325796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galife.com.ua/uploads/posts/2009-09/1252780282_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64" cy="571504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41882" y="142852"/>
            <a:ext cx="7530712" cy="4524315"/>
          </a:xfrm>
          <a:prstGeom prst="rect">
            <a:avLst/>
          </a:prstGeom>
          <a:solidFill>
            <a:schemeClr val="accent5">
              <a:lumMod val="20000"/>
              <a:lumOff val="80000"/>
              <a:alpha val="4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Batang" pitchFamily="18" charset="-127"/>
                <a:cs typeface="Arial" pitchFamily="34" charset="0"/>
              </a:rPr>
              <a:t>"Семья и школа – это берег и море.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Batang" pitchFamily="18" charset="-127"/>
                <a:cs typeface="Arial" pitchFamily="34" charset="0"/>
              </a:rPr>
              <a:t>На берегу, ребёнок делает свои первые шаги,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Batang" pitchFamily="18" charset="-127"/>
                <a:cs typeface="Arial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Batang" pitchFamily="18" charset="-127"/>
                <a:cs typeface="Arial" pitchFamily="34" charset="0"/>
              </a:rPr>
              <a:t>а потом перед ним открывается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Batang" pitchFamily="18" charset="-127"/>
                <a:cs typeface="Arial" pitchFamily="34" charset="0"/>
              </a:rPr>
              <a:t> необозримое море знаний,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Batang" pitchFamily="18" charset="-127"/>
                <a:cs typeface="Arial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Batang" pitchFamily="18" charset="-127"/>
                <a:cs typeface="Arial" pitchFamily="34" charset="0"/>
              </a:rPr>
              <a:t>и курс в этом море прокладывает школа….</a:t>
            </a:r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  <a:ea typeface="Batang" pitchFamily="18" charset="-127"/>
                <a:cs typeface="Arial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Batang" pitchFamily="18" charset="-127"/>
                <a:cs typeface="Arial" pitchFamily="34" charset="0"/>
              </a:rPr>
              <a:t>Но это не значит, что путешественник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Batang" pitchFamily="18" charset="-127"/>
                <a:cs typeface="Arial" pitchFamily="34" charset="0"/>
              </a:rPr>
              <a:t>должен совсем оторваться от берега”….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Batang" pitchFamily="18" charset="-127"/>
                <a:cs typeface="Arial" pitchFamily="34" charset="0"/>
              </a:rPr>
              <a:t> Л.Кассиль.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портфолио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;</a:t>
            </a:r>
          </a:p>
          <a:p>
            <a:pPr lvl="0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дни рождения учеников,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pPr lvl="0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касса взаимопомощи (ручки, простые карандаши, ножницы, линейки, мел)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http://img1.liveinternet.ru/images/attach/c/2/66/603/66603131_1289770136_1273558245_500x700titulnyjli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5370">
            <a:off x="6072198" y="214290"/>
            <a:ext cx="2492150" cy="352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5400000">
            <a:off x="1172330" y="-1172330"/>
            <a:ext cx="6858000" cy="920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  <a:solidFill>
            <a:schemeClr val="accent2">
              <a:lumMod val="20000"/>
              <a:lumOff val="80000"/>
              <a:alpha val="41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	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малыш доверит вам самое сокровенное.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	</a:t>
            </a:r>
            <a:r>
              <a:rPr lang="ru-RU" b="1" dirty="0" smtClean="0">
                <a:solidFill>
                  <a:srgbClr val="C31F36"/>
                </a:solidFill>
                <a:latin typeface="Cambria" pitchFamily="18" charset="0"/>
              </a:rPr>
              <a:t>Учитесь вместе с ребенком, объединяйтесь с ним против трудностей, станьте союзником, а не противником или сторонним наблюдателем школьной жизни первоклассника.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Верьте в ребенка, верьте в учителя.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1643050"/>
            <a:ext cx="871540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Помните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, каким бы профессиональным не был бы Ваш учитель,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пусть он будет даже мастером …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никогда без Вашей помощи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ему не сделать того,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что можно сделать ВМЕСТЕ.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8728" y="357166"/>
            <a:ext cx="6000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ВСЕ МЫ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РАЗНЫЕ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И В ЭТОМ НАШЕ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БОГАТСТВО 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3794" name="Picture 2" descr="http://bookcube.ru/uploads/taginator/Dec-2012/dou-risovanie-po-zamyslu-zdor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02028"/>
            <a:ext cx="5072098" cy="477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7" y="96629"/>
            <a:ext cx="1428759" cy="126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6000768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6600"/>
                </a:solidFill>
              </a:rPr>
              <a:t>		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 сравнивайте ребенка с другими,</a:t>
            </a:r>
          </a:p>
          <a:p>
            <a:pPr algn="r">
              <a:buNone/>
            </a:pP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хвалите его за успехи и достижения. </a:t>
            </a:r>
          </a:p>
          <a:p>
            <a:pPr algn="r">
              <a:buNone/>
            </a:pP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Признайте за своим первоклассником право на индивидуальность, право быть другим. </a:t>
            </a:r>
          </a:p>
          <a:p>
            <a:pPr algn="r">
              <a:buNone/>
            </a:pPr>
            <a:r>
              <a:rPr lang="ru-RU" sz="31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Никогда не сравнивайте мальчиков и девочек, не ставьте одних в пример другим: они разные даже по биологическому возрасту - девочки обычно старше ровесников-мальчиков.</a:t>
            </a:r>
          </a:p>
          <a:p>
            <a:pPr algn="r">
              <a:buNone/>
            </a:pPr>
            <a:endParaRPr lang="ru-RU" sz="3100" b="1" i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Успехи ребёнка сравнивать с его предыдущими неудачами, а не с отметками в тетради;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Одолевать трудности нужно, начиная с какой – то одной, а не бороться со всеми одновременно;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Чтобы избавить ребёнка от недостатков, замечайте их по возможности реже.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Мы будем сравнивать, но только это будут результаты одного и того же ребенка вчера, сегодня 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завтра.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1714480" y="-24"/>
            <a:ext cx="5715040" cy="642942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Советы</a:t>
            </a:r>
            <a:r>
              <a:rPr kumimoji="0" lang="ru-RU" sz="4400" b="1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родителям: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Приспособление к новым условиям - огромное испытание для физических, интеллектуальных и эмоциональных возможностей ребенка.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     Задача родителей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поддержать первоклассников в их желании добиться успеха.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ru-RU" sz="2000" b="1" i="1" dirty="0">
              <a:solidFill>
                <a:srgbClr val="0066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Заголовок 12"/>
          <p:cNvSpPr txBox="1">
            <a:spLocks/>
          </p:cNvSpPr>
          <p:nvPr/>
        </p:nvSpPr>
        <p:spPr>
          <a:xfrm>
            <a:off x="1428728" y="214290"/>
            <a:ext cx="5715040" cy="1000156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Советы</a:t>
            </a:r>
            <a:r>
              <a:rPr kumimoji="0" lang="ru-RU" sz="4400" b="1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родителям: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08" y="1571612"/>
            <a:ext cx="8658196" cy="4572032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800" dirty="0" smtClean="0"/>
              <a:t>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 каждой работе обязательно найдите, за что можно было бы детей похвалить. Помните, что похвала и эмоциональная поддержка способны заметно повысить интеллектуальные достижения человека.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 скупитесь на похвалу, научитесь выделять в море ошибок островок успеха;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Хвалить – исполнителя, критиковать – исполнение.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1428728" y="214290"/>
            <a:ext cx="5715040" cy="1000156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Советы</a:t>
            </a:r>
            <a:r>
              <a:rPr kumimoji="0" lang="ru-RU" sz="4400" b="1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родителям: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472518" cy="39290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        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Каждый день 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говорите с ребенком.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Слушать должны вы, а не он.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		Ежедневно провоцируйте ребёнка говорить: «Что было днём? Что ты делал?» Ребёнок должен привыкнуть слушать себя говорящим; сохранять спокойствие, когда взрослые смотрят и слушают его. Это нужно сделать для того, чтобы у детей  не развивалась речевая застенчивость.</a:t>
            </a:r>
          </a:p>
          <a:p>
            <a:pPr algn="just">
              <a:buFont typeface="Wingdings" pitchFamily="2" charset="2"/>
              <a:buChar char="Ø"/>
            </a:pPr>
            <a:endParaRPr lang="ru-R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3428992" y="857232"/>
            <a:ext cx="5286412" cy="1000156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Советы</a:t>
            </a:r>
            <a:r>
              <a:rPr kumimoji="0" lang="ru-RU" sz="4400" b="1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родителям: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385765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endParaRPr lang="ru-RU" sz="2400" b="1" dirty="0">
              <a:solidFill>
                <a:srgbClr val="003300"/>
              </a:solidFill>
            </a:endParaRP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Если вас что-то беспокоит в поведении ребенка, его учебных делах, не стесняйтесь обращаться за советом и консультацией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к учителю,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школьному психологу Ларисе Алексеевне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Самосудовой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социальному педагогу Надежде Павловне Тумановой. </a:t>
            </a:r>
          </a:p>
          <a:p>
            <a:endParaRPr lang="ru-RU" dirty="0"/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1428728" y="0"/>
            <a:ext cx="5715040" cy="1000156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Советы</a:t>
            </a:r>
            <a:r>
              <a:rPr kumimoji="0" lang="ru-RU" sz="4400" b="1" i="0" u="none" strike="noStrike" kern="120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родителям: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mediasubs.ru/group/uploads/vi/video-treningi-i-video-seminaryi-po-lichnostnomu-rostu-i-psihologii-uspeha/image2/BkOGM2N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61572"/>
            <a:ext cx="2701885" cy="265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432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Лицей № 35 ОАО «РЖД»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я</cp:lastModifiedBy>
  <cp:revision>52</cp:revision>
  <dcterms:created xsi:type="dcterms:W3CDTF">2013-08-16T05:13:15Z</dcterms:created>
  <dcterms:modified xsi:type="dcterms:W3CDTF">2013-11-05T09:58:20Z</dcterms:modified>
</cp:coreProperties>
</file>