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64" r:id="rId4"/>
    <p:sldId id="257" r:id="rId5"/>
    <p:sldId id="258" r:id="rId6"/>
    <p:sldId id="259" r:id="rId7"/>
    <p:sldId id="263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890FA8-8106-472B-981E-5F64EE311CF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DE6E6B-3BC2-484B-83F2-A0CB20C003A0}">
      <dgm:prSet phldrT="[Текст]"/>
      <dgm:spPr/>
      <dgm:t>
        <a:bodyPr/>
        <a:lstStyle/>
        <a:p>
          <a:r>
            <a:rPr lang="ru-RU" dirty="0" smtClean="0"/>
            <a:t>Регулятивные</a:t>
          </a:r>
        </a:p>
        <a:p>
          <a:r>
            <a:rPr lang="ru-RU" dirty="0" smtClean="0"/>
            <a:t> УУД</a:t>
          </a:r>
          <a:endParaRPr lang="ru-RU" dirty="0"/>
        </a:p>
      </dgm:t>
    </dgm:pt>
    <dgm:pt modelId="{C406E2E8-35F6-4C1F-8677-63278D294205}" type="parTrans" cxnId="{CCDCAA81-430D-4B8C-922A-3277E2093C9B}">
      <dgm:prSet/>
      <dgm:spPr/>
      <dgm:t>
        <a:bodyPr/>
        <a:lstStyle/>
        <a:p>
          <a:endParaRPr lang="ru-RU"/>
        </a:p>
      </dgm:t>
    </dgm:pt>
    <dgm:pt modelId="{CDC25597-B001-4E81-8C01-E8F51CE40C8E}" type="sibTrans" cxnId="{CCDCAA81-430D-4B8C-922A-3277E2093C9B}">
      <dgm:prSet/>
      <dgm:spPr/>
      <dgm:t>
        <a:bodyPr/>
        <a:lstStyle/>
        <a:p>
          <a:endParaRPr lang="ru-RU"/>
        </a:p>
      </dgm:t>
    </dgm:pt>
    <dgm:pt modelId="{7EC7D554-7E46-4291-84E9-D361AF939B43}">
      <dgm:prSet phldrT="[Текст]"/>
      <dgm:spPr/>
      <dgm:t>
        <a:bodyPr/>
        <a:lstStyle/>
        <a:p>
          <a:r>
            <a:rPr lang="ru-RU" dirty="0" smtClean="0"/>
            <a:t>Организовывать рабочее место, свою деятельность.</a:t>
          </a:r>
          <a:endParaRPr lang="ru-RU" dirty="0"/>
        </a:p>
      </dgm:t>
    </dgm:pt>
    <dgm:pt modelId="{66339BD9-CC65-45CB-99F1-6080E384AA8D}" type="parTrans" cxnId="{25DD38F5-8C4F-4617-B3A0-57950DA463D0}">
      <dgm:prSet/>
      <dgm:spPr/>
      <dgm:t>
        <a:bodyPr/>
        <a:lstStyle/>
        <a:p>
          <a:endParaRPr lang="ru-RU"/>
        </a:p>
      </dgm:t>
    </dgm:pt>
    <dgm:pt modelId="{9A5AA89B-BC5D-42DA-9C8C-46D3FA54400C}" type="sibTrans" cxnId="{25DD38F5-8C4F-4617-B3A0-57950DA463D0}">
      <dgm:prSet/>
      <dgm:spPr/>
      <dgm:t>
        <a:bodyPr/>
        <a:lstStyle/>
        <a:p>
          <a:endParaRPr lang="ru-RU"/>
        </a:p>
      </dgm:t>
    </dgm:pt>
    <dgm:pt modelId="{CEEB0A5A-7287-4EBF-87B8-41A64BB11EB6}">
      <dgm:prSet phldrT="[Текст]"/>
      <dgm:spPr/>
      <dgm:t>
        <a:bodyPr/>
        <a:lstStyle/>
        <a:p>
          <a:r>
            <a:rPr lang="ru-RU" dirty="0" smtClean="0"/>
            <a:t>Познавательные </a:t>
          </a:r>
        </a:p>
        <a:p>
          <a:r>
            <a:rPr lang="ru-RU" dirty="0" smtClean="0"/>
            <a:t>УУД</a:t>
          </a:r>
          <a:endParaRPr lang="ru-RU" dirty="0"/>
        </a:p>
      </dgm:t>
    </dgm:pt>
    <dgm:pt modelId="{8DFC0883-FC25-4AE9-BCAB-904FF9672C40}" type="parTrans" cxnId="{EE981854-9BB1-4A06-8BF5-A73D4AFF586A}">
      <dgm:prSet/>
      <dgm:spPr/>
      <dgm:t>
        <a:bodyPr/>
        <a:lstStyle/>
        <a:p>
          <a:endParaRPr lang="ru-RU"/>
        </a:p>
      </dgm:t>
    </dgm:pt>
    <dgm:pt modelId="{C31EF85C-1F55-406C-958F-EB3A3B9B778F}" type="sibTrans" cxnId="{EE981854-9BB1-4A06-8BF5-A73D4AFF586A}">
      <dgm:prSet/>
      <dgm:spPr/>
      <dgm:t>
        <a:bodyPr/>
        <a:lstStyle/>
        <a:p>
          <a:endParaRPr lang="ru-RU"/>
        </a:p>
      </dgm:t>
    </dgm:pt>
    <dgm:pt modelId="{E01F8741-873E-4230-870E-A69CB0C71C98}">
      <dgm:prSet phldrT="[Текст]"/>
      <dgm:spPr/>
      <dgm:t>
        <a:bodyPr/>
        <a:lstStyle/>
        <a:p>
          <a:r>
            <a:rPr lang="ru-RU" dirty="0" smtClean="0"/>
            <a:t>Использование схем при решении задач.</a:t>
          </a:r>
          <a:endParaRPr lang="ru-RU" dirty="0"/>
        </a:p>
      </dgm:t>
    </dgm:pt>
    <dgm:pt modelId="{666E2396-FCDE-47EB-9F15-EF8991B6F4CB}" type="parTrans" cxnId="{E071724C-B4EB-42A3-94AC-A6A7D7F33F6C}">
      <dgm:prSet/>
      <dgm:spPr/>
      <dgm:t>
        <a:bodyPr/>
        <a:lstStyle/>
        <a:p>
          <a:endParaRPr lang="ru-RU"/>
        </a:p>
      </dgm:t>
    </dgm:pt>
    <dgm:pt modelId="{1E58B72F-6DF3-4185-83FB-98DFF7585ABB}" type="sibTrans" cxnId="{E071724C-B4EB-42A3-94AC-A6A7D7F33F6C}">
      <dgm:prSet/>
      <dgm:spPr/>
      <dgm:t>
        <a:bodyPr/>
        <a:lstStyle/>
        <a:p>
          <a:endParaRPr lang="ru-RU"/>
        </a:p>
      </dgm:t>
    </dgm:pt>
    <dgm:pt modelId="{0D8BE0E3-DAC4-41C9-99D7-C42614008DFB}">
      <dgm:prSet phldrT="[Текст]"/>
      <dgm:spPr/>
      <dgm:t>
        <a:bodyPr/>
        <a:lstStyle/>
        <a:p>
          <a:r>
            <a:rPr lang="ru-RU" dirty="0" smtClean="0"/>
            <a:t>Коммуникативные </a:t>
          </a:r>
        </a:p>
        <a:p>
          <a:r>
            <a:rPr lang="ru-RU" dirty="0" smtClean="0"/>
            <a:t>УУД</a:t>
          </a:r>
          <a:endParaRPr lang="ru-RU" dirty="0"/>
        </a:p>
      </dgm:t>
    </dgm:pt>
    <dgm:pt modelId="{A235D57E-321D-4345-A2D8-77DC71025807}" type="parTrans" cxnId="{EEDFFB52-A640-46B8-B601-F2AFAD7AC7D3}">
      <dgm:prSet/>
      <dgm:spPr/>
      <dgm:t>
        <a:bodyPr/>
        <a:lstStyle/>
        <a:p>
          <a:endParaRPr lang="ru-RU"/>
        </a:p>
      </dgm:t>
    </dgm:pt>
    <dgm:pt modelId="{26F4DC8F-6691-4D1F-B2CB-A32A58AA3A63}" type="sibTrans" cxnId="{EEDFFB52-A640-46B8-B601-F2AFAD7AC7D3}">
      <dgm:prSet/>
      <dgm:spPr/>
      <dgm:t>
        <a:bodyPr/>
        <a:lstStyle/>
        <a:p>
          <a:endParaRPr lang="ru-RU"/>
        </a:p>
      </dgm:t>
    </dgm:pt>
    <dgm:pt modelId="{F7C3483F-C825-454A-A50D-7852B81B1209}">
      <dgm:prSet phldrT="[Текст]"/>
      <dgm:spPr/>
      <dgm:t>
        <a:bodyPr/>
        <a:lstStyle/>
        <a:p>
          <a:r>
            <a:rPr lang="ru-RU" dirty="0" smtClean="0"/>
            <a:t>Уметь использовать математическую речь при объяснении своих действий.</a:t>
          </a:r>
          <a:endParaRPr lang="ru-RU" dirty="0"/>
        </a:p>
      </dgm:t>
    </dgm:pt>
    <dgm:pt modelId="{E9639A94-62AA-4533-B5F8-A00E6DC66189}" type="parTrans" cxnId="{1068FC33-DD42-4E58-A1F6-CC11EF00EA9C}">
      <dgm:prSet/>
      <dgm:spPr/>
      <dgm:t>
        <a:bodyPr/>
        <a:lstStyle/>
        <a:p>
          <a:endParaRPr lang="ru-RU"/>
        </a:p>
      </dgm:t>
    </dgm:pt>
    <dgm:pt modelId="{801583A0-849D-49FA-9ABD-2E8E1EDF17A9}" type="sibTrans" cxnId="{1068FC33-DD42-4E58-A1F6-CC11EF00EA9C}">
      <dgm:prSet/>
      <dgm:spPr/>
      <dgm:t>
        <a:bodyPr/>
        <a:lstStyle/>
        <a:p>
          <a:endParaRPr lang="ru-RU"/>
        </a:p>
      </dgm:t>
    </dgm:pt>
    <dgm:pt modelId="{BB226D73-264A-460B-9817-CCDACE63B843}">
      <dgm:prSet/>
      <dgm:spPr/>
      <dgm:t>
        <a:bodyPr/>
        <a:lstStyle/>
        <a:p>
          <a:r>
            <a:rPr lang="ru-RU" smtClean="0"/>
            <a:t>Принимать и ставить учебно-познавательную задачу.</a:t>
          </a:r>
          <a:endParaRPr lang="ru-RU"/>
        </a:p>
      </dgm:t>
    </dgm:pt>
    <dgm:pt modelId="{44100B20-BD99-498D-9222-EDFF2D702902}" type="parTrans" cxnId="{13BAEFD2-B61C-4FB2-A728-EFCAF78EAB26}">
      <dgm:prSet/>
      <dgm:spPr/>
      <dgm:t>
        <a:bodyPr/>
        <a:lstStyle/>
        <a:p>
          <a:endParaRPr lang="ru-RU"/>
        </a:p>
      </dgm:t>
    </dgm:pt>
    <dgm:pt modelId="{293B0876-8939-4490-8A23-4E1106E0355A}" type="sibTrans" cxnId="{13BAEFD2-B61C-4FB2-A728-EFCAF78EAB26}">
      <dgm:prSet/>
      <dgm:spPr/>
      <dgm:t>
        <a:bodyPr/>
        <a:lstStyle/>
        <a:p>
          <a:endParaRPr lang="ru-RU"/>
        </a:p>
      </dgm:t>
    </dgm:pt>
    <dgm:pt modelId="{E12ADE07-A863-4BCD-AB7D-C8F1C45C3136}">
      <dgm:prSet/>
      <dgm:spPr/>
      <dgm:t>
        <a:bodyPr/>
        <a:lstStyle/>
        <a:p>
          <a:r>
            <a:rPr lang="ru-RU" smtClean="0"/>
            <a:t>Строить логические рассуждения.</a:t>
          </a:r>
          <a:endParaRPr lang="ru-RU"/>
        </a:p>
      </dgm:t>
    </dgm:pt>
    <dgm:pt modelId="{FE1FFF33-FCCD-4806-B482-9F108C608FFD}" type="parTrans" cxnId="{E08F0D3A-9D7C-4F5B-AF5D-6DBCA683A450}">
      <dgm:prSet/>
      <dgm:spPr/>
      <dgm:t>
        <a:bodyPr/>
        <a:lstStyle/>
        <a:p>
          <a:endParaRPr lang="ru-RU"/>
        </a:p>
      </dgm:t>
    </dgm:pt>
    <dgm:pt modelId="{BD28CFB8-9813-41D4-8846-036101B9EAFE}" type="sibTrans" cxnId="{E08F0D3A-9D7C-4F5B-AF5D-6DBCA683A450}">
      <dgm:prSet/>
      <dgm:spPr/>
      <dgm:t>
        <a:bodyPr/>
        <a:lstStyle/>
        <a:p>
          <a:endParaRPr lang="ru-RU"/>
        </a:p>
      </dgm:t>
    </dgm:pt>
    <dgm:pt modelId="{CE241E72-76DC-41BF-994B-7DDD7B1F0B1C}">
      <dgm:prSet/>
      <dgm:spPr/>
      <dgm:t>
        <a:bodyPr/>
        <a:lstStyle/>
        <a:p>
          <a:r>
            <a:rPr lang="ru-RU" dirty="0" smtClean="0"/>
            <a:t>Планировать свои действия</a:t>
          </a:r>
          <a:endParaRPr lang="ru-RU" dirty="0"/>
        </a:p>
      </dgm:t>
    </dgm:pt>
    <dgm:pt modelId="{7A42CED7-0C81-4685-85C3-88C204460618}" type="parTrans" cxnId="{EBB38DBE-3CC9-41D0-BF3E-BD7A98FD7B69}">
      <dgm:prSet/>
      <dgm:spPr/>
      <dgm:t>
        <a:bodyPr/>
        <a:lstStyle/>
        <a:p>
          <a:endParaRPr lang="ru-RU"/>
        </a:p>
      </dgm:t>
    </dgm:pt>
    <dgm:pt modelId="{B6CF0383-8D39-470F-9894-8B4DAD7BC0AD}" type="sibTrans" cxnId="{EBB38DBE-3CC9-41D0-BF3E-BD7A98FD7B69}">
      <dgm:prSet/>
      <dgm:spPr/>
      <dgm:t>
        <a:bodyPr/>
        <a:lstStyle/>
        <a:p>
          <a:endParaRPr lang="ru-RU"/>
        </a:p>
      </dgm:t>
    </dgm:pt>
    <dgm:pt modelId="{851171A9-2EFE-4DA3-A3E6-DCF56D39EEB0}">
      <dgm:prSet/>
      <dgm:spPr/>
      <dgm:t>
        <a:bodyPr/>
        <a:lstStyle/>
        <a:p>
          <a:endParaRPr lang="ru-RU" dirty="0"/>
        </a:p>
      </dgm:t>
    </dgm:pt>
    <dgm:pt modelId="{07F4984A-8589-430C-8604-FCC882763B8C}" type="parTrans" cxnId="{9DF7FF69-900C-4485-B2F4-25402A792C23}">
      <dgm:prSet/>
      <dgm:spPr/>
      <dgm:t>
        <a:bodyPr/>
        <a:lstStyle/>
        <a:p>
          <a:endParaRPr lang="ru-RU"/>
        </a:p>
      </dgm:t>
    </dgm:pt>
    <dgm:pt modelId="{C5F42C6B-F1EF-4F35-AD0D-B1838739767F}" type="sibTrans" cxnId="{9DF7FF69-900C-4485-B2F4-25402A792C23}">
      <dgm:prSet/>
      <dgm:spPr/>
      <dgm:t>
        <a:bodyPr/>
        <a:lstStyle/>
        <a:p>
          <a:endParaRPr lang="ru-RU"/>
        </a:p>
      </dgm:t>
    </dgm:pt>
    <dgm:pt modelId="{A3137F2C-BA71-43E2-9953-3102C5FC8204}">
      <dgm:prSet/>
      <dgm:spPr/>
      <dgm:t>
        <a:bodyPr/>
        <a:lstStyle/>
        <a:p>
          <a:r>
            <a:rPr lang="ru-RU" dirty="0" smtClean="0"/>
            <a:t>Осуществлять взаимный контроль и оказывать необходимую помощь товарищам.</a:t>
          </a:r>
          <a:endParaRPr lang="ru-RU" dirty="0"/>
        </a:p>
      </dgm:t>
    </dgm:pt>
    <dgm:pt modelId="{6AE0D03E-4F92-4A13-A650-9055999CD1FC}" type="parTrans" cxnId="{6F43C376-5358-44A5-828E-DA80149033BE}">
      <dgm:prSet/>
      <dgm:spPr/>
      <dgm:t>
        <a:bodyPr/>
        <a:lstStyle/>
        <a:p>
          <a:endParaRPr lang="ru-RU"/>
        </a:p>
      </dgm:t>
    </dgm:pt>
    <dgm:pt modelId="{DE9E1708-A332-457C-9C23-6C80FC669E3B}" type="sibTrans" cxnId="{6F43C376-5358-44A5-828E-DA80149033BE}">
      <dgm:prSet/>
      <dgm:spPr/>
      <dgm:t>
        <a:bodyPr/>
        <a:lstStyle/>
        <a:p>
          <a:endParaRPr lang="ru-RU"/>
        </a:p>
      </dgm:t>
    </dgm:pt>
    <dgm:pt modelId="{9095A32A-FB39-4846-86A6-16614330CFEF}" type="pres">
      <dgm:prSet presAssocID="{70890FA8-8106-472B-981E-5F64EE311C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4F0034-F538-480B-AC0B-F391F12DE16A}" type="pres">
      <dgm:prSet presAssocID="{C0DE6E6B-3BC2-484B-83F2-A0CB20C003A0}" presName="composite" presStyleCnt="0"/>
      <dgm:spPr/>
    </dgm:pt>
    <dgm:pt modelId="{928F5936-F2D0-4A85-91FC-E86E26E992D0}" type="pres">
      <dgm:prSet presAssocID="{C0DE6E6B-3BC2-484B-83F2-A0CB20C003A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FC4D7-6FB3-408E-8C94-5D6428678982}" type="pres">
      <dgm:prSet presAssocID="{C0DE6E6B-3BC2-484B-83F2-A0CB20C003A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D39AB-532F-45AB-9FB0-E9458A3AD278}" type="pres">
      <dgm:prSet presAssocID="{CDC25597-B001-4E81-8C01-E8F51CE40C8E}" presName="space" presStyleCnt="0"/>
      <dgm:spPr/>
    </dgm:pt>
    <dgm:pt modelId="{0CAD4259-8186-495E-9CDB-67C8AC500B0D}" type="pres">
      <dgm:prSet presAssocID="{CEEB0A5A-7287-4EBF-87B8-41A64BB11EB6}" presName="composite" presStyleCnt="0"/>
      <dgm:spPr/>
    </dgm:pt>
    <dgm:pt modelId="{A90BC3A8-41F2-4CAB-B0B5-AF350920FB16}" type="pres">
      <dgm:prSet presAssocID="{CEEB0A5A-7287-4EBF-87B8-41A64BB11EB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AB19B-3B1A-465C-9FBB-692D1216EB25}" type="pres">
      <dgm:prSet presAssocID="{CEEB0A5A-7287-4EBF-87B8-41A64BB11EB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52BC9-1AAF-42CF-96C8-99D0796F0E41}" type="pres">
      <dgm:prSet presAssocID="{C31EF85C-1F55-406C-958F-EB3A3B9B778F}" presName="space" presStyleCnt="0"/>
      <dgm:spPr/>
    </dgm:pt>
    <dgm:pt modelId="{02E174CC-A46E-4D1A-927C-62A938591A34}" type="pres">
      <dgm:prSet presAssocID="{0D8BE0E3-DAC4-41C9-99D7-C42614008DFB}" presName="composite" presStyleCnt="0"/>
      <dgm:spPr/>
    </dgm:pt>
    <dgm:pt modelId="{1DE330C5-190B-41FD-9FAE-3BC5E77D5115}" type="pres">
      <dgm:prSet presAssocID="{0D8BE0E3-DAC4-41C9-99D7-C42614008DF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E36E5-29BF-426D-89C5-5210DBA031E6}" type="pres">
      <dgm:prSet presAssocID="{0D8BE0E3-DAC4-41C9-99D7-C42614008DF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DFFB52-A640-46B8-B601-F2AFAD7AC7D3}" srcId="{70890FA8-8106-472B-981E-5F64EE311CF2}" destId="{0D8BE0E3-DAC4-41C9-99D7-C42614008DFB}" srcOrd="2" destOrd="0" parTransId="{A235D57E-321D-4345-A2D8-77DC71025807}" sibTransId="{26F4DC8F-6691-4D1F-B2CB-A32A58AA3A63}"/>
    <dgm:cxn modelId="{1DA6A49E-42AD-4EE3-9B86-E017102EDFCB}" type="presOf" srcId="{F7C3483F-C825-454A-A50D-7852B81B1209}" destId="{409E36E5-29BF-426D-89C5-5210DBA031E6}" srcOrd="0" destOrd="0" presId="urn:microsoft.com/office/officeart/2005/8/layout/hList1"/>
    <dgm:cxn modelId="{7E868826-95C9-46C9-AA9C-59F40AA97858}" type="presOf" srcId="{CE241E72-76DC-41BF-994B-7DDD7B1F0B1C}" destId="{EE4FC4D7-6FB3-408E-8C94-5D6428678982}" srcOrd="0" destOrd="3" presId="urn:microsoft.com/office/officeart/2005/8/layout/hList1"/>
    <dgm:cxn modelId="{25DD38F5-8C4F-4617-B3A0-57950DA463D0}" srcId="{C0DE6E6B-3BC2-484B-83F2-A0CB20C003A0}" destId="{7EC7D554-7E46-4291-84E9-D361AF939B43}" srcOrd="0" destOrd="0" parTransId="{66339BD9-CC65-45CB-99F1-6080E384AA8D}" sibTransId="{9A5AA89B-BC5D-42DA-9C8C-46D3FA54400C}"/>
    <dgm:cxn modelId="{6F5AEF53-0455-4972-A35F-A1938D9A264C}" type="presOf" srcId="{851171A9-2EFE-4DA3-A3E6-DCF56D39EEB0}" destId="{8ADAB19B-3B1A-465C-9FBB-692D1216EB25}" srcOrd="0" destOrd="1" presId="urn:microsoft.com/office/officeart/2005/8/layout/hList1"/>
    <dgm:cxn modelId="{6F43C376-5358-44A5-828E-DA80149033BE}" srcId="{0D8BE0E3-DAC4-41C9-99D7-C42614008DFB}" destId="{A3137F2C-BA71-43E2-9953-3102C5FC8204}" srcOrd="1" destOrd="0" parTransId="{6AE0D03E-4F92-4A13-A650-9055999CD1FC}" sibTransId="{DE9E1708-A332-457C-9C23-6C80FC669E3B}"/>
    <dgm:cxn modelId="{3A62FD9C-3CFC-447C-8D78-A17D321D0D27}" type="presOf" srcId="{C0DE6E6B-3BC2-484B-83F2-A0CB20C003A0}" destId="{928F5936-F2D0-4A85-91FC-E86E26E992D0}" srcOrd="0" destOrd="0" presId="urn:microsoft.com/office/officeart/2005/8/layout/hList1"/>
    <dgm:cxn modelId="{25F7B2C9-0920-4818-86E7-1FB0D1D754C6}" type="presOf" srcId="{E01F8741-873E-4230-870E-A69CB0C71C98}" destId="{8ADAB19B-3B1A-465C-9FBB-692D1216EB25}" srcOrd="0" destOrd="0" presId="urn:microsoft.com/office/officeart/2005/8/layout/hList1"/>
    <dgm:cxn modelId="{AA1962CE-C8F7-4709-BE6C-83A89FEF87C7}" type="presOf" srcId="{7EC7D554-7E46-4291-84E9-D361AF939B43}" destId="{EE4FC4D7-6FB3-408E-8C94-5D6428678982}" srcOrd="0" destOrd="0" presId="urn:microsoft.com/office/officeart/2005/8/layout/hList1"/>
    <dgm:cxn modelId="{D25E4533-7C18-4F29-8C23-56B94FB9FA27}" type="presOf" srcId="{E12ADE07-A863-4BCD-AB7D-C8F1C45C3136}" destId="{EE4FC4D7-6FB3-408E-8C94-5D6428678982}" srcOrd="0" destOrd="2" presId="urn:microsoft.com/office/officeart/2005/8/layout/hList1"/>
    <dgm:cxn modelId="{EBB38DBE-3CC9-41D0-BF3E-BD7A98FD7B69}" srcId="{C0DE6E6B-3BC2-484B-83F2-A0CB20C003A0}" destId="{CE241E72-76DC-41BF-994B-7DDD7B1F0B1C}" srcOrd="3" destOrd="0" parTransId="{7A42CED7-0C81-4685-85C3-88C204460618}" sibTransId="{B6CF0383-8D39-470F-9894-8B4DAD7BC0AD}"/>
    <dgm:cxn modelId="{9DF7FF69-900C-4485-B2F4-25402A792C23}" srcId="{CEEB0A5A-7287-4EBF-87B8-41A64BB11EB6}" destId="{851171A9-2EFE-4DA3-A3E6-DCF56D39EEB0}" srcOrd="1" destOrd="0" parTransId="{07F4984A-8589-430C-8604-FCC882763B8C}" sibTransId="{C5F42C6B-F1EF-4F35-AD0D-B1838739767F}"/>
    <dgm:cxn modelId="{13BAEFD2-B61C-4FB2-A728-EFCAF78EAB26}" srcId="{C0DE6E6B-3BC2-484B-83F2-A0CB20C003A0}" destId="{BB226D73-264A-460B-9817-CCDACE63B843}" srcOrd="1" destOrd="0" parTransId="{44100B20-BD99-498D-9222-EDFF2D702902}" sibTransId="{293B0876-8939-4490-8A23-4E1106E0355A}"/>
    <dgm:cxn modelId="{EE981854-9BB1-4A06-8BF5-A73D4AFF586A}" srcId="{70890FA8-8106-472B-981E-5F64EE311CF2}" destId="{CEEB0A5A-7287-4EBF-87B8-41A64BB11EB6}" srcOrd="1" destOrd="0" parTransId="{8DFC0883-FC25-4AE9-BCAB-904FF9672C40}" sibTransId="{C31EF85C-1F55-406C-958F-EB3A3B9B778F}"/>
    <dgm:cxn modelId="{1068FC33-DD42-4E58-A1F6-CC11EF00EA9C}" srcId="{0D8BE0E3-DAC4-41C9-99D7-C42614008DFB}" destId="{F7C3483F-C825-454A-A50D-7852B81B1209}" srcOrd="0" destOrd="0" parTransId="{E9639A94-62AA-4533-B5F8-A00E6DC66189}" sibTransId="{801583A0-849D-49FA-9ABD-2E8E1EDF17A9}"/>
    <dgm:cxn modelId="{E071724C-B4EB-42A3-94AC-A6A7D7F33F6C}" srcId="{CEEB0A5A-7287-4EBF-87B8-41A64BB11EB6}" destId="{E01F8741-873E-4230-870E-A69CB0C71C98}" srcOrd="0" destOrd="0" parTransId="{666E2396-FCDE-47EB-9F15-EF8991B6F4CB}" sibTransId="{1E58B72F-6DF3-4185-83FB-98DFF7585ABB}"/>
    <dgm:cxn modelId="{FB6A696C-A403-45AD-B764-D2C58964DB0A}" type="presOf" srcId="{BB226D73-264A-460B-9817-CCDACE63B843}" destId="{EE4FC4D7-6FB3-408E-8C94-5D6428678982}" srcOrd="0" destOrd="1" presId="urn:microsoft.com/office/officeart/2005/8/layout/hList1"/>
    <dgm:cxn modelId="{DB32D7F2-953D-49B6-9BE2-B7B29E2953B1}" type="presOf" srcId="{0D8BE0E3-DAC4-41C9-99D7-C42614008DFB}" destId="{1DE330C5-190B-41FD-9FAE-3BC5E77D5115}" srcOrd="0" destOrd="0" presId="urn:microsoft.com/office/officeart/2005/8/layout/hList1"/>
    <dgm:cxn modelId="{B2FC1071-42B3-4CAB-856A-E1228FE63BCE}" type="presOf" srcId="{CEEB0A5A-7287-4EBF-87B8-41A64BB11EB6}" destId="{A90BC3A8-41F2-4CAB-B0B5-AF350920FB16}" srcOrd="0" destOrd="0" presId="urn:microsoft.com/office/officeart/2005/8/layout/hList1"/>
    <dgm:cxn modelId="{E08F0D3A-9D7C-4F5B-AF5D-6DBCA683A450}" srcId="{C0DE6E6B-3BC2-484B-83F2-A0CB20C003A0}" destId="{E12ADE07-A863-4BCD-AB7D-C8F1C45C3136}" srcOrd="2" destOrd="0" parTransId="{FE1FFF33-FCCD-4806-B482-9F108C608FFD}" sibTransId="{BD28CFB8-9813-41D4-8846-036101B9EAFE}"/>
    <dgm:cxn modelId="{CCDCAA81-430D-4B8C-922A-3277E2093C9B}" srcId="{70890FA8-8106-472B-981E-5F64EE311CF2}" destId="{C0DE6E6B-3BC2-484B-83F2-A0CB20C003A0}" srcOrd="0" destOrd="0" parTransId="{C406E2E8-35F6-4C1F-8677-63278D294205}" sibTransId="{CDC25597-B001-4E81-8C01-E8F51CE40C8E}"/>
    <dgm:cxn modelId="{1166AE52-C53C-40A6-9F8E-FE2A353571D6}" type="presOf" srcId="{70890FA8-8106-472B-981E-5F64EE311CF2}" destId="{9095A32A-FB39-4846-86A6-16614330CFEF}" srcOrd="0" destOrd="0" presId="urn:microsoft.com/office/officeart/2005/8/layout/hList1"/>
    <dgm:cxn modelId="{8F462E2D-07D1-42C5-842C-3830B8027AA4}" type="presOf" srcId="{A3137F2C-BA71-43E2-9953-3102C5FC8204}" destId="{409E36E5-29BF-426D-89C5-5210DBA031E6}" srcOrd="0" destOrd="1" presId="urn:microsoft.com/office/officeart/2005/8/layout/hList1"/>
    <dgm:cxn modelId="{6985ABC5-D0E8-4697-B632-41336C6E7C67}" type="presParOf" srcId="{9095A32A-FB39-4846-86A6-16614330CFEF}" destId="{E74F0034-F538-480B-AC0B-F391F12DE16A}" srcOrd="0" destOrd="0" presId="urn:microsoft.com/office/officeart/2005/8/layout/hList1"/>
    <dgm:cxn modelId="{0F97DBC1-FD15-4127-89B9-F96B9E02127A}" type="presParOf" srcId="{E74F0034-F538-480B-AC0B-F391F12DE16A}" destId="{928F5936-F2D0-4A85-91FC-E86E26E992D0}" srcOrd="0" destOrd="0" presId="urn:microsoft.com/office/officeart/2005/8/layout/hList1"/>
    <dgm:cxn modelId="{FFD9AFBF-8574-4C7D-A413-D402FFC13794}" type="presParOf" srcId="{E74F0034-F538-480B-AC0B-F391F12DE16A}" destId="{EE4FC4D7-6FB3-408E-8C94-5D6428678982}" srcOrd="1" destOrd="0" presId="urn:microsoft.com/office/officeart/2005/8/layout/hList1"/>
    <dgm:cxn modelId="{0CA9AFD3-5A85-4EA7-8326-D9BFA5FE1D6E}" type="presParOf" srcId="{9095A32A-FB39-4846-86A6-16614330CFEF}" destId="{8E0D39AB-532F-45AB-9FB0-E9458A3AD278}" srcOrd="1" destOrd="0" presId="urn:microsoft.com/office/officeart/2005/8/layout/hList1"/>
    <dgm:cxn modelId="{281972AA-4D92-4395-8EEF-BB80D71064CC}" type="presParOf" srcId="{9095A32A-FB39-4846-86A6-16614330CFEF}" destId="{0CAD4259-8186-495E-9CDB-67C8AC500B0D}" srcOrd="2" destOrd="0" presId="urn:microsoft.com/office/officeart/2005/8/layout/hList1"/>
    <dgm:cxn modelId="{328A7227-B312-4AFC-A899-F58426C868EE}" type="presParOf" srcId="{0CAD4259-8186-495E-9CDB-67C8AC500B0D}" destId="{A90BC3A8-41F2-4CAB-B0B5-AF350920FB16}" srcOrd="0" destOrd="0" presId="urn:microsoft.com/office/officeart/2005/8/layout/hList1"/>
    <dgm:cxn modelId="{0770432C-5F78-4807-BE7C-CE6C62FF1FC4}" type="presParOf" srcId="{0CAD4259-8186-495E-9CDB-67C8AC500B0D}" destId="{8ADAB19B-3B1A-465C-9FBB-692D1216EB25}" srcOrd="1" destOrd="0" presId="urn:microsoft.com/office/officeart/2005/8/layout/hList1"/>
    <dgm:cxn modelId="{C566AB9E-FAD0-485B-946D-EFEB69A34F81}" type="presParOf" srcId="{9095A32A-FB39-4846-86A6-16614330CFEF}" destId="{7CD52BC9-1AAF-42CF-96C8-99D0796F0E41}" srcOrd="3" destOrd="0" presId="urn:microsoft.com/office/officeart/2005/8/layout/hList1"/>
    <dgm:cxn modelId="{9703FB63-5E23-4D4C-96B8-6473A218BC55}" type="presParOf" srcId="{9095A32A-FB39-4846-86A6-16614330CFEF}" destId="{02E174CC-A46E-4D1A-927C-62A938591A34}" srcOrd="4" destOrd="0" presId="urn:microsoft.com/office/officeart/2005/8/layout/hList1"/>
    <dgm:cxn modelId="{1C3CDE76-856C-41C9-BECB-9461B8EAC766}" type="presParOf" srcId="{02E174CC-A46E-4D1A-927C-62A938591A34}" destId="{1DE330C5-190B-41FD-9FAE-3BC5E77D5115}" srcOrd="0" destOrd="0" presId="urn:microsoft.com/office/officeart/2005/8/layout/hList1"/>
    <dgm:cxn modelId="{638D9AA4-6250-46B2-9B28-1F288866C3BC}" type="presParOf" srcId="{02E174CC-A46E-4D1A-927C-62A938591A34}" destId="{409E36E5-29BF-426D-89C5-5210DBA031E6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39729-E30A-4E29-9DA5-8F8A3F7A85E2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95A88-4536-4BEA-9E93-ACF58ACE4B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95A88-4536-4BEA-9E93-ACF58ACE4B4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0EFA-B4C5-4C58-9199-9E0FCF05A1A7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3DCE-C1A0-40E8-8067-12B1D7CE4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0EFA-B4C5-4C58-9199-9E0FCF05A1A7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3DCE-C1A0-40E8-8067-12B1D7CE4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0EFA-B4C5-4C58-9199-9E0FCF05A1A7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3DCE-C1A0-40E8-8067-12B1D7CE4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0EFA-B4C5-4C58-9199-9E0FCF05A1A7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3DCE-C1A0-40E8-8067-12B1D7CE4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0EFA-B4C5-4C58-9199-9E0FCF05A1A7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3DCE-C1A0-40E8-8067-12B1D7CE4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0EFA-B4C5-4C58-9199-9E0FCF05A1A7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3DCE-C1A0-40E8-8067-12B1D7CE4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0EFA-B4C5-4C58-9199-9E0FCF05A1A7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3DCE-C1A0-40E8-8067-12B1D7CE4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0EFA-B4C5-4C58-9199-9E0FCF05A1A7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3DCE-C1A0-40E8-8067-12B1D7CE4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0EFA-B4C5-4C58-9199-9E0FCF05A1A7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3DCE-C1A0-40E8-8067-12B1D7CE4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0EFA-B4C5-4C58-9199-9E0FCF05A1A7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3DCE-C1A0-40E8-8067-12B1D7CE4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0EFA-B4C5-4C58-9199-9E0FCF05A1A7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3DCE-C1A0-40E8-8067-12B1D7CE4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40EFA-B4C5-4C58-9199-9E0FCF05A1A7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F3DCE-C1A0-40E8-8067-12B1D7CE4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496" y="142852"/>
            <a:ext cx="4129062" cy="178595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Franklin Gothic Demi Cond" pitchFamily="34" charset="0"/>
                <a:cs typeface="Times New Roman" pitchFamily="18" charset="0"/>
              </a:rPr>
              <a:t>Урок математики</a:t>
            </a:r>
            <a:endParaRPr lang="ru-RU" sz="6000" dirty="0">
              <a:solidFill>
                <a:schemeClr val="accent4">
                  <a:lumMod val="50000"/>
                </a:schemeClr>
              </a:solidFill>
              <a:latin typeface="Franklin Gothic Demi Cond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571744"/>
            <a:ext cx="6400800" cy="1614502"/>
          </a:xfrm>
        </p:spPr>
        <p:txBody>
          <a:bodyPr>
            <a:normAutofit lnSpcReduction="10000"/>
          </a:bodyPr>
          <a:lstStyle/>
          <a:p>
            <a:r>
              <a:rPr lang="ru-RU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Тема урока: </a:t>
            </a:r>
          </a:p>
          <a:p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«Решение примеров и задач на умножение и деление»</a:t>
            </a:r>
          </a:p>
        </p:txBody>
      </p:sp>
      <p:pic>
        <p:nvPicPr>
          <p:cNvPr id="6" name="Рисунок 5" descr="7340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299" y="142853"/>
            <a:ext cx="1983875" cy="264320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857620" y="4429132"/>
            <a:ext cx="47863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                Подготовила учитель </a:t>
            </a: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                  </a:t>
            </a:r>
          </a:p>
          <a:p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                начальных классов </a:t>
            </a: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                  </a:t>
            </a:r>
          </a:p>
          <a:p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                  ГБОУ СОШ №259</a:t>
            </a: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          </a:t>
            </a:r>
          </a:p>
          <a:p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         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Пазухина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 Дарья Олеговна</a:t>
            </a:r>
            <a:endParaRPr lang="ru-RU" b="1" i="1" dirty="0">
              <a:solidFill>
                <a:schemeClr val="accent4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ru-RU" b="1" dirty="0" smtClean="0">
                <a:solidFill>
                  <a:srgbClr val="FFFF00"/>
                </a:solidFill>
              </a:rPr>
              <a:t>Домашнее задание: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               № 25 (ст. 5-6) стр. 135</a:t>
            </a:r>
          </a:p>
          <a:p>
            <a:pPr>
              <a:buNone/>
            </a:pPr>
            <a:endParaRPr lang="ru-RU" sz="4000" dirty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  <a:p>
            <a:pPr>
              <a:buNone/>
            </a:pPr>
            <a:r>
              <a:rPr lang="ru-RU" sz="4000" dirty="0" smtClean="0"/>
              <a:t>                   </a:t>
            </a:r>
            <a:r>
              <a:rPr lang="ru-RU" sz="4400" dirty="0" smtClean="0">
                <a:solidFill>
                  <a:srgbClr val="FF0000"/>
                </a:solidFill>
              </a:rPr>
              <a:t>Желаю удачи!!!!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FIZC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2214554"/>
            <a:ext cx="5072098" cy="371477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0"/>
            <a:ext cx="8229600" cy="4525963"/>
          </a:xfrm>
        </p:spPr>
        <p:txBody>
          <a:bodyPr>
            <a:normAutofit fontScale="25000" lnSpcReduction="20000"/>
          </a:bodyPr>
          <a:lstStyle/>
          <a:p>
            <a:endParaRPr lang="ru-RU" b="1" dirty="0" smtClean="0"/>
          </a:p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урока:</a:t>
            </a:r>
          </a:p>
          <a:p>
            <a:pPr>
              <a:buNone/>
            </a:pP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Закреплять знание табличного умножения и деления. Учить пользоваться знанием табличных случаев умножения и деления при решении примеров и  задач. Совершенствовать вычислительные навыки.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Образовательные задачи.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1.Актуализировать навык умножения.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2.Закрепить умение решать задачи на умножение и деление.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Воспитательные задачи.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1. Воспитывать интерес к математическим знаниям.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2.Воспитывать ответственность за выполнение коллективной работы.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554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5857884" cy="14287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Franklin Gothic Demi Cond" pitchFamily="34" charset="0"/>
              </a:rPr>
              <a:t>Проверка домашнего задания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Franklin Gothic Demi Con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7"/>
            <a:ext cx="7972452" cy="3071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Примеры № 10 (2-3 ст.) стр.129</a:t>
            </a:r>
          </a:p>
          <a:p>
            <a:pPr>
              <a:buNone/>
            </a:pPr>
            <a:r>
              <a:rPr lang="ru-RU" b="1" dirty="0" smtClean="0">
                <a:solidFill>
                  <a:srgbClr val="660033"/>
                </a:solidFill>
              </a:rPr>
              <a:t>    </a:t>
            </a:r>
            <a:r>
              <a:rPr lang="ru-RU" b="1" dirty="0" smtClean="0">
                <a:solidFill>
                  <a:schemeClr val="bg2"/>
                </a:solidFill>
              </a:rPr>
              <a:t>9 </a:t>
            </a:r>
            <a:r>
              <a:rPr lang="ru-RU" dirty="0">
                <a:solidFill>
                  <a:schemeClr val="bg2"/>
                </a:solidFill>
              </a:rPr>
              <a:t>х</a:t>
            </a:r>
            <a:r>
              <a:rPr lang="ru-RU" b="1" dirty="0" smtClean="0">
                <a:solidFill>
                  <a:schemeClr val="bg2"/>
                </a:solidFill>
              </a:rPr>
              <a:t> 5 - 17 = 28                          9 </a:t>
            </a:r>
            <a:r>
              <a:rPr lang="ru-RU" b="1" dirty="0" err="1" smtClean="0">
                <a:solidFill>
                  <a:schemeClr val="bg2"/>
                </a:solidFill>
              </a:rPr>
              <a:t>х</a:t>
            </a:r>
            <a:r>
              <a:rPr lang="ru-RU" b="1" dirty="0" smtClean="0">
                <a:solidFill>
                  <a:schemeClr val="bg2"/>
                </a:solidFill>
              </a:rPr>
              <a:t> 7 - 45 = 18</a:t>
            </a:r>
          </a:p>
          <a:p>
            <a:pPr>
              <a:buNone/>
            </a:pPr>
            <a:r>
              <a:rPr lang="ru-RU" b="1" dirty="0" smtClean="0">
                <a:solidFill>
                  <a:schemeClr val="bg2"/>
                </a:solidFill>
              </a:rPr>
              <a:t>    9 </a:t>
            </a:r>
            <a:r>
              <a:rPr lang="ru-RU" sz="2400" b="1" dirty="0" smtClean="0">
                <a:solidFill>
                  <a:schemeClr val="bg2"/>
                </a:solidFill>
              </a:rPr>
              <a:t>Х</a:t>
            </a:r>
            <a:r>
              <a:rPr lang="ru-RU" b="1" dirty="0" smtClean="0">
                <a:solidFill>
                  <a:schemeClr val="bg2"/>
                </a:solidFill>
              </a:rPr>
              <a:t> 4 - 28 = 8                            9 </a:t>
            </a:r>
            <a:r>
              <a:rPr lang="ru-RU" b="1" dirty="0" err="1" smtClean="0">
                <a:solidFill>
                  <a:schemeClr val="bg2"/>
                </a:solidFill>
              </a:rPr>
              <a:t>х</a:t>
            </a:r>
            <a:r>
              <a:rPr lang="ru-RU" b="1" dirty="0" smtClean="0">
                <a:solidFill>
                  <a:schemeClr val="bg2"/>
                </a:solidFill>
              </a:rPr>
              <a:t> 8 - 38 = 34</a:t>
            </a:r>
          </a:p>
          <a:p>
            <a:pPr>
              <a:buNone/>
            </a:pPr>
            <a:r>
              <a:rPr lang="ru-RU" b="1" dirty="0" smtClean="0">
                <a:solidFill>
                  <a:schemeClr val="bg2"/>
                </a:solidFill>
              </a:rPr>
              <a:t>    9 </a:t>
            </a:r>
            <a:r>
              <a:rPr lang="ru-RU" sz="2400" b="1" dirty="0" smtClean="0">
                <a:solidFill>
                  <a:schemeClr val="bg2"/>
                </a:solidFill>
              </a:rPr>
              <a:t>Х</a:t>
            </a:r>
            <a:r>
              <a:rPr lang="ru-RU" b="1" dirty="0" smtClean="0">
                <a:solidFill>
                  <a:schemeClr val="bg2"/>
                </a:solidFill>
              </a:rPr>
              <a:t> 6 - 35 = 19                          9 </a:t>
            </a:r>
            <a:r>
              <a:rPr lang="ru-RU" b="1" dirty="0" err="1" smtClean="0">
                <a:solidFill>
                  <a:schemeClr val="bg2"/>
                </a:solidFill>
              </a:rPr>
              <a:t>х</a:t>
            </a:r>
            <a:r>
              <a:rPr lang="ru-RU" b="1" dirty="0" smtClean="0">
                <a:solidFill>
                  <a:schemeClr val="bg2"/>
                </a:solidFill>
              </a:rPr>
              <a:t> 10 - 32 = 58  </a:t>
            </a:r>
          </a:p>
          <a:p>
            <a:pPr>
              <a:buNone/>
            </a:pPr>
            <a:r>
              <a:rPr lang="ru-RU" b="1" dirty="0" smtClean="0">
                <a:solidFill>
                  <a:schemeClr val="bg2"/>
                </a:solidFill>
              </a:rPr>
              <a:t>    9 </a:t>
            </a:r>
            <a:r>
              <a:rPr lang="ru-RU" sz="2400" b="1" dirty="0" smtClean="0">
                <a:solidFill>
                  <a:schemeClr val="bg2"/>
                </a:solidFill>
              </a:rPr>
              <a:t>Х</a:t>
            </a:r>
            <a:r>
              <a:rPr lang="ru-RU" b="1" dirty="0" smtClean="0">
                <a:solidFill>
                  <a:schemeClr val="bg2"/>
                </a:solidFill>
              </a:rPr>
              <a:t> 3 - 19 = 8                            9 </a:t>
            </a:r>
            <a:r>
              <a:rPr lang="ru-RU" b="1" dirty="0" err="1" smtClean="0">
                <a:solidFill>
                  <a:schemeClr val="bg2"/>
                </a:solidFill>
              </a:rPr>
              <a:t>х</a:t>
            </a:r>
            <a:r>
              <a:rPr lang="ru-RU" b="1" dirty="0" smtClean="0">
                <a:solidFill>
                  <a:schemeClr val="bg2"/>
                </a:solidFill>
              </a:rPr>
              <a:t> 9 - 54 = 27</a:t>
            </a:r>
          </a:p>
          <a:p>
            <a:pPr>
              <a:buNone/>
            </a:pPr>
            <a:endParaRPr lang="ru-RU" b="1" dirty="0" smtClean="0">
              <a:solidFill>
                <a:srgbClr val="660033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546143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214290"/>
            <a:ext cx="2455381" cy="17859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71670" y="4714884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Ты примеры все проверил 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И ошибок не нашёл, 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В силы ты свои поверил -   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Это очень ХОРОШО!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85728"/>
            <a:ext cx="6715172" cy="1143000"/>
          </a:xfrm>
        </p:spPr>
        <p:txBody>
          <a:bodyPr>
            <a:noAutofit/>
          </a:bodyPr>
          <a:lstStyle/>
          <a:p>
            <a:r>
              <a:rPr lang="ru-RU" sz="7200" i="1" dirty="0" smtClean="0">
                <a:solidFill>
                  <a:srgbClr val="FFFF00"/>
                </a:solidFill>
              </a:rPr>
              <a:t>Устный счет</a:t>
            </a:r>
            <a:endParaRPr lang="ru-RU" sz="7200" i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643182"/>
            <a:ext cx="7072330" cy="381158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/>
                </a:solidFill>
              </a:rPr>
              <a:t>Составьте и решите примеры по схеме: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00034" y="335756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49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0034" y="450057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28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0034" y="571501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63</a:t>
            </a:r>
            <a:endParaRPr lang="ru-RU" sz="36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357290" y="3857628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285852" y="4929198"/>
            <a:ext cx="1314472" cy="85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9" idx="6"/>
          </p:cNvCxnSpPr>
          <p:nvPr/>
        </p:nvCxnSpPr>
        <p:spPr>
          <a:xfrm flipV="1">
            <a:off x="1414434" y="5400692"/>
            <a:ext cx="1243034" cy="771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643174" y="4500570"/>
            <a:ext cx="92869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: 7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4429124" y="4429132"/>
            <a:ext cx="1428760" cy="1071570"/>
          </a:xfrm>
          <a:prstGeom prst="triangle">
            <a:avLst>
              <a:gd name="adj" fmla="val 474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Х 4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786578" y="450057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+15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3643306" y="4929198"/>
            <a:ext cx="1071570" cy="42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429256" y="5000636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Рисунок 38" descr="ucheniki_w450_h4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14290"/>
            <a:ext cx="2156901" cy="2243177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build="p" animBg="1"/>
      <p:bldP spid="8" grpId="0" build="p" animBg="1"/>
      <p:bldP spid="9" grpId="0" build="p" animBg="1"/>
      <p:bldP spid="20" grpId="0" build="p" animBg="1"/>
      <p:bldP spid="21" grpId="0" build="p" animBg="1"/>
      <p:bldP spid="2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74638"/>
            <a:ext cx="6115064" cy="1011222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Устный счет</a:t>
            </a:r>
            <a:endParaRPr lang="ru-RU" sz="8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403475"/>
            <a:ext cx="7572428" cy="44545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      </a:t>
            </a:r>
            <a:r>
              <a:rPr lang="ru-RU" sz="4800" b="1" dirty="0" smtClean="0">
                <a:solidFill>
                  <a:srgbClr val="FF0000"/>
                </a:solidFill>
              </a:rPr>
              <a:t>Задача</a:t>
            </a: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sz="4800" b="1" dirty="0" smtClean="0">
                <a:solidFill>
                  <a:srgbClr val="FF0000"/>
                </a:solidFill>
              </a:rPr>
              <a:t>                    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                 Задача</a:t>
            </a:r>
          </a:p>
          <a:p>
            <a:pPr>
              <a:buNone/>
            </a:pP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          </a:t>
            </a:r>
            <a:endParaRPr lang="ru-RU" dirty="0"/>
          </a:p>
        </p:txBody>
      </p:sp>
      <p:pic>
        <p:nvPicPr>
          <p:cNvPr id="4" name="Рисунок 3" descr="x_5edb73d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3" y="214290"/>
            <a:ext cx="2684650" cy="2428892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3143248"/>
          <a:ext cx="6096000" cy="8080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437198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Школьники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деревьев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Взрослые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 На  8 деревьев больше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728" y="4857760"/>
          <a:ext cx="6096000" cy="9286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490248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Школьники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деревьев</a:t>
                      </a:r>
                      <a:endParaRPr lang="ru-RU" dirty="0"/>
                    </a:p>
                  </a:txBody>
                  <a:tcPr/>
                </a:tc>
              </a:tr>
              <a:tr h="438446">
                <a:tc>
                  <a:txBody>
                    <a:bodyPr/>
                    <a:lstStyle/>
                    <a:p>
                      <a:r>
                        <a:rPr lang="ru-RU" dirty="0" smtClean="0"/>
                        <a:t>Взрослые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 В 8 раз больше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002060"/>
                </a:solidFill>
                <a:latin typeface="Arial Black" pitchFamily="34" charset="0"/>
              </a:rPr>
              <a:t>Устный счет</a:t>
            </a:r>
            <a:endParaRPr lang="ru-RU" sz="66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736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Белка на ветках сушила грибы.</a:t>
            </a:r>
          </a:p>
          <a:p>
            <a:pPr>
              <a:buNone/>
            </a:pPr>
            <a:r>
              <a:rPr lang="ru-RU" dirty="0" smtClean="0"/>
              <a:t>Грибов -18, а веточек – 3.</a:t>
            </a:r>
          </a:p>
          <a:p>
            <a:pPr>
              <a:buNone/>
            </a:pPr>
            <a:r>
              <a:rPr lang="ru-RU" dirty="0" smtClean="0"/>
              <a:t>По сколько грибов угадай-ка,</a:t>
            </a:r>
          </a:p>
          <a:p>
            <a:pPr>
              <a:buNone/>
            </a:pPr>
            <a:r>
              <a:rPr lang="ru-RU" dirty="0" smtClean="0"/>
              <a:t>На ветку нанижет хозяйка?</a:t>
            </a:r>
            <a:endParaRPr lang="ru-RU" dirty="0"/>
          </a:p>
        </p:txBody>
      </p:sp>
      <p:pic>
        <p:nvPicPr>
          <p:cNvPr id="4" name="Рисунок 3" descr="1353610655_these_funny_animals_1088_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714752"/>
            <a:ext cx="3500462" cy="2643206"/>
          </a:xfrm>
          <a:prstGeom prst="rect">
            <a:avLst/>
          </a:prstGeom>
        </p:spPr>
      </p:pic>
      <p:pic>
        <p:nvPicPr>
          <p:cNvPr id="5" name="Рисунок 4" descr="gallery_2_39_1684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3786190"/>
            <a:ext cx="1903142" cy="1428760"/>
          </a:xfrm>
          <a:prstGeom prst="rect">
            <a:avLst/>
          </a:prstGeom>
        </p:spPr>
      </p:pic>
      <p:pic>
        <p:nvPicPr>
          <p:cNvPr id="6" name="Рисунок 5" descr="gallery_2_39_1684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3786190"/>
            <a:ext cx="1910212" cy="1434068"/>
          </a:xfrm>
          <a:prstGeom prst="rect">
            <a:avLst/>
          </a:prstGeom>
        </p:spPr>
      </p:pic>
      <p:pic>
        <p:nvPicPr>
          <p:cNvPr id="7" name="Рисунок 6" descr="gallery_2_39_1684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9" y="5286388"/>
            <a:ext cx="2286016" cy="1285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657229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Lucida Console" pitchFamily="49" charset="0"/>
              </a:rPr>
              <a:t>Арифметический диктант</a:t>
            </a:r>
            <a:endParaRPr lang="ru-RU" b="1" dirty="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7072330" cy="25003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3 цыпленка стоят на скорлупу глядят.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2 яичка в гнезде у наседки лежат. Сосчитай по скорей сколько будет цыплят у наседке моей.</a:t>
            </a:r>
            <a:endParaRPr lang="ru-RU" sz="5100" b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929066"/>
            <a:ext cx="5568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 1.Ответ увеличить в 4 раза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4857760"/>
            <a:ext cx="6489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3.Результат уменьшить в 2 раза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286388"/>
            <a:ext cx="7135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 4.К полученному числу прибавить 44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5715016"/>
            <a:ext cx="58645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 smtClean="0">
                <a:solidFill>
                  <a:srgbClr val="002060"/>
                </a:solidFill>
              </a:rPr>
              <a:t> 5.Результат разделить на 9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4357694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002060"/>
                </a:solidFill>
              </a:rPr>
              <a:t>2.Из </a:t>
            </a:r>
            <a:r>
              <a:rPr lang="ru-RU" sz="2800" b="1" i="1" dirty="0" smtClean="0">
                <a:solidFill>
                  <a:srgbClr val="002060"/>
                </a:solidFill>
              </a:rPr>
              <a:t>полученного</a:t>
            </a:r>
            <a:r>
              <a:rPr lang="ru-RU" sz="2400" b="1" i="1" dirty="0" smtClean="0">
                <a:solidFill>
                  <a:srgbClr val="002060"/>
                </a:solidFill>
              </a:rPr>
              <a:t> числа вычесть число 5 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6143644"/>
            <a:ext cx="51042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7030A0"/>
                </a:solidFill>
              </a:rPr>
              <a:t>Проверь себя: </a:t>
            </a:r>
            <a:r>
              <a:rPr lang="ru-RU" sz="2800" b="1" dirty="0" smtClean="0"/>
              <a:t>5, 20, 10, 54, 6, 1.</a:t>
            </a:r>
            <a:endParaRPr lang="ru-RU" sz="2800" b="1" dirty="0"/>
          </a:p>
        </p:txBody>
      </p:sp>
      <p:pic>
        <p:nvPicPr>
          <p:cNvPr id="12" name="Рисунок 11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1285860"/>
            <a:ext cx="2214578" cy="250032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Самостоятельная работа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Лучше умственной зарядки нет для взрослых и детей: Кто считает и решает,  тот становится умней!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Поставьте знак </a:t>
            </a:r>
            <a:r>
              <a:rPr lang="en-US" sz="2800" b="1" dirty="0" smtClean="0">
                <a:solidFill>
                  <a:srgbClr val="00B050"/>
                </a:solidFill>
              </a:rPr>
              <a:t>&lt; &gt; </a:t>
            </a:r>
            <a:r>
              <a:rPr lang="ru-RU" sz="2800" b="1" dirty="0" smtClean="0">
                <a:solidFill>
                  <a:srgbClr val="00B050"/>
                </a:solidFill>
              </a:rPr>
              <a:t>или =</a:t>
            </a:r>
          </a:p>
          <a:p>
            <a:pPr>
              <a:spcBef>
                <a:spcPct val="50000"/>
              </a:spcBef>
            </a:pPr>
            <a:r>
              <a:rPr lang="ru-RU" b="1" dirty="0" smtClean="0"/>
              <a:t>9х2 … 6х3            9Х6 … 7х9                          </a:t>
            </a:r>
          </a:p>
          <a:p>
            <a:pPr>
              <a:spcBef>
                <a:spcPct val="50000"/>
              </a:spcBef>
            </a:pPr>
            <a:r>
              <a:rPr lang="ru-RU" b="1" dirty="0" smtClean="0"/>
              <a:t>9х7 … 7х9            9х5 … 6х7                            </a:t>
            </a:r>
          </a:p>
          <a:p>
            <a:pPr>
              <a:spcBef>
                <a:spcPct val="50000"/>
              </a:spcBef>
            </a:pPr>
            <a:r>
              <a:rPr lang="ru-RU" b="1" dirty="0" smtClean="0"/>
              <a:t>9х8 … 7х4            9х1 … 3х3                            </a:t>
            </a:r>
          </a:p>
          <a:p>
            <a:pPr>
              <a:spcBef>
                <a:spcPct val="50000"/>
              </a:spcBef>
            </a:pPr>
            <a:r>
              <a:rPr lang="ru-RU" b="1" dirty="0" smtClean="0"/>
              <a:t>9х4 … 6х6                  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ru-RU" b="1" dirty="0" smtClean="0"/>
              <a:t>9х6 … 8х9           </a:t>
            </a:r>
          </a:p>
          <a:p>
            <a:pPr>
              <a:spcBef>
                <a:spcPct val="50000"/>
              </a:spcBef>
            </a:pPr>
            <a:r>
              <a:rPr lang="ru-RU" b="1" dirty="0" smtClean="0"/>
              <a:t>9х9 … 9х8            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1274721620_uv1qhc5eybk8nqj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2714620"/>
            <a:ext cx="2143139" cy="2786082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420</Words>
  <Application>Microsoft Office PowerPoint</Application>
  <PresentationFormat>Экран (4:3)</PresentationFormat>
  <Paragraphs>97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Урок математики</vt:lpstr>
      <vt:lpstr> </vt:lpstr>
      <vt:lpstr> </vt:lpstr>
      <vt:lpstr>Проверка домашнего задания</vt:lpstr>
      <vt:lpstr>Устный счет</vt:lpstr>
      <vt:lpstr>Устный счет</vt:lpstr>
      <vt:lpstr>Устный счет</vt:lpstr>
      <vt:lpstr>Арифметический диктант</vt:lpstr>
      <vt:lpstr>Самостоятельная работа</vt:lpstr>
      <vt:lpstr>Домашнее задание: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</dc:title>
  <dc:creator>Admin</dc:creator>
  <cp:lastModifiedBy>Admin</cp:lastModifiedBy>
  <cp:revision>33</cp:revision>
  <dcterms:created xsi:type="dcterms:W3CDTF">2013-11-20T17:28:15Z</dcterms:created>
  <dcterms:modified xsi:type="dcterms:W3CDTF">2014-06-17T16:32:25Z</dcterms:modified>
</cp:coreProperties>
</file>