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E375-9A0E-40E8-8340-4CF7D1EE38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16645-AF89-418E-80D6-67451C8F57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7C37B-E185-4258-AF4E-A6B9C5DC62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8D4EB-ED25-4893-8001-ABD77A0131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C947-0E45-428A-A38C-3C7ED5ECEC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DFB81-00C3-4D84-A629-22FB3EF5D8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B249F-28F8-4ACC-A4ED-08B7A86561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73061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A072C-F75A-43C8-9B1D-77681A0EDF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B8A5-F00C-4100-BCDB-FDBF124867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92C2-3AAB-4754-B30B-38BD01C3DB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C3415-D363-4D6A-A888-9985D10AFB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398D32-A7AE-4948-B54D-09BD81DFBB2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3946" y="214316"/>
            <a:ext cx="8716108" cy="6429375"/>
          </a:xfrm>
          <a:prstGeom prst="round2Diag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778" y="214293"/>
            <a:ext cx="870444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«Виды нарушения письма и их коррекция»</a:t>
            </a:r>
            <a:endParaRPr lang="ru-RU" sz="28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defRPr/>
            </a:pPr>
            <a:r>
              <a:rPr lang="ru-RU" sz="2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Павловская Наталья Алексеевна, </a:t>
            </a:r>
            <a:r>
              <a:rPr lang="en-US" sz="2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en-US" sz="2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2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ru-RU" sz="2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n w="11430"/>
              <a:solidFill>
                <a:srgbClr val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41986" name="Picture 2" descr="C:\Documents and Settings\Админ\Рабочий стол\семинар-фото\IMG_3878.JPG"/>
          <p:cNvPicPr>
            <a:picLocks noChangeAspect="1" noChangeArrowheads="1"/>
          </p:cNvPicPr>
          <p:nvPr/>
        </p:nvPicPr>
        <p:blipFill>
          <a:blip r:embed="rId2" cstate="print"/>
          <a:srcRect l="37943" t="20237" r="22877" b="21580"/>
          <a:stretch>
            <a:fillRect/>
          </a:stretch>
        </p:blipFill>
        <p:spPr bwMode="auto">
          <a:xfrm>
            <a:off x="417607" y="1285860"/>
            <a:ext cx="1648569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987" name="Picture 3" descr="C:\Documents and Settings\Админ\Рабочий стол\семинар-фото\IMG_3887.JPG"/>
          <p:cNvPicPr>
            <a:picLocks noChangeAspect="1" noChangeArrowheads="1"/>
          </p:cNvPicPr>
          <p:nvPr/>
        </p:nvPicPr>
        <p:blipFill>
          <a:blip r:embed="rId3" cstate="print"/>
          <a:srcRect r="15789" b="37531"/>
          <a:stretch>
            <a:fillRect/>
          </a:stretch>
        </p:blipFill>
        <p:spPr bwMode="auto">
          <a:xfrm>
            <a:off x="3714744" y="4643446"/>
            <a:ext cx="1714512" cy="1857388"/>
          </a:xfrm>
          <a:prstGeom prst="wave">
            <a:avLst/>
          </a:prstGeom>
          <a:noFill/>
          <a:ln w="3810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988" name="Picture 4" descr="C:\Documents and Settings\Админ\Рабочий стол\семинар-фото\IMG_38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786322"/>
            <a:ext cx="1648569" cy="1761300"/>
          </a:xfrm>
          <a:prstGeom prst="wave">
            <a:avLst/>
          </a:prstGeom>
          <a:noFill/>
          <a:ln w="3810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989" name="Picture 5" descr="D:\МО\конкурс МО3\Фотопапки\фото нач. кл\IMG_4801.JPG"/>
          <p:cNvPicPr>
            <a:picLocks noChangeAspect="1" noChangeArrowheads="1"/>
          </p:cNvPicPr>
          <p:nvPr/>
        </p:nvPicPr>
        <p:blipFill>
          <a:blip r:embed="rId5" cstate="print"/>
          <a:srcRect l="10714" r="-3572" b="-9524"/>
          <a:stretch>
            <a:fillRect/>
          </a:stretch>
        </p:blipFill>
        <p:spPr bwMode="auto">
          <a:xfrm>
            <a:off x="1934289" y="4786322"/>
            <a:ext cx="1714512" cy="1785950"/>
          </a:xfrm>
          <a:prstGeom prst="wave">
            <a:avLst/>
          </a:prstGeom>
          <a:noFill/>
          <a:ln w="3810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990" name="Picture 6" descr="D:\МО\конкурс МО3\Фотопапки\фото нач. кл\IMG_48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5654" y="4643449"/>
            <a:ext cx="1582626" cy="1893107"/>
          </a:xfrm>
          <a:prstGeom prst="wave">
            <a:avLst/>
          </a:prstGeom>
          <a:noFill/>
          <a:ln w="3810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991" name="Picture 7" descr="D:\МО\конкурс МО3\Фотопапки\фото нач. кл\Копия IMG_4805.JPG"/>
          <p:cNvPicPr>
            <a:picLocks noChangeAspect="1" noChangeArrowheads="1"/>
          </p:cNvPicPr>
          <p:nvPr/>
        </p:nvPicPr>
        <p:blipFill>
          <a:blip r:embed="rId7" cstate="print"/>
          <a:srcRect r="1136" b="-4546"/>
          <a:stretch>
            <a:fillRect/>
          </a:stretch>
        </p:blipFill>
        <p:spPr bwMode="auto">
          <a:xfrm>
            <a:off x="5495199" y="4643446"/>
            <a:ext cx="1714512" cy="1928826"/>
          </a:xfrm>
          <a:prstGeom prst="wave">
            <a:avLst/>
          </a:prstGeom>
          <a:noFill/>
          <a:ln w="3810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251" name="Прямоугольник 21"/>
          <p:cNvSpPr>
            <a:spLocks noChangeArrowheads="1"/>
          </p:cNvSpPr>
          <p:nvPr/>
        </p:nvSpPr>
        <p:spPr bwMode="auto">
          <a:xfrm>
            <a:off x="2264020" y="1071563"/>
            <a:ext cx="657225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числа учеников, зачисленных на логопедический пункт, логопед комплектует следующие группы: </a:t>
            </a:r>
          </a:p>
          <a:p>
            <a:pPr>
              <a:lnSpc>
                <a:spcPct val="80000"/>
              </a:lnSpc>
            </a:pPr>
            <a:endParaRPr lang="ru-RU" sz="1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 общим недоразвитием речи или элементами общего недоразвития речи (учащиеся l-x классов);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 фонетико-фонематическим или фонематическим нарушением речи (учащиеся l-x классов);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 нарушением письма, обусловленным несформированностью фонематических процессов (учащиеся 2-х классов);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 нарушением письма, обусловленным несформированностью фонематических процессов, общим недоразвитием речи или элементами общего недоразвития речи (учащиеся 2-3-х классов)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группы с общим недоразвитием речи зачисляются учащиеся l-x классов, у которых не сформированы или нарушены лексико­грамматическая, фонетико-фонематическая или фонематическая стороны речи и связная речь.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2" name="Прямоугольник 22"/>
          <p:cNvSpPr>
            <a:spLocks noChangeArrowheads="1"/>
          </p:cNvSpPr>
          <p:nvPr/>
        </p:nvSpPr>
        <p:spPr bwMode="auto">
          <a:xfrm>
            <a:off x="351692" y="3857625"/>
            <a:ext cx="850655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Подавляющее большинство зачисленных на логопункт должны составлять ученики l-x классов. Необходимо стремиться к тому, чтобы все ученики l-x классов, имеющие нарушения речи, которые мешают успешному усвоению школьной программы, были приняты на логопедический пункт. Если логопеду удастся достичь этого, то количество детей - дисграфиков во 2-х и 3-х классах значительно сократится.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3946" y="214314"/>
            <a:ext cx="8716108" cy="6429375"/>
          </a:xfrm>
          <a:prstGeom prst="round2Diag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285751" y="285751"/>
            <a:ext cx="857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Рефлексия по итогам семинара</a:t>
            </a:r>
            <a:endParaRPr lang="ru-RU" sz="2800"/>
          </a:p>
        </p:txBody>
      </p:sp>
      <p:sp>
        <p:nvSpPr>
          <p:cNvPr id="4" name="Прямоугольник 3"/>
          <p:cNvSpPr/>
          <p:nvPr/>
        </p:nvSpPr>
        <p:spPr>
          <a:xfrm>
            <a:off x="2000250" y="4357689"/>
            <a:ext cx="45720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Наш адрес:    111100</a:t>
            </a:r>
            <a:endParaRPr lang="ru-RU" sz="1050" dirty="0"/>
          </a:p>
          <a:p>
            <a:pPr algn="ctr" eaLnBrk="0" hangingPunct="0">
              <a:defRPr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Костанайская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область</a:t>
            </a:r>
            <a:endParaRPr lang="ru-RU" sz="1050" dirty="0"/>
          </a:p>
          <a:p>
            <a:pPr algn="ctr" eaLnBrk="0" hangingPunct="0">
              <a:defRPr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Костанайский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1050" dirty="0"/>
          </a:p>
          <a:p>
            <a:pPr algn="ctr" eaLnBrk="0" hangingPunct="0"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Затобольск</a:t>
            </a:r>
            <a:endParaRPr lang="ru-RU" sz="1050" dirty="0"/>
          </a:p>
          <a:p>
            <a:pPr algn="ctr" eaLnBrk="0" hangingPunct="0"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Школьная 1</a:t>
            </a:r>
            <a:endParaRPr lang="ru-RU" sz="1050" dirty="0"/>
          </a:p>
          <a:p>
            <a:pPr algn="ctr" eaLnBrk="0" hangingPunct="0">
              <a:defRPr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 zatobol1@mail.ru</a:t>
            </a:r>
            <a:endParaRPr lang="ru-RU" sz="1050" dirty="0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85750" y="857250"/>
            <a:ext cx="870438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Современный учитель – это исследователь, педагог, воспитатель. И прежде всего человек с высоким уровнем педагогической культуры.</a:t>
            </a:r>
          </a:p>
          <a:p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u="sng">
                <a:latin typeface="Times New Roman" pitchFamily="18" charset="0"/>
                <a:cs typeface="Times New Roman" pitchFamily="18" charset="0"/>
              </a:rPr>
              <a:t>Итак, современный учитель должен: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БЫТЬ ТВОРЧЕСКИМ по- новому смотреть на привычные вещи и ценить инновационность.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БЫТЬ ТОЛЕРАНТНЫМ – доброжелательно относиться к многообразию в культуре народов Казахстана.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БЫТЬ УВЕРЕННЫМ в своих возможностях и иметь высокую самооценку.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БЫТЬ СПОСОБНЫМ К МЕЖЛИЧНОСТНОМУ ВЗАИМОДЕЙСТВИЮ.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УМЕТЬ РЕШАТЬ ПРОБЛЕМЫ, выбирая и используя различные способы и стратегии их решения.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УМЕТЬ САМООПРЕДЕЛЯТЬСЯ, беря на себя ответственность за своё образование.</a:t>
            </a:r>
          </a:p>
        </p:txBody>
      </p:sp>
      <p:pic>
        <p:nvPicPr>
          <p:cNvPr id="11270" name="Picture 2" descr="D:\картинки\b5e9370f75a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577" t="56818" r="50545" b="2274"/>
          <a:stretch>
            <a:fillRect/>
          </a:stretch>
        </p:blipFill>
        <p:spPr bwMode="auto">
          <a:xfrm rot="1256185">
            <a:off x="5975839" y="3795713"/>
            <a:ext cx="264941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3" descr="D:\картинки\school10-1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41241">
            <a:off x="606669" y="3841750"/>
            <a:ext cx="164855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Оформление по умолчанию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</cp:revision>
  <dcterms:modified xsi:type="dcterms:W3CDTF">2012-03-18T06:09:10Z</dcterms:modified>
</cp:coreProperties>
</file>