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8" r:id="rId2"/>
    <p:sldId id="256" r:id="rId3"/>
    <p:sldId id="265" r:id="rId4"/>
    <p:sldId id="257" r:id="rId5"/>
    <p:sldId id="289" r:id="rId6"/>
    <p:sldId id="258" r:id="rId7"/>
    <p:sldId id="259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0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709" autoAdjust="0"/>
  </p:normalViewPr>
  <p:slideViewPr>
    <p:cSldViewPr>
      <p:cViewPr>
        <p:scale>
          <a:sx n="66" d="100"/>
          <a:sy n="66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172DB-16AF-40C7-AE82-896CFAC81FEB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-214346" y="1428736"/>
            <a:ext cx="9644130" cy="2428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4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Формы   и   методы работы   с   детьми   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  адаптационный   период.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МЕТОДЫ РАБОТЫ СОЦИАЛЬНОГО ПЕДАГОГА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Социальный педагог - в первую очередь педагог, а во вторую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собственно социальный работник.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Поэтому для него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ктуальны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традиционные методы воспитания и воспитательной работы: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убеждение, разъяснение, совет, опора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положительный пример, использование     общественного мнения и прогрессивных  традиций реабилитационного</a:t>
            </a:r>
            <a:r>
              <a:rPr kumimoji="0" lang="ru-RU" sz="2400" b="1" i="1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центра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социума,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педагогическое  стимулирование активности личности по решению возникающих проблем, использование таких мощных социально-педагогических инструментов воспитания,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труд, игра,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психолого-педагогическое просвещение и консультирование  детей так и родителей.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1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Приёмы организационно-педагогической деятельности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диагностирование,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проектирование,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планирование,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координирование,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анализ;,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текущий, промежуточный и итоговый контроль,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инструктирование.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Также в методическом багаже социального педагога значительное место занимают диагностические методики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66FF"/>
                </a:solidFill>
              </a:rPr>
              <a:t>   </a:t>
            </a:r>
          </a:p>
          <a:p>
            <a:endParaRPr lang="ru-RU" sz="2400" dirty="0" smtClean="0">
              <a:solidFill>
                <a:srgbClr val="6666FF"/>
              </a:solidFill>
            </a:endParaRPr>
          </a:p>
          <a:p>
            <a:endParaRPr lang="ru-RU" sz="2400" dirty="0" smtClean="0">
              <a:solidFill>
                <a:srgbClr val="6666FF"/>
              </a:solidFill>
            </a:endParaRPr>
          </a:p>
          <a:p>
            <a:r>
              <a:rPr lang="ru-RU" sz="2400" dirty="0" smtClean="0">
                <a:solidFill>
                  <a:srgbClr val="6666FF"/>
                </a:solidFill>
              </a:rPr>
              <a:t>   В </a:t>
            </a:r>
            <a:r>
              <a:rPr lang="ru-RU" sz="2400" dirty="0">
                <a:solidFill>
                  <a:srgbClr val="6666FF"/>
                </a:solidFill>
              </a:rPr>
              <a:t>период адаптации ребёнок получает необходимую </a:t>
            </a:r>
            <a:r>
              <a:rPr lang="ru-RU" sz="2400" dirty="0" smtClean="0">
                <a:solidFill>
                  <a:srgbClr val="6666FF"/>
                </a:solidFill>
              </a:rPr>
              <a:t> </a:t>
            </a:r>
            <a:r>
              <a:rPr lang="ru-RU" sz="2400" dirty="0">
                <a:solidFill>
                  <a:srgbClr val="6666FF"/>
                </a:solidFill>
              </a:rPr>
              <a:t>психолого-педагогическую поддержку. Специалистами и воспитателями отделения устанавливаются доброжелательные отношения и мягкий стиль общения с </a:t>
            </a:r>
            <a:r>
              <a:rPr lang="ru-RU" sz="2400" dirty="0" smtClean="0">
                <a:solidFill>
                  <a:srgbClr val="6666FF"/>
                </a:solidFill>
              </a:rPr>
              <a:t>ребёнком, вырабатываются </a:t>
            </a:r>
            <a:r>
              <a:rPr lang="ru-RU" sz="2400" dirty="0">
                <a:solidFill>
                  <a:srgbClr val="6666FF"/>
                </a:solidFill>
              </a:rPr>
              <a:t>общепринятые нормы социального поведения и </a:t>
            </a:r>
            <a:r>
              <a:rPr lang="ru-RU" sz="2400" dirty="0" smtClean="0">
                <a:solidFill>
                  <a:srgbClr val="6666FF"/>
                </a:solidFill>
              </a:rPr>
              <a:t>взаимоотношений, создаются </a:t>
            </a:r>
            <a:r>
              <a:rPr lang="ru-RU" sz="2400" dirty="0">
                <a:solidFill>
                  <a:srgbClr val="6666FF"/>
                </a:solidFill>
              </a:rPr>
              <a:t>ситуации для ребёнка, помогающие осознать своё «Я», проявить индивидуальные возможности и способности.</a:t>
            </a:r>
          </a:p>
          <a:p>
            <a:r>
              <a:rPr lang="ru-RU" sz="2400" dirty="0" smtClean="0">
                <a:solidFill>
                  <a:srgbClr val="6666FF"/>
                </a:solidFill>
              </a:rPr>
              <a:t>      Реабилитационные  </a:t>
            </a:r>
            <a:r>
              <a:rPr lang="ru-RU" sz="2400" dirty="0">
                <a:solidFill>
                  <a:srgbClr val="6666FF"/>
                </a:solidFill>
              </a:rPr>
              <a:t>мероприятия  позволяют  детям  из  социально-неблагополучных  семей адаптироваться к социуму,  увеличить  их  стартовые  возможности  в  начале  жизненного  пути.</a:t>
            </a:r>
          </a:p>
          <a:p>
            <a:r>
              <a:rPr lang="ru-RU" sz="2400" dirty="0">
                <a:solidFill>
                  <a:srgbClr val="6666FF"/>
                </a:solidFill>
              </a:rPr>
              <a:t> 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582341"/>
            <a:ext cx="885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66FF"/>
                </a:solidFill>
              </a:rPr>
              <a:t>           Специалистами  отделения в  работе  с  трудным  подростком  используются инновационные  подходы, опыты работы других центров,  образовательных  учреждений.      Учитывая  то , что  в отделении дети  прибывают  небольшой  отрезок  времени, и возрастные  особенности разные поэтому к  коррекционной  работе   привлечены все специалисты.</a:t>
            </a:r>
          </a:p>
          <a:p>
            <a:r>
              <a:rPr lang="ru-RU" sz="2400" dirty="0" smtClean="0">
                <a:solidFill>
                  <a:srgbClr val="6666FF"/>
                </a:solidFill>
              </a:rPr>
              <a:t>На основе анализа социальной ситуации прогнозируется процесс воспитания и развития личности ребёнка.</a:t>
            </a:r>
            <a:endParaRPr lang="ru-RU" sz="24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1071546"/>
            <a:ext cx="85010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Разрабатывается   индивидуальная  программа  социальной реабилитации, которая включает комплекс мероприятий по укреплению физического и психологического здоровья, изменению социального статуса. При разработки  индивидуальных  программ  особое  внимания  уделяется работе  по  изменению  отношений  к  ситуации,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обучению  в  школе,  развитию  творческих  способностей.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Одной  из  ведущих  технологий  используемой  в  отделении это арт-терапевтическая  технология.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Используя  технологии арт-терапии,  пескотерапии, игротерапии , трудотерапии  и другие  позволяет  безболезненно и  за короткий  срок  изменить 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6677067" cy="4429156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00" y="1938326"/>
            <a:ext cx="6677067" cy="4429156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677067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21537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Арт - терапия – это метод, связанный с раскрытием  творческого  потенциала воспитанника.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процессе  арт – терапии удовлетворяется  актуальная потребность в признании,  позитивном  внимании,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ощущении  собственной  успешности  и  значимости.  Высвобождается  психическая  энергия,  которая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обычно  тратится  ребёнком  на  неэффективное  напряжение.  Ребёнок    начинает  чувствовать  себя  спокойно, расслабляется.  Демонстративность, негативизм,  агрессия (формы  психологической  защиты)   уступают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  инициативности,  творчеству.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071546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Творческий  процесс  является главным  механизмом,  позволяющим в особой  символической форме перестроить конфликтную  травмирующую  ситуацию, найти  новую  форму её  разрешения.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Через  рисунок, игру, сказку,  арт - терапия  даёт  выход внутренним  конфликтам  и  сильным  эмоциям,  помогает  понять  собственные  чувства  и  переживания,  способствует  расслаблению  и  снятию  напряжения.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 не  должен  ставить  цель  научить  ребёнка  рисовать,  основная  задача  арт - терапии состоит  в развитии  самовыражения  и  самопознания  ребёнка  через  творчество  и  в  повышении  его  адаптированных  способностей.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285728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«Основная цель  арт - терапии  состоит  в  гармонизации  развития  личности  через  развития</a:t>
            </a:r>
            <a:r>
              <a:rPr lang="ru-RU" sz="2400" dirty="0" smtClean="0">
                <a:latin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способностей самовыражения и самопознания». В отличие от игры, в искусстве есть один  немаловажный «плюс» - оно позволяет  создать!  Будь то рисунок, поделка из глины или коллаж.   В зависимости от характера творческой деятельности и ее продукта различают рисуночную терапию, библиотерапия (как литературное сочинение или прочтение литературных произведений), драмотерапия, музыкотерапия и пр.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 descr="C:\Documents and Settings\Администратор\Мои документы\Мои рисунки\картинки\Рисуе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14752"/>
            <a:ext cx="3381392" cy="28606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642918"/>
            <a:ext cx="76438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Основанием  для  использования арттерапевтических  технологий  работы  детьми, являются  следующие  психологические  проблемы  детей: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трудности эмоционального  развития;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2)актуальный стресс,  депрессия;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3)импульсивность  эмоциональных  реакций;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4)эмоциональная  депривация,  переживания  ребёнком отвержения  и  чувства  одиночества;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5)наличие  конфликтных  межличностных  ситуаций;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6)неудовлетворённость  внутрисемейной  ситуации;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7)повышенная  тревожность,  фобические  реакции,  другие  невротические  симптомы;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8)негативная «Я – концепция», искажённая  самооценка,  низкая  степень  самоприятия.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35846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Приемное отделение  </a:t>
            </a:r>
            <a:r>
              <a:rPr lang="ru-RU" sz="2400" dirty="0"/>
              <a:t>- </a:t>
            </a:r>
            <a:endParaRPr lang="ru-RU" sz="2400" dirty="0" smtClean="0"/>
          </a:p>
          <a:p>
            <a:r>
              <a:rPr lang="ru-RU" sz="2400" dirty="0" smtClean="0"/>
              <a:t>место</a:t>
            </a:r>
            <a:r>
              <a:rPr lang="ru-RU" sz="2400" dirty="0"/>
              <a:t>, где  трудный подросток,  </a:t>
            </a:r>
            <a:endParaRPr lang="ru-RU" sz="2400" dirty="0" smtClean="0"/>
          </a:p>
          <a:p>
            <a:r>
              <a:rPr lang="ru-RU" sz="2400" dirty="0" smtClean="0"/>
              <a:t>почувствовав </a:t>
            </a:r>
            <a:r>
              <a:rPr lang="ru-RU" sz="2400" dirty="0"/>
              <a:t>безопасность,  </a:t>
            </a:r>
            <a:endParaRPr lang="ru-RU" sz="2400" dirty="0" smtClean="0"/>
          </a:p>
          <a:p>
            <a:r>
              <a:rPr lang="ru-RU" sz="2400" dirty="0" smtClean="0"/>
              <a:t>может  осознать  </a:t>
            </a:r>
            <a:r>
              <a:rPr lang="ru-RU" sz="2400" dirty="0"/>
              <a:t>себя  более  </a:t>
            </a:r>
            <a:endParaRPr lang="ru-RU" sz="2400" dirty="0" smtClean="0"/>
          </a:p>
          <a:p>
            <a:r>
              <a:rPr lang="ru-RU" sz="2400" dirty="0" smtClean="0"/>
              <a:t>значимым</a:t>
            </a:r>
            <a:r>
              <a:rPr lang="ru-RU" sz="2400" dirty="0"/>
              <a:t>, научиться  новым  </a:t>
            </a:r>
            <a:endParaRPr lang="ru-RU" sz="2400" dirty="0" smtClean="0"/>
          </a:p>
          <a:p>
            <a:r>
              <a:rPr lang="ru-RU" sz="2400" dirty="0" smtClean="0"/>
              <a:t>способам  </a:t>
            </a:r>
            <a:r>
              <a:rPr lang="ru-RU" sz="2400" dirty="0"/>
              <a:t>поведения.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-</a:t>
            </a:r>
            <a:r>
              <a:rPr lang="ru-RU" sz="2400" dirty="0"/>
              <a:t>в отделении уточняется </a:t>
            </a:r>
            <a:r>
              <a:rPr lang="ru-RU" sz="2400" dirty="0" smtClean="0"/>
              <a:t>личность </a:t>
            </a:r>
            <a:r>
              <a:rPr lang="ru-RU" sz="2400" dirty="0"/>
              <a:t>несовершеннолетнего, </a:t>
            </a:r>
            <a:endParaRPr lang="ru-RU" sz="2400" dirty="0" smtClean="0"/>
          </a:p>
          <a:p>
            <a:r>
              <a:rPr lang="ru-RU" sz="2400" dirty="0" smtClean="0"/>
              <a:t>выявляется </a:t>
            </a:r>
            <a:r>
              <a:rPr lang="ru-RU" sz="2400" dirty="0"/>
              <a:t>и анализируется </a:t>
            </a:r>
            <a:r>
              <a:rPr lang="ru-RU" sz="2400" dirty="0" smtClean="0"/>
              <a:t>проблема</a:t>
            </a:r>
            <a:r>
              <a:rPr lang="ru-RU" sz="2400" dirty="0"/>
              <a:t>, приведшая </a:t>
            </a:r>
            <a:endParaRPr lang="ru-RU" sz="2400" dirty="0" smtClean="0"/>
          </a:p>
          <a:p>
            <a:r>
              <a:rPr lang="ru-RU" sz="2400" dirty="0" smtClean="0"/>
              <a:t>несовершеннолетнего к социальной  </a:t>
            </a:r>
            <a:r>
              <a:rPr lang="ru-RU" sz="2400" dirty="0"/>
              <a:t>дезадаптации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pic>
        <p:nvPicPr>
          <p:cNvPr id="1028" name="Picture 4" descr="F:\фото центр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078" y="928670"/>
            <a:ext cx="4022607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57224" y="857232"/>
            <a:ext cx="75724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 группе  арт - терапевтических  методов,  основанных  на  использовании  различных  изобразительных  средств,  относится  рисование, лепка, создание  коллажей. Одним  из  наиболее эффективных  методов  в  работе  с детьми  считается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  проектного  рисунка.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Рисунки,  создаваемые  в  процессе  терапии,  рассматривается  как  проекции  определённых аспектов  внутренней  жизни  человека. Рисуя, ребёнок даёт  выход  своим  подавленным  чувствам, желаниям, мечтам, а также  соприкасается с некоторыми  пугающими, неприятными, травмирующими образами и выражает  отношение к 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0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техникам  проективного  рисунка  относится: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 на  свободную тему.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Используя эту технику,  воспитатель просит ребёнка рисовать то, что он сам захочет, и  рассказывать про все мысли и чувства,  которые он будет испытывать во время работы. Основная ценность этой техники – в спонтанности творческого акта.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 на  заданную  тему.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даёт задание  нарисовать  картину,  в которой отражалось бы отношение ребёнка к самому себе, к внешнему миру и окружающим его людям.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Примеры: Я, (в прошлом, настоящем, будущем), «Моё любимое занятие». «Мои любимые  места  прогулок». «Портреты  людей, которых я люблю» и т.п. Темой рисования также может быть какое-либо абстрактное понятие, эмоциональное состояние и чувство, для которого необходимо придумать образ. Примеры: добро, зло, счастье, печаль.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736"/>
            <a:ext cx="8715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Игра  вырисовывание историй</a:t>
            </a:r>
            <a:r>
              <a:rPr lang="ru-RU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Этот метод объединяет  метод  рисунка и рассказа. Он  чаще  используется  в  работе  с детьми.  Специалист  первым  рисует   на  бумаге  линию  и  просит  ребёнка  дополнить её  таким  образом,  чтобы  возникла  картинка. Когда  первый рисунок  закончен,  терапевт  спрашивает «Что это и тем  самым  инициирует   рассказ  ребёнка. На следующем  этапе  ребёнок  должен нарисовать  первую  линию, и   терапевт  развивает  этот  знак  в  рисунок,  возникает  серия  рисунков и комментирующая  её  развернутая  история.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42910" y="0"/>
            <a:ext cx="850109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Темы  для  занятий  по  арт – терапии(рисуночной):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1.Рисунок  на  произвольную  тему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«Я в прошлом, будущем, настоящем»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«Птицы в гнезде»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«Моё  любимое  занятие»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Рисование  эмоций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«Мои  любимые  места  прогулок»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«Где бы я хотел  очутиться»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«Мои  любимые  животные»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«Мой страх» - уничтожение  рисунка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«Я  хочу  подарок»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«Я  такой,  какой  я  есть»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 «Мой  день»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«Я здесь»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«Моя проблема»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«Страх, любовь..»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 «Три желания»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17. «Остров счастья»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и др.)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2" name="Picture 2" descr="C:\Documents and Settings\Администратор\Мои документы\Мои рисунки\картинки\просто ТАК ..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571744"/>
            <a:ext cx="2706698" cy="25717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0"/>
            <a:ext cx="807249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 занятиях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изотерапии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воспитанники  знакомятся с разнообразными  видами  творчества  как  лепка,  аппликация,  рисование и т.д:  учатся комбинировать их,  знакомятся  с  нетрадиционными  изобразительными  техниками:  марания,  штриховка,  рисования  пальцами  и  ладонями,  рисования  сыпучими  материалами  и  продуктами, рисование  предметами  окружающего  пространства(губками,  палочками,  коктейльными  соломками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6" name="Picture 2" descr="F:\фото центр\Изображение 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357562"/>
            <a:ext cx="4405322" cy="32861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Принципы  организации занятий   по арт – терапии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Желание ребёнка – основное условие занятия. Творчество  без  желания  невозможно, и конечно,  невозможен  доверительный  диалог  с  ребёнком.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Очень  важно  постоянно  поощрять  ребёнка,  выделять  особенно  удавшиеся  стороны  его  рисунка  или  другой  творческой  работы.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Тон диалога  с  ребёнком  ни  в  коем  случае  не  должен  быть  нравоучительным  или  раздражительным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Важным условием  успешной  работы  является  непосредственное   участие  самого взрослого.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Важно, чтобы  материал,  с  которым  идёт  работа  на  занятии, был  добротным,  ярким, красивым. Краски,  карандаши,  пластилин,  бумага  должны  иметь  аккуратный  вид.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 знать , что на  занятиях  по  арт-терапии  нет  правильных  и  неправильных,  хороших  или  плохих.  Имеет  значение  собственное  отношение  к  результату  творчества  и  погружение  в  процесс «делаю для себя.»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42910" y="0"/>
            <a:ext cx="85010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Использования  инновационных  подходов в организации коррекционной работе  позволяет безболезненно пройти  адаптационный период.  Учитывая то, что у  детей младшего  дошкольного  возраста  помещённых  в  отделения  имеются проблемы  в развитии мелкой моторики. Планируется ежедневное рисование с использованием  нетрадиционных  приёмов: рисование ладошкой, тычками, пальцами, рисования свечёй, трафареты и т.д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914" name="Picture 2" descr="F:\фото центр\Изображение 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4762512" cy="3643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Предлагается    фрагмент  занятия по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изотерапии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детей младшего возраста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 «Семейка дружных осьминогов» -руководитель соц.педагог М.В.Епишкина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Весь процесс организации  познавательной деятельности с детьми старшего дошкольного возраста    строиться на основе  игры.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Предлагается фрагмент занятия по  формированию  и  развитию  математических  способностей с приёмами театрализации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«Готовимся к празднику»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занятия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через игру развить творческие  способности, закрепить  порядковый счёт, знания цвета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Опыт  работы  показал, что  использования  приёмов  арт – терапии позволяет  решить  многие  проблемы  в общении  воспитанников как со взрослыми так и со сверстниками.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Каждый из  воспитателей  имеет своё  направления  в работе.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Вам  будет предоставлены  фрагменты  углубленной  работы  с воспитанниками.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Л.П.Братилова организовала новый  вид  деятельности . Знакомство с народными  промыслами на первом этапе у воспитателя цель познакомить с приёмами изготовления народных кукол.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2" name="Picture 2" descr="C:\Documents and Settings\Администратор\Мои документы\Мои рисунки\картинки\кукл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00373"/>
            <a:ext cx="392909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3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Значительно  возросли  профессиональные  способности у Юлии Владимировны при  организации работы  с детьми  по  тестопластики. 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41986" name="Picture 2" descr="C:\Documents and Settings\Администратор\Мои документы\Мои рисунки\картинки\птичка моя ..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3062299" cy="2286016"/>
          </a:xfrm>
          <a:prstGeom prst="rect">
            <a:avLst/>
          </a:prstGeom>
          <a:noFill/>
        </p:spPr>
      </p:pic>
      <p:pic>
        <p:nvPicPr>
          <p:cNvPr id="41987" name="Picture 3" descr="C:\Documents and Settings\Администратор\Мои документы\Мои рисунки\картинки\ЁЁЁЁЁЁлочка ...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14752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53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-оказывается первичная медицинская и психолого – педагогическая помощь как детям так и родителям;</a:t>
            </a:r>
          </a:p>
          <a:p>
            <a:r>
              <a:rPr lang="ru-RU" dirty="0" smtClean="0"/>
              <a:t>-при необходимости проводится  комплекс  мероприятий, направленных  на вывод  ребёнка  из  кризисной  ситуации;</a:t>
            </a:r>
          </a:p>
          <a:p>
            <a:r>
              <a:rPr lang="ru-RU" dirty="0" smtClean="0"/>
              <a:t>-проводится социальное диагностирование с целью определения уровня социальной дезадаптации детей и подростков .    </a:t>
            </a:r>
          </a:p>
          <a:p>
            <a:r>
              <a:rPr lang="ru-RU" b="1" i="1" dirty="0" smtClean="0"/>
              <a:t> Организация  системы работы с трудным подростком проводится по следующим направлениям это:</a:t>
            </a:r>
            <a:endParaRPr lang="ru-RU" dirty="0" smtClean="0"/>
          </a:p>
          <a:p>
            <a:r>
              <a:rPr lang="ru-RU" dirty="0" smtClean="0"/>
              <a:t> -</a:t>
            </a:r>
            <a:r>
              <a:rPr lang="ru-RU" b="1" i="1" dirty="0" smtClean="0"/>
              <a:t> учёт  фактов  социализации  личности  ребёнка</a:t>
            </a:r>
            <a:r>
              <a:rPr lang="ru-RU" dirty="0" smtClean="0"/>
              <a:t>,  причин  отклонения в его  поведении; </a:t>
            </a:r>
          </a:p>
          <a:p>
            <a:r>
              <a:rPr lang="ru-RU" b="1" i="1" dirty="0" smtClean="0"/>
              <a:t>-учёт  индивидуально – психологических,  возрастных,  половых  особенностей  ребёнка,</a:t>
            </a:r>
            <a:r>
              <a:rPr lang="ru-RU" dirty="0" smtClean="0"/>
              <a:t>  социальной ситуации его развития;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Астраханцева М.К.  использует  разнообразные  приёмы  арт – терапии(оригами, изонить), а сегодня она  познакомит  воспитанников  с новым  видом  работы с бумагой –это квиллинг.</a:t>
            </a:r>
            <a:endParaRPr lang="ru-RU" sz="2400" dirty="0"/>
          </a:p>
        </p:txBody>
      </p:sp>
      <p:pic>
        <p:nvPicPr>
          <p:cNvPr id="43010" name="Picture 2" descr="C:\Documents and Settings\Администратор\Мои документы\Мои рисунки\картинки\из БУМаги !!!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709874" cy="2676540"/>
          </a:xfrm>
          <a:prstGeom prst="rect">
            <a:avLst/>
          </a:prstGeom>
          <a:noFill/>
        </p:spPr>
      </p:pic>
      <p:pic>
        <p:nvPicPr>
          <p:cNvPr id="43011" name="Picture 3" descr="C:\Documents and Settings\Администратор\Мои документы\Мои рисунки\картинки\Аххххххххх ...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143380"/>
            <a:ext cx="2643198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Сейчас предлагается  принять  участия  в  «Ярмарки  творческих  идей»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Использования  основных  методов  коррекционного   воздействия  это –индивидуально игровая терапия,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сказкотерапия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куклотерапия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приёмы (оцени поступок, приём хорошего поступка, эстафета мнений, стратегия жизни и т.д. позволяет  разработать рекомендации к  индивидуальной программе  воспитанника.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Вам  предлагается  разработать  мероприятия  по ликвидации выявленных  проблем  у  воспитанника  при  помещении в центр и попытаться  продать 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Специалистам  предлагается  разработать  проект  мероприятий  всей  командой время работы – 15 минут. Затем  предлагается  продать  идею.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Условия  игры: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-нельзя  критиковать  идею;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-нельзя  повторять.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Подведения итогов  ярмарки и результатов  разработки  программ.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Круглый стол: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Обмен  опыта  работы  по  использованию  приёмов  арт – терапии в работе  детьми.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 descr="C:\Documents and Settings\Администратор\Мои документы\Мои рисунки\картинки\па-ра-п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перевод  социальной  ситуации  в  педагогическую</a:t>
            </a:r>
            <a:r>
              <a:rPr lang="ru-RU" sz="2000" dirty="0" smtClean="0">
                <a:solidFill>
                  <a:srgbClr val="7030A0"/>
                </a:solidFill>
              </a:rPr>
              <a:t>,  ведь   нет  ничего  более  страшного для  человека,  чем  другой  человек,  </a:t>
            </a:r>
            <a:r>
              <a:rPr lang="ru-RU" sz="2000" b="1" i="1" dirty="0" smtClean="0">
                <a:solidFill>
                  <a:srgbClr val="7030A0"/>
                </a:solidFill>
              </a:rPr>
              <a:t>которому  нет  до  него  никакого  дела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воспитание  нравственно-правовой  культуры  подростка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формирование  адекватной самооценки</a:t>
            </a:r>
            <a:r>
              <a:rPr lang="ru-RU" sz="2000" dirty="0" smtClean="0">
                <a:solidFill>
                  <a:srgbClr val="7030A0"/>
                </a:solidFill>
              </a:rPr>
              <a:t>,  выработка  способности  критичности  относиться  к самому  себе,  </a:t>
            </a:r>
            <a:r>
              <a:rPr lang="ru-RU" sz="2000" b="1" i="1" dirty="0" smtClean="0">
                <a:solidFill>
                  <a:srgbClr val="7030A0"/>
                </a:solidFill>
              </a:rPr>
              <a:t>как  гласит  буддийская  мудрость «Пусть  каждый  человек  сделает  себя  таким,  каким  он  учит  быть  других.  Кто  победил  себя,  победит  и других.  Труднее  всего  победить  себя»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-развитие  эмоциональной  сферы  личности</a:t>
            </a:r>
            <a:r>
              <a:rPr lang="ru-RU" sz="2000" b="1" i="1" dirty="0" smtClean="0">
                <a:solidFill>
                  <a:srgbClr val="7030A0"/>
                </a:solidFill>
              </a:rPr>
              <a:t>,  ведь  зло  не  рождается  из  самого  себя,  а  выделяется  при  неумелом  обращении  с  добром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 </a:t>
            </a:r>
            <a:r>
              <a:rPr lang="ru-RU" sz="2000" b="1" i="1" dirty="0" smtClean="0">
                <a:solidFill>
                  <a:srgbClr val="7030A0"/>
                </a:solidFill>
              </a:rPr>
              <a:t>организация  благоприятного  социально – психологического  климата</a:t>
            </a:r>
            <a:r>
              <a:rPr lang="ru-RU" sz="2000" dirty="0" smtClean="0">
                <a:solidFill>
                  <a:srgbClr val="7030A0"/>
                </a:solidFill>
              </a:rPr>
              <a:t>,  так  как  при  согласии  незначительные  дела  вырастают,  </a:t>
            </a:r>
            <a:r>
              <a:rPr lang="ru-RU" sz="2000" b="1" i="1" dirty="0" smtClean="0">
                <a:solidFill>
                  <a:srgbClr val="7030A0"/>
                </a:solidFill>
              </a:rPr>
              <a:t>при  несогласии – величайшие  гибнут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создание  ситуации успеха</a:t>
            </a:r>
            <a:r>
              <a:rPr lang="ru-RU" sz="2000" dirty="0" smtClean="0">
                <a:solidFill>
                  <a:srgbClr val="7030A0"/>
                </a:solidFill>
              </a:rPr>
              <a:t>,  ведь  главная  цель  любого  специалиста  отделения – </a:t>
            </a:r>
            <a:r>
              <a:rPr lang="ru-RU" sz="2000" b="1" i="1" dirty="0" smtClean="0">
                <a:solidFill>
                  <a:srgbClr val="7030A0"/>
                </a:solidFill>
              </a:rPr>
              <a:t>увидеть,  разглядеть,  не  пропустить  в  воспитаннике  всё  лучше</a:t>
            </a:r>
            <a:r>
              <a:rPr lang="ru-RU" sz="2000" dirty="0" smtClean="0">
                <a:solidFill>
                  <a:srgbClr val="7030A0"/>
                </a:solidFill>
              </a:rPr>
              <a:t>,  что  в  нем  есть,  и  дать  импульс  к  самосовершенствованию  через  развития  творчества.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smtClean="0"/>
              <a:t>Эффективному взаимодействию специалистов в работе  с трудным подросткам способствуют:   </a:t>
            </a:r>
          </a:p>
          <a:p>
            <a:r>
              <a:rPr lang="ru-RU" dirty="0" smtClean="0"/>
              <a:t>-значение и учёт факторов социализации личности ребёнка, причин отклонения в его поведении;  </a:t>
            </a:r>
          </a:p>
          <a:p>
            <a:r>
              <a:rPr lang="ru-RU" dirty="0" smtClean="0"/>
              <a:t>-учёт индивидуально – психологических, возрастных, половых особенностей ребёнка, социальной ситуации его развития;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000504"/>
            <a:ext cx="75009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-уважение к личности воспитанника, установление доверительных с ним отношений, понимание его душевного состояния;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008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-</a:t>
            </a:r>
            <a:r>
              <a:rPr lang="ru-RU" sz="2200" b="1" i="1" dirty="0" smtClean="0">
                <a:solidFill>
                  <a:srgbClr val="0070C0"/>
                </a:solidFill>
              </a:rPr>
              <a:t>опора на  положительное  в  воспитаннике</a:t>
            </a:r>
            <a:r>
              <a:rPr lang="ru-RU" sz="2200" dirty="0" smtClean="0">
                <a:solidFill>
                  <a:srgbClr val="0070C0"/>
                </a:solidFill>
              </a:rPr>
              <a:t>,  вера  в  его  возможности, заинтересованность  в  судьбе  воспитанника; </a:t>
            </a:r>
          </a:p>
          <a:p>
            <a:r>
              <a:rPr lang="ru-RU" sz="2200" b="1" i="1" dirty="0" smtClean="0">
                <a:solidFill>
                  <a:srgbClr val="0070C0"/>
                </a:solidFill>
              </a:rPr>
              <a:t> -включение  в  общественно – полезную  творческую  деятельность.</a:t>
            </a:r>
            <a:endParaRPr lang="ru-RU" sz="2200" dirty="0" smtClean="0">
              <a:solidFill>
                <a:srgbClr val="0070C0"/>
              </a:solidFill>
            </a:endParaRPr>
          </a:p>
          <a:p>
            <a:r>
              <a:rPr lang="ru-RU" sz="2200" dirty="0" smtClean="0">
                <a:solidFill>
                  <a:srgbClr val="0070C0"/>
                </a:solidFill>
              </a:rPr>
              <a:t>   Нельзя не говорить, что успешное  прохождения  адаптации и реабилитации  воспитанника зависит  от  взаимодействия  всех   служб  отделения, каждый из нас стремится создать самые благоприятные условия для детей.  Первый кто встречает несовершеннолетнего, это </a:t>
            </a:r>
            <a:r>
              <a:rPr lang="ru-RU" sz="2200" b="1" i="1" dirty="0" smtClean="0">
                <a:solidFill>
                  <a:srgbClr val="0070C0"/>
                </a:solidFill>
              </a:rPr>
              <a:t>специалист по социальной работе  на которого  возлагается  огромная  ответственность  за  своевременный  сбор  документов.  </a:t>
            </a:r>
            <a:endParaRPr lang="ru-RU" sz="22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F:\фото центр\IMG_2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00570"/>
            <a:ext cx="3632168" cy="2109797"/>
          </a:xfrm>
          <a:prstGeom prst="rect">
            <a:avLst/>
          </a:prstGeom>
          <a:noFill/>
        </p:spPr>
      </p:pic>
      <p:pic>
        <p:nvPicPr>
          <p:cNvPr id="1026" name="Picture 2" descr="F:\фото центр\Изображение 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500570"/>
            <a:ext cx="3702044" cy="20978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Сложность нестандартность социальных  ситуаций в жизни детей, с которыми  сталкиваются  специалисты по социальной работе обязывает, их  принимать грамотные  решения в защиту интересов  ребёнка. Их  правовая  грамотность  залог  успеха. Специалист по социальной работе объединяет усилия многих людей в решении вопроса по  жизнеустройству воспитанника.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Деятельность же специалиста по социальной работе отделения заключается не только в работе с документами, они активные участники всех мероприятий отделения.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Мягкий, щадящий подход  специалистов отделения, постоянное  внимание  , в первые дни пребывания в отделении помогает  ему  быстрее  адаптироваться в новой  социальной среде.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Система  коррекционных  мероприятий, занятий,  которая  организованна  социальным  педагогом  и  воспитателями позволяет   значительно  изменить  отношения  ребёнка  к  сложившейся  ситуации.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214313"/>
            <a:ext cx="8686800" cy="64293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Несмотря на то,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что направления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работы социального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педагога зафиксированы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квалификационной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характеристике, на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практике их круг значительно шире. Это объясняется необходимостью сотрудничества всех, кто обучает и воспитывает ребенка:  воспитателей, классных руководителей, администрации, ближайших родственников, а иногда и других лиц, занимающихся воспитанием по должности или из чувства человеческой солидарности. </a:t>
            </a:r>
          </a:p>
          <a:p>
            <a:r>
              <a:rPr lang="ru-RU" b="1" i="1" u="sng" dirty="0" smtClean="0">
                <a:solidFill>
                  <a:srgbClr val="C00000"/>
                </a:solidFill>
              </a:rPr>
              <a:t>Однако можно выделить следующие основные направления работы социального педагога отделения это: 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 центр\IMG_2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290"/>
            <a:ext cx="3143272" cy="24288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- помощь в проблемах, связанных с учебой, воспитанием;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помощь ребенку в устранении причин, негативно влияющих на его успеваемость и посещение учреждения;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привлечение детей и общественности к организации и проведению социально-педагогических мероприятий, акций;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- распознавание, диагностирование и разрешение конфликтов, проблем, трудных жизненных ситуаций, затрагивающих интересы ребенка, на ранних стадиях развития с целью предотвращения серьезных последствий;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индивидуальное и групповое консультирование детей, педагогов, администрации по вопросам разрешения проблемных ситуаций, конфликтов, снятие стресса и т. п.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2338</Words>
  <Application>Microsoft Office PowerPoint</Application>
  <PresentationFormat>Экран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41</cp:revision>
  <dcterms:created xsi:type="dcterms:W3CDTF">2009-12-18T13:10:05Z</dcterms:created>
  <dcterms:modified xsi:type="dcterms:W3CDTF">2011-04-25T12:03:50Z</dcterms:modified>
</cp:coreProperties>
</file>