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60" r:id="rId4"/>
    <p:sldId id="272" r:id="rId5"/>
    <p:sldId id="271" r:id="rId6"/>
    <p:sldId id="262" r:id="rId7"/>
    <p:sldId id="275" r:id="rId8"/>
    <p:sldId id="261" r:id="rId9"/>
    <p:sldId id="269" r:id="rId10"/>
    <p:sldId id="276" r:id="rId11"/>
    <p:sldId id="263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210AD1-77D5-48E8-9B49-7992E5B58FEA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4E9331-92F3-479C-9B21-B57DF1993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969E7-CF32-4E85-8E51-CA7F90EAC5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Слайд для учителя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DC0F-4948-4E25-8BFE-DB20632C9395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A433-4A73-4EFD-A477-462448D17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91B1-3BED-4389-AD2D-FA178A99A884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0756-461D-4993-A0C9-7BF1E9A72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BABF-737A-49E1-86A3-21BC4CBF5459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41D3-3D9F-4428-AEDF-943382DB8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B1D4-7EC5-415B-B2D5-A35DD492A8E5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61AC-72F8-4235-9D77-7B6D8E2E2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2DFF-E879-4988-9EB7-55C85D9D4931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FE22-6DCD-4D1F-8743-4AC28EAEF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5D4F-6547-4320-B98D-26B864D649D0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249A-A1E9-4B85-93D6-F4441E6C1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F32A-2969-48AE-A788-F13918849E37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0F24-CDC2-4298-B0CD-94DF675F9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C7C4-404F-450B-B9F9-EB97C54E9072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E823-6698-4C53-A575-0354F3C8F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A6C5-6DC6-4C04-AC59-DA1D084BD06B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E32-5318-4B41-A1B2-346A08C49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B4AF-6BA4-4826-A241-4AF84A014FF1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9F23-D375-45D0-A591-51094EF2A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4A15-20AF-4D27-B3AF-4E967DAFFED9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CACD-411D-46AD-BE30-A72F54FC9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8C7404-1D79-4EB0-B1CC-733DE3DC2A21}" type="datetime1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02A71E-0249-428D-9232-108A3E7CE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1000100" y="857232"/>
            <a:ext cx="4572032" cy="300039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Top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50031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2143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2786063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1143000"/>
            <a:ext cx="6810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313" y="1928813"/>
            <a:ext cx="8239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 descr="H:\Documents and Settings\Aida\Рабочий стол\НОвая ГРАФИКА сборник\КАРТИНКИ СБОРНИК_ школьные\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63" y="857250"/>
            <a:ext cx="68103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8" descr="H:\Documents and Settings\Aida\Рабочий стол\НОвая ГРАФИКА сборник\КАРТИНКИ СБОРНИК_ школьные\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1428750"/>
            <a:ext cx="8239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" descr="H:\Documents and Settings\Aida\Рабочий стол\НОвая ГРАФИКА сборник\КАРТИНКИ СБОРНИК_ школьные\9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25" y="1571625"/>
            <a:ext cx="6810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0" descr="H:\Documents and Settings\Aida\Рабочий стол\НОвая ГРАФИКА сборник\КАРТИНКИ СБОРНИК_ школьные\0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500" y="1928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Прямоугольник 76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4" name="Picture 21" descr="H:\Documents and Settings\Aida\Рабочий стол\НОвая ГРАФИКА сборник\КАРТИНКИ СБОРНИК_ школьные\Копия boworms3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072063" y="2000250"/>
            <a:ext cx="16430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Прямоугольник 80"/>
          <p:cNvSpPr/>
          <p:nvPr/>
        </p:nvSpPr>
        <p:spPr>
          <a:xfrm>
            <a:off x="214313" y="6429375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717032"/>
            <a:ext cx="5904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00B050"/>
                </a:solidFill>
                <a:effectLst/>
              </a:rPr>
              <a:t>Урок математики</a:t>
            </a:r>
          </a:p>
          <a:p>
            <a:pPr algn="ctr"/>
            <a:r>
              <a:rPr lang="ru-RU" sz="4400" b="1" dirty="0" smtClean="0">
                <a:ln/>
                <a:solidFill>
                  <a:srgbClr val="00B050"/>
                </a:solidFill>
              </a:rPr>
              <a:t>2 класс</a:t>
            </a:r>
          </a:p>
          <a:p>
            <a:pPr algn="ctr"/>
            <a:endParaRPr lang="ru-RU" sz="20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Сосчитайте: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953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dirty="0" smtClean="0"/>
              <a:t>4+4+4=</a:t>
            </a:r>
            <a:endParaRPr lang="ru-RU" sz="4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dirty="0" smtClean="0"/>
              <a:t>4</a:t>
            </a:r>
            <a:r>
              <a:rPr lang="ru-RU" sz="4400" dirty="0" smtClean="0">
                <a:cs typeface="Arial" charset="0"/>
              </a:rPr>
              <a:t>•3=12</a:t>
            </a:r>
            <a:endParaRPr lang="ru-RU" sz="44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dirty="0" smtClean="0">
              <a:cs typeface="Arial" charset="0"/>
            </a:endParaRPr>
          </a:p>
        </p:txBody>
      </p:sp>
      <p:pic>
        <p:nvPicPr>
          <p:cNvPr id="6148" name="Рисунок 10" descr="14386d76c18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96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10" descr="14386d76c18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896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10" descr="14386d76c18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896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ябло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ябло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7432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ябло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7432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груш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784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груш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657600"/>
            <a:ext cx="784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груш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733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Рисунок 10" descr="14386d76c18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600200"/>
            <a:ext cx="828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ябло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670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груш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657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 rot="383546">
            <a:off x="5638800" y="2060575"/>
            <a:ext cx="3122613" cy="3732213"/>
            <a:chOff x="5143504" y="2786058"/>
            <a:chExt cx="3714776" cy="3559430"/>
          </a:xfrm>
        </p:grpSpPr>
        <p:pic>
          <p:nvPicPr>
            <p:cNvPr id="6165" name="Picture 2" descr="I:\для перегрузки\гномы\3.bmp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2786058"/>
              <a:ext cx="3714776" cy="355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3" descr="D:\новый диск\картинки\картинки овые\растения\грибы\cfe5de40e9bd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5786446" y="4200702"/>
              <a:ext cx="1143008" cy="111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7" name="Picture 4" descr="D:\новый диск\картинки\картинки овые\растения\грибы\c7db5047e17e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86512" y="4429132"/>
              <a:ext cx="1446544" cy="133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357422" y="485776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dirty="0" smtClean="0"/>
              <a:t>12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EB1D4-7EC5-415B-B2D5-A35DD492A8E5}" type="datetime1">
              <a:rPr lang="ru-RU" smtClean="0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761AC-72F8-4235-9D77-7B6D8E2E2C1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428736"/>
            <a:ext cx="1010924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dirty="0" smtClean="0"/>
              <a:t>3+3+3+3+3+3+3=        </a:t>
            </a:r>
          </a:p>
          <a:p>
            <a:r>
              <a:rPr lang="ru-RU" sz="4800" dirty="0" smtClean="0"/>
              <a:t>8+8+0 =</a:t>
            </a:r>
          </a:p>
          <a:p>
            <a:r>
              <a:rPr lang="ru-RU" sz="4800" dirty="0" smtClean="0"/>
              <a:t>6+6+4=</a:t>
            </a:r>
          </a:p>
          <a:p>
            <a:r>
              <a:rPr lang="ru-RU" sz="4800" dirty="0" smtClean="0"/>
              <a:t>5+5+5+5=                   </a:t>
            </a:r>
          </a:p>
          <a:p>
            <a:r>
              <a:rPr lang="ru-RU" sz="4800" dirty="0" smtClean="0"/>
              <a:t>7-7-7-7=</a:t>
            </a:r>
          </a:p>
          <a:p>
            <a:r>
              <a:rPr lang="ru-RU" sz="4800" dirty="0" smtClean="0"/>
              <a:t>8+8+8+8=</a:t>
            </a:r>
          </a:p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50951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Замените сложение 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умножением </a:t>
            </a:r>
            <a:endParaRPr lang="ru-RU" sz="32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 Кластер»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EB1D4-7EC5-415B-B2D5-A35DD492A8E5}" type="datetime1">
              <a:rPr lang="ru-RU" smtClean="0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761AC-72F8-4235-9D77-7B6D8E2E2C1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47864" y="2852936"/>
            <a:ext cx="2160240" cy="16561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Умножение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4509120"/>
            <a:ext cx="2088232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?</a:t>
            </a:r>
            <a:endParaRPr lang="ru-RU" sz="4000" b="1" dirty="0"/>
          </a:p>
        </p:txBody>
      </p:sp>
      <p:sp>
        <p:nvSpPr>
          <p:cNvPr id="8" name="Овал 7"/>
          <p:cNvSpPr/>
          <p:nvPr/>
        </p:nvSpPr>
        <p:spPr>
          <a:xfrm>
            <a:off x="6372200" y="1988840"/>
            <a:ext cx="2016224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Х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7544" y="1988840"/>
            <a:ext cx="2016224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Сложение одинаковых слагаемых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683568" y="4509120"/>
            <a:ext cx="1944216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?</a:t>
            </a:r>
            <a:endParaRPr lang="ru-RU" sz="4000" b="1" dirty="0"/>
          </a:p>
        </p:txBody>
      </p:sp>
      <p:sp>
        <p:nvSpPr>
          <p:cNvPr id="13" name="Стрелка вниз 12"/>
          <p:cNvSpPr/>
          <p:nvPr/>
        </p:nvSpPr>
        <p:spPr>
          <a:xfrm rot="14245324">
            <a:off x="5843986" y="2570454"/>
            <a:ext cx="288032" cy="11258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745678">
            <a:off x="5660742" y="4000230"/>
            <a:ext cx="288032" cy="11258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066080">
            <a:off x="2795852" y="3836319"/>
            <a:ext cx="288032" cy="11258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7376181">
            <a:off x="2696256" y="2551608"/>
            <a:ext cx="367111" cy="1049141"/>
          </a:xfrm>
          <a:prstGeom prst="downArrow">
            <a:avLst>
              <a:gd name="adj1" fmla="val 36154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76256" y="242088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Продолжите предложения:</a:t>
            </a:r>
            <a:endParaRPr lang="ru-RU" dirty="0"/>
          </a:p>
        </p:txBody>
      </p:sp>
      <p:sp>
        <p:nvSpPr>
          <p:cNvPr id="1638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dirty="0" smtClean="0"/>
              <a:t>Сегодня я узнал…</a:t>
            </a:r>
          </a:p>
          <a:p>
            <a:pPr>
              <a:buFont typeface="Wingdings 2" pitchFamily="18" charset="2"/>
              <a:buNone/>
            </a:pPr>
            <a:r>
              <a:rPr lang="ru-RU" sz="4400" dirty="0" smtClean="0"/>
              <a:t>Было интересно…</a:t>
            </a:r>
          </a:p>
          <a:p>
            <a:pPr>
              <a:buFont typeface="Wingdings 2" pitchFamily="18" charset="2"/>
              <a:buNone/>
            </a:pPr>
            <a:r>
              <a:rPr lang="ru-RU" sz="4400" dirty="0" smtClean="0"/>
              <a:t>Было трудно…</a:t>
            </a:r>
          </a:p>
          <a:p>
            <a:pPr>
              <a:buFont typeface="Wingdings 2" pitchFamily="18" charset="2"/>
              <a:buNone/>
            </a:pPr>
            <a:r>
              <a:rPr lang="ru-RU" sz="4400" dirty="0" smtClean="0"/>
              <a:t>Я понял, что…</a:t>
            </a:r>
          </a:p>
          <a:p>
            <a:pPr>
              <a:buFont typeface="Wingdings 2" pitchFamily="18" charset="2"/>
              <a:buNone/>
            </a:pPr>
            <a:r>
              <a:rPr lang="ru-RU" sz="4400" dirty="0" smtClean="0"/>
              <a:t>Теперь я могу…</a:t>
            </a:r>
          </a:p>
          <a:p>
            <a:pPr>
              <a:buFont typeface="Wingdings 2" pitchFamily="18" charset="2"/>
              <a:buNone/>
            </a:pPr>
            <a:r>
              <a:rPr lang="ru-RU" sz="4400" dirty="0" smtClean="0"/>
              <a:t>Я научился…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"Мой университет - </a:t>
            </a:r>
            <a:r>
              <a:rPr lang="de-DE"/>
              <a:t>www.moi-mummi.ru"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3400" y="1752600"/>
            <a:ext cx="8305800" cy="2325688"/>
            <a:chOff x="336" y="1152"/>
            <a:chExt cx="5232" cy="1465"/>
          </a:xfrm>
        </p:grpSpPr>
        <p:graphicFrame>
          <p:nvGraphicFramePr>
            <p:cNvPr id="1026" name="Object 31"/>
            <p:cNvGraphicFramePr>
              <a:graphicFrameLocks noChangeAspect="1"/>
            </p:cNvGraphicFramePr>
            <p:nvPr/>
          </p:nvGraphicFramePr>
          <p:xfrm>
            <a:off x="336" y="1152"/>
            <a:ext cx="5232" cy="1465"/>
          </p:xfrm>
          <a:graphic>
            <a:graphicData uri="http://schemas.openxmlformats.org/presentationml/2006/ole">
              <p:oleObj spid="_x0000_s1026" name="PBrush" r:id="rId3" imgW="7790476" imgH="2476190" progId="PBrush">
                <p:embed/>
              </p:oleObj>
            </a:graphicData>
          </a:graphic>
        </p:graphicFrame>
        <p:sp>
          <p:nvSpPr>
            <p:cNvPr id="1046" name="Text Box 32"/>
            <p:cNvSpPr txBox="1">
              <a:spLocks noChangeArrowheads="1"/>
            </p:cNvSpPr>
            <p:nvPr/>
          </p:nvSpPr>
          <p:spPr bwMode="auto">
            <a:xfrm>
              <a:off x="576" y="1344"/>
              <a:ext cx="5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FFFF66"/>
                  </a:solidFill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1047" name="Text Box 33"/>
            <p:cNvSpPr txBox="1">
              <a:spLocks noChangeArrowheads="1"/>
            </p:cNvSpPr>
            <p:nvPr/>
          </p:nvSpPr>
          <p:spPr bwMode="auto">
            <a:xfrm>
              <a:off x="1378" y="1824"/>
              <a:ext cx="83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FFFF66"/>
                  </a:solidFill>
                  <a:latin typeface="Times New Roman" pitchFamily="18" charset="0"/>
                </a:rPr>
                <a:t>-13</a:t>
              </a:r>
            </a:p>
          </p:txBody>
        </p:sp>
        <p:sp>
          <p:nvSpPr>
            <p:cNvPr id="1048" name="Text Box 34"/>
            <p:cNvSpPr txBox="1">
              <a:spLocks noChangeArrowheads="1"/>
            </p:cNvSpPr>
            <p:nvPr/>
          </p:nvSpPr>
          <p:spPr bwMode="auto">
            <a:xfrm>
              <a:off x="2174" y="1344"/>
              <a:ext cx="75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FFFF66"/>
                  </a:solidFill>
                  <a:latin typeface="Times New Roman" pitchFamily="18" charset="0"/>
                </a:rPr>
                <a:t>+8</a:t>
              </a:r>
            </a:p>
          </p:txBody>
        </p:sp>
        <p:sp>
          <p:nvSpPr>
            <p:cNvPr id="1049" name="Text Box 35"/>
            <p:cNvSpPr txBox="1">
              <a:spLocks noChangeArrowheads="1"/>
            </p:cNvSpPr>
            <p:nvPr/>
          </p:nvSpPr>
          <p:spPr bwMode="auto">
            <a:xfrm>
              <a:off x="2928" y="2064"/>
              <a:ext cx="98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FFFF66"/>
                  </a:solidFill>
                  <a:latin typeface="Times New Roman" pitchFamily="18" charset="0"/>
                </a:rPr>
                <a:t>+36</a:t>
              </a:r>
            </a:p>
          </p:txBody>
        </p:sp>
        <p:sp>
          <p:nvSpPr>
            <p:cNvPr id="1050" name="Text Box 36"/>
            <p:cNvSpPr txBox="1">
              <a:spLocks noChangeArrowheads="1"/>
            </p:cNvSpPr>
            <p:nvPr/>
          </p:nvSpPr>
          <p:spPr bwMode="auto">
            <a:xfrm>
              <a:off x="3696" y="1440"/>
              <a:ext cx="113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FFFF66"/>
                  </a:solidFill>
                  <a:latin typeface="Times New Roman" pitchFamily="18" charset="0"/>
                </a:rPr>
                <a:t>-16</a:t>
              </a:r>
            </a:p>
          </p:txBody>
        </p:sp>
      </p:grpSp>
      <p:sp>
        <p:nvSpPr>
          <p:cNvPr id="1028" name="Oval 25"/>
          <p:cNvSpPr>
            <a:spLocks noChangeArrowheads="1"/>
          </p:cNvSpPr>
          <p:nvPr/>
        </p:nvSpPr>
        <p:spPr bwMode="auto">
          <a:xfrm>
            <a:off x="5562600" y="5181600"/>
            <a:ext cx="1143000" cy="990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800" smtClean="0"/>
              <a:t>Выполнив задание, вы вспомните, сколько лет жил старик со своею старухой: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H="1">
            <a:off x="7848600" y="3962400"/>
            <a:ext cx="15240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" name="Oval 13"/>
          <p:cNvSpPr>
            <a:spLocks noChangeArrowheads="1"/>
          </p:cNvSpPr>
          <p:nvPr/>
        </p:nvSpPr>
        <p:spPr bwMode="auto">
          <a:xfrm>
            <a:off x="7315200" y="4876800"/>
            <a:ext cx="1143000" cy="990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Text Box 22"/>
          <p:cNvSpPr txBox="1">
            <a:spLocks noChangeArrowheads="1"/>
          </p:cNvSpPr>
          <p:nvPr/>
        </p:nvSpPr>
        <p:spPr bwMode="auto">
          <a:xfrm>
            <a:off x="7543800" y="3200400"/>
            <a:ext cx="101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FF66"/>
                </a:solidFill>
                <a:latin typeface="Times New Roman" pitchFamily="18" charset="0"/>
              </a:rPr>
              <a:t>-8</a:t>
            </a:r>
          </a:p>
        </p:txBody>
      </p:sp>
      <p:sp>
        <p:nvSpPr>
          <p:cNvPr id="1033" name="Text Box 23"/>
          <p:cNvSpPr txBox="1">
            <a:spLocks noChangeArrowheads="1"/>
          </p:cNvSpPr>
          <p:nvPr/>
        </p:nvSpPr>
        <p:spPr bwMode="auto">
          <a:xfrm>
            <a:off x="7391400" y="5181600"/>
            <a:ext cx="1317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FF66"/>
                </a:solidFill>
                <a:latin typeface="Times New Roman" pitchFamily="18" charset="0"/>
              </a:rPr>
              <a:t>+22</a:t>
            </a:r>
          </a:p>
        </p:txBody>
      </p:sp>
      <p:sp>
        <p:nvSpPr>
          <p:cNvPr id="1034" name="Text Box 24"/>
          <p:cNvSpPr txBox="1">
            <a:spLocks noChangeArrowheads="1"/>
          </p:cNvSpPr>
          <p:nvPr/>
        </p:nvSpPr>
        <p:spPr bwMode="auto">
          <a:xfrm>
            <a:off x="5562600" y="5334000"/>
            <a:ext cx="1317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FF66"/>
                </a:solidFill>
                <a:latin typeface="Times New Roman" pitchFamily="18" charset="0"/>
              </a:rPr>
              <a:t>-21</a:t>
            </a:r>
          </a:p>
        </p:txBody>
      </p:sp>
      <p:sp>
        <p:nvSpPr>
          <p:cNvPr id="1035" name="Oval 26"/>
          <p:cNvSpPr>
            <a:spLocks noChangeArrowheads="1"/>
          </p:cNvSpPr>
          <p:nvPr/>
        </p:nvSpPr>
        <p:spPr bwMode="auto">
          <a:xfrm>
            <a:off x="3657600" y="5105400"/>
            <a:ext cx="1143000" cy="990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Line 28"/>
          <p:cNvSpPr>
            <a:spLocks noChangeShapeType="1"/>
          </p:cNvSpPr>
          <p:nvPr/>
        </p:nvSpPr>
        <p:spPr bwMode="auto">
          <a:xfrm flipH="1">
            <a:off x="6553200" y="5562600"/>
            <a:ext cx="8382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29"/>
          <p:cNvSpPr>
            <a:spLocks noChangeShapeType="1"/>
          </p:cNvSpPr>
          <p:nvPr/>
        </p:nvSpPr>
        <p:spPr bwMode="auto">
          <a:xfrm flipH="1" flipV="1">
            <a:off x="4800600" y="5638800"/>
            <a:ext cx="7620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2667000" y="2209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12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4572000" y="1905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20</a:t>
            </a: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5410200" y="23622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56</a:t>
            </a: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7162800" y="20574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40</a:t>
            </a:r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7239000" y="4038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32</a:t>
            </a: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7086600" y="57912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54</a:t>
            </a:r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3886200" y="5334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FF00"/>
                </a:solidFill>
              </a:rPr>
              <a:t>33</a:t>
            </a:r>
          </a:p>
        </p:txBody>
      </p:sp>
      <p:sp>
        <p:nvSpPr>
          <p:cNvPr id="1045" name="WordArt 44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32385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Устный счет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/>
      <p:bldP spid="7206" grpId="0"/>
      <p:bldP spid="7207" grpId="0"/>
      <p:bldP spid="7208" grpId="0"/>
      <p:bldP spid="7209" grpId="0"/>
      <p:bldP spid="7210" grpId="0"/>
      <p:bldP spid="72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EB1D4-7EC5-415B-B2D5-A35DD492A8E5}" type="datetime1">
              <a:rPr lang="ru-RU" smtClean="0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761AC-72F8-4235-9D77-7B6D8E2E2C1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2" y="3140968"/>
          <a:ext cx="604867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828092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4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5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6</a:t>
                      </a:r>
                      <a:endParaRPr lang="ru-RU" sz="60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+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/>
                        <a:t>+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-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/>
                        <a:t>+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-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31640" y="3140968"/>
          <a:ext cx="604867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213752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4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5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6</a:t>
                      </a:r>
                      <a:endParaRPr lang="ru-RU" sz="60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27584" y="620688"/>
            <a:ext cx="7197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 Веришь , не веришь</a:t>
            </a:r>
            <a:endParaRPr lang="ru-RU" sz="36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428750"/>
            <a:ext cx="6480175" cy="2224088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Тема урока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«Умножение»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3419475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5919788" y="5176838"/>
            <a:ext cx="2684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867400" y="5157788"/>
            <a:ext cx="31321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8677" name="Рисунок 6" descr="Рисунок3-cop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0"/>
            <a:ext cx="2524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928688" y="357188"/>
            <a:ext cx="7572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 u="sng" dirty="0">
                <a:solidFill>
                  <a:srgbClr val="C00000"/>
                </a:solidFill>
                <a:latin typeface="Calibri" pitchFamily="34" charset="0"/>
              </a:rPr>
              <a:t>Цель</a:t>
            </a:r>
            <a:r>
              <a:rPr lang="ru-RU" sz="60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ru-RU" sz="4000" i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642938" y="2143125"/>
            <a:ext cx="8143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6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ru-RU" sz="6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узнаем…</a:t>
            </a:r>
            <a:endParaRPr lang="ru-RU" sz="6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6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6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сможем…</a:t>
            </a:r>
            <a:endParaRPr lang="ru-RU" sz="6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6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ru-RU" sz="6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научимся…</a:t>
            </a:r>
            <a:endParaRPr lang="ru-RU" sz="6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Исследование 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</a:t>
            </a:r>
            <a:endParaRPr lang="ru-RU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EB1D4-7EC5-415B-B2D5-A35DD492A8E5}" type="datetime1">
              <a:rPr lang="ru-RU" smtClean="0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761AC-72F8-4235-9D77-7B6D8E2E2C1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4429156" cy="3071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198884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59832" y="242088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79712" y="184482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47664" y="206084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87624" y="285293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19872" y="242088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15616" y="328498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03648" y="364502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75656" y="321297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63688" y="292494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63688" y="249289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99792" y="285293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23728" y="227687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23728" y="342900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95736" y="278092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27784" y="206084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627784" y="256490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987824" y="206084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835696" y="357301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75856" y="357301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267744" y="198884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35696" y="213285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15816" y="364502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23728" y="371703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635896" y="191683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71600" y="256490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71600" y="299695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411760" y="242088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31840" y="306896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915816" y="306896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707904" y="213285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347864" y="292494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635896" y="335699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707904" y="285293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779912" y="364502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30016" y="290324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851920" y="256490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334816" y="320804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487216" y="336044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903514" y="1872343"/>
            <a:ext cx="554572" cy="1349828"/>
          </a:xfrm>
          <a:custGeom>
            <a:avLst/>
            <a:gdLst>
              <a:gd name="connsiteX0" fmla="*/ 87086 w 554572"/>
              <a:gd name="connsiteY0" fmla="*/ 97971 h 1349828"/>
              <a:gd name="connsiteX1" fmla="*/ 152400 w 554572"/>
              <a:gd name="connsiteY1" fmla="*/ 76200 h 1349828"/>
              <a:gd name="connsiteX2" fmla="*/ 206829 w 554572"/>
              <a:gd name="connsiteY2" fmla="*/ 32657 h 1349828"/>
              <a:gd name="connsiteX3" fmla="*/ 239486 w 554572"/>
              <a:gd name="connsiteY3" fmla="*/ 21771 h 1349828"/>
              <a:gd name="connsiteX4" fmla="*/ 283029 w 554572"/>
              <a:gd name="connsiteY4" fmla="*/ 0 h 1349828"/>
              <a:gd name="connsiteX5" fmla="*/ 424543 w 554572"/>
              <a:gd name="connsiteY5" fmla="*/ 43543 h 1349828"/>
              <a:gd name="connsiteX6" fmla="*/ 446315 w 554572"/>
              <a:gd name="connsiteY6" fmla="*/ 65314 h 1349828"/>
              <a:gd name="connsiteX7" fmla="*/ 478972 w 554572"/>
              <a:gd name="connsiteY7" fmla="*/ 141514 h 1349828"/>
              <a:gd name="connsiteX8" fmla="*/ 511629 w 554572"/>
              <a:gd name="connsiteY8" fmla="*/ 206828 h 1349828"/>
              <a:gd name="connsiteX9" fmla="*/ 522515 w 554572"/>
              <a:gd name="connsiteY9" fmla="*/ 239486 h 1349828"/>
              <a:gd name="connsiteX10" fmla="*/ 544286 w 554572"/>
              <a:gd name="connsiteY10" fmla="*/ 718457 h 1349828"/>
              <a:gd name="connsiteX11" fmla="*/ 533400 w 554572"/>
              <a:gd name="connsiteY11" fmla="*/ 1066800 h 1349828"/>
              <a:gd name="connsiteX12" fmla="*/ 522515 w 554572"/>
              <a:gd name="connsiteY12" fmla="*/ 1099457 h 1349828"/>
              <a:gd name="connsiteX13" fmla="*/ 446315 w 554572"/>
              <a:gd name="connsiteY13" fmla="*/ 1197428 h 1349828"/>
              <a:gd name="connsiteX14" fmla="*/ 424543 w 554572"/>
              <a:gd name="connsiteY14" fmla="*/ 1230086 h 1349828"/>
              <a:gd name="connsiteX15" fmla="*/ 348343 w 554572"/>
              <a:gd name="connsiteY15" fmla="*/ 1262743 h 1349828"/>
              <a:gd name="connsiteX16" fmla="*/ 261257 w 554572"/>
              <a:gd name="connsiteY16" fmla="*/ 1273628 h 1349828"/>
              <a:gd name="connsiteX17" fmla="*/ 152400 w 554572"/>
              <a:gd name="connsiteY17" fmla="*/ 1295400 h 1349828"/>
              <a:gd name="connsiteX18" fmla="*/ 43543 w 554572"/>
              <a:gd name="connsiteY18" fmla="*/ 1349828 h 1349828"/>
              <a:gd name="connsiteX19" fmla="*/ 0 w 554572"/>
              <a:gd name="connsiteY19" fmla="*/ 1262743 h 1349828"/>
              <a:gd name="connsiteX20" fmla="*/ 32657 w 554572"/>
              <a:gd name="connsiteY20" fmla="*/ 402771 h 1349828"/>
              <a:gd name="connsiteX21" fmla="*/ 43543 w 554572"/>
              <a:gd name="connsiteY21" fmla="*/ 261257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4572" h="1349828">
                <a:moveTo>
                  <a:pt x="87086" y="97971"/>
                </a:moveTo>
                <a:cubicBezTo>
                  <a:pt x="108857" y="90714"/>
                  <a:pt x="136173" y="92427"/>
                  <a:pt x="152400" y="76200"/>
                </a:cubicBezTo>
                <a:cubicBezTo>
                  <a:pt x="172651" y="55949"/>
                  <a:pt x="179364" y="46390"/>
                  <a:pt x="206829" y="32657"/>
                </a:cubicBezTo>
                <a:cubicBezTo>
                  <a:pt x="217092" y="27525"/>
                  <a:pt x="228939" y="26291"/>
                  <a:pt x="239486" y="21771"/>
                </a:cubicBezTo>
                <a:cubicBezTo>
                  <a:pt x="254401" y="15379"/>
                  <a:pt x="268515" y="7257"/>
                  <a:pt x="283029" y="0"/>
                </a:cubicBezTo>
                <a:cubicBezTo>
                  <a:pt x="364844" y="16363"/>
                  <a:pt x="375193" y="4064"/>
                  <a:pt x="424543" y="43543"/>
                </a:cubicBezTo>
                <a:cubicBezTo>
                  <a:pt x="432557" y="49954"/>
                  <a:pt x="439058" y="58057"/>
                  <a:pt x="446315" y="65314"/>
                </a:cubicBezTo>
                <a:cubicBezTo>
                  <a:pt x="471842" y="141900"/>
                  <a:pt x="438618" y="47354"/>
                  <a:pt x="478972" y="141514"/>
                </a:cubicBezTo>
                <a:cubicBezTo>
                  <a:pt x="506014" y="204612"/>
                  <a:pt x="469787" y="144067"/>
                  <a:pt x="511629" y="206828"/>
                </a:cubicBezTo>
                <a:cubicBezTo>
                  <a:pt x="515258" y="217714"/>
                  <a:pt x="520026" y="228284"/>
                  <a:pt x="522515" y="239486"/>
                </a:cubicBezTo>
                <a:cubicBezTo>
                  <a:pt x="554572" y="383745"/>
                  <a:pt x="542212" y="639648"/>
                  <a:pt x="544286" y="718457"/>
                </a:cubicBezTo>
                <a:cubicBezTo>
                  <a:pt x="540657" y="834571"/>
                  <a:pt x="540027" y="950818"/>
                  <a:pt x="533400" y="1066800"/>
                </a:cubicBezTo>
                <a:cubicBezTo>
                  <a:pt x="532745" y="1078256"/>
                  <a:pt x="528087" y="1089427"/>
                  <a:pt x="522515" y="1099457"/>
                </a:cubicBezTo>
                <a:cubicBezTo>
                  <a:pt x="467491" y="1198502"/>
                  <a:pt x="499205" y="1133960"/>
                  <a:pt x="446315" y="1197428"/>
                </a:cubicBezTo>
                <a:cubicBezTo>
                  <a:pt x="437939" y="1207479"/>
                  <a:pt x="433794" y="1220835"/>
                  <a:pt x="424543" y="1230086"/>
                </a:cubicBezTo>
                <a:cubicBezTo>
                  <a:pt x="402398" y="1252231"/>
                  <a:pt x="378321" y="1257747"/>
                  <a:pt x="348343" y="1262743"/>
                </a:cubicBezTo>
                <a:cubicBezTo>
                  <a:pt x="319486" y="1267552"/>
                  <a:pt x="290114" y="1268819"/>
                  <a:pt x="261257" y="1273628"/>
                </a:cubicBezTo>
                <a:cubicBezTo>
                  <a:pt x="224756" y="1279711"/>
                  <a:pt x="152400" y="1295400"/>
                  <a:pt x="152400" y="1295400"/>
                </a:cubicBezTo>
                <a:cubicBezTo>
                  <a:pt x="74638" y="1347242"/>
                  <a:pt x="112471" y="1332597"/>
                  <a:pt x="43543" y="1349828"/>
                </a:cubicBezTo>
                <a:cubicBezTo>
                  <a:pt x="18527" y="1274777"/>
                  <a:pt x="38000" y="1300741"/>
                  <a:pt x="0" y="1262743"/>
                </a:cubicBezTo>
                <a:cubicBezTo>
                  <a:pt x="43791" y="605899"/>
                  <a:pt x="2938" y="1294367"/>
                  <a:pt x="32657" y="402771"/>
                </a:cubicBezTo>
                <a:cubicBezTo>
                  <a:pt x="44200" y="56473"/>
                  <a:pt x="43543" y="362820"/>
                  <a:pt x="43543" y="261257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970316" y="3122675"/>
            <a:ext cx="1293913" cy="782921"/>
          </a:xfrm>
          <a:custGeom>
            <a:avLst/>
            <a:gdLst>
              <a:gd name="connsiteX0" fmla="*/ 20284 w 1293913"/>
              <a:gd name="connsiteY0" fmla="*/ 197468 h 782921"/>
              <a:gd name="connsiteX1" fmla="*/ 74713 w 1293913"/>
              <a:gd name="connsiteY1" fmla="*/ 164811 h 782921"/>
              <a:gd name="connsiteX2" fmla="*/ 107370 w 1293913"/>
              <a:gd name="connsiteY2" fmla="*/ 153925 h 782921"/>
              <a:gd name="connsiteX3" fmla="*/ 237998 w 1293913"/>
              <a:gd name="connsiteY3" fmla="*/ 121268 h 782921"/>
              <a:gd name="connsiteX4" fmla="*/ 292427 w 1293913"/>
              <a:gd name="connsiteY4" fmla="*/ 88611 h 782921"/>
              <a:gd name="connsiteX5" fmla="*/ 314198 w 1293913"/>
              <a:gd name="connsiteY5" fmla="*/ 66839 h 782921"/>
              <a:gd name="connsiteX6" fmla="*/ 346855 w 1293913"/>
              <a:gd name="connsiteY6" fmla="*/ 45068 h 782921"/>
              <a:gd name="connsiteX7" fmla="*/ 412170 w 1293913"/>
              <a:gd name="connsiteY7" fmla="*/ 12411 h 782921"/>
              <a:gd name="connsiteX8" fmla="*/ 662541 w 1293913"/>
              <a:gd name="connsiteY8" fmla="*/ 23296 h 782921"/>
              <a:gd name="connsiteX9" fmla="*/ 738741 w 1293913"/>
              <a:gd name="connsiteY9" fmla="*/ 66839 h 782921"/>
              <a:gd name="connsiteX10" fmla="*/ 771398 w 1293913"/>
              <a:gd name="connsiteY10" fmla="*/ 77725 h 782921"/>
              <a:gd name="connsiteX11" fmla="*/ 804055 w 1293913"/>
              <a:gd name="connsiteY11" fmla="*/ 110382 h 782921"/>
              <a:gd name="connsiteX12" fmla="*/ 836713 w 1293913"/>
              <a:gd name="connsiteY12" fmla="*/ 132154 h 782921"/>
              <a:gd name="connsiteX13" fmla="*/ 858484 w 1293913"/>
              <a:gd name="connsiteY13" fmla="*/ 197468 h 782921"/>
              <a:gd name="connsiteX14" fmla="*/ 869370 w 1293913"/>
              <a:gd name="connsiteY14" fmla="*/ 230125 h 782921"/>
              <a:gd name="connsiteX15" fmla="*/ 880255 w 1293913"/>
              <a:gd name="connsiteY15" fmla="*/ 284554 h 782921"/>
              <a:gd name="connsiteX16" fmla="*/ 902027 w 1293913"/>
              <a:gd name="connsiteY16" fmla="*/ 306325 h 782921"/>
              <a:gd name="connsiteX17" fmla="*/ 912913 w 1293913"/>
              <a:gd name="connsiteY17" fmla="*/ 338982 h 782921"/>
              <a:gd name="connsiteX18" fmla="*/ 945570 w 1293913"/>
              <a:gd name="connsiteY18" fmla="*/ 404296 h 782921"/>
              <a:gd name="connsiteX19" fmla="*/ 978227 w 1293913"/>
              <a:gd name="connsiteY19" fmla="*/ 415182 h 782921"/>
              <a:gd name="connsiteX20" fmla="*/ 1141513 w 1293913"/>
              <a:gd name="connsiteY20" fmla="*/ 447839 h 782921"/>
              <a:gd name="connsiteX21" fmla="*/ 1206827 w 1293913"/>
              <a:gd name="connsiteY21" fmla="*/ 469611 h 782921"/>
              <a:gd name="connsiteX22" fmla="*/ 1261255 w 1293913"/>
              <a:gd name="connsiteY22" fmla="*/ 545811 h 782921"/>
              <a:gd name="connsiteX23" fmla="*/ 1283027 w 1293913"/>
              <a:gd name="connsiteY23" fmla="*/ 611125 h 782921"/>
              <a:gd name="connsiteX24" fmla="*/ 1293913 w 1293913"/>
              <a:gd name="connsiteY24" fmla="*/ 643782 h 782921"/>
              <a:gd name="connsiteX25" fmla="*/ 880255 w 1293913"/>
              <a:gd name="connsiteY25" fmla="*/ 687325 h 782921"/>
              <a:gd name="connsiteX26" fmla="*/ 804055 w 1293913"/>
              <a:gd name="connsiteY26" fmla="*/ 676439 h 782921"/>
              <a:gd name="connsiteX27" fmla="*/ 727855 w 1293913"/>
              <a:gd name="connsiteY27" fmla="*/ 643782 h 782921"/>
              <a:gd name="connsiteX28" fmla="*/ 303313 w 1293913"/>
              <a:gd name="connsiteY28" fmla="*/ 632896 h 782921"/>
              <a:gd name="connsiteX29" fmla="*/ 237998 w 1293913"/>
              <a:gd name="connsiteY29" fmla="*/ 589354 h 782921"/>
              <a:gd name="connsiteX30" fmla="*/ 194455 w 1293913"/>
              <a:gd name="connsiteY30" fmla="*/ 545811 h 782921"/>
              <a:gd name="connsiteX31" fmla="*/ 172684 w 1293913"/>
              <a:gd name="connsiteY31" fmla="*/ 513154 h 782921"/>
              <a:gd name="connsiteX32" fmla="*/ 140027 w 1293913"/>
              <a:gd name="connsiteY32" fmla="*/ 491382 h 782921"/>
              <a:gd name="connsiteX33" fmla="*/ 129141 w 1293913"/>
              <a:gd name="connsiteY33" fmla="*/ 458725 h 782921"/>
              <a:gd name="connsiteX34" fmla="*/ 96484 w 1293913"/>
              <a:gd name="connsiteY34" fmla="*/ 436954 h 782921"/>
              <a:gd name="connsiteX35" fmla="*/ 74713 w 1293913"/>
              <a:gd name="connsiteY35" fmla="*/ 415182 h 782921"/>
              <a:gd name="connsiteX36" fmla="*/ 63827 w 1293913"/>
              <a:gd name="connsiteY36" fmla="*/ 382525 h 782921"/>
              <a:gd name="connsiteX37" fmla="*/ 42055 w 1293913"/>
              <a:gd name="connsiteY37" fmla="*/ 349868 h 78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3913" h="782921">
                <a:moveTo>
                  <a:pt x="20284" y="197468"/>
                </a:moveTo>
                <a:cubicBezTo>
                  <a:pt x="112796" y="166630"/>
                  <a:pt x="0" y="209638"/>
                  <a:pt x="74713" y="164811"/>
                </a:cubicBezTo>
                <a:cubicBezTo>
                  <a:pt x="84552" y="158907"/>
                  <a:pt x="96238" y="156708"/>
                  <a:pt x="107370" y="153925"/>
                </a:cubicBezTo>
                <a:cubicBezTo>
                  <a:pt x="252933" y="117534"/>
                  <a:pt x="161122" y="146894"/>
                  <a:pt x="237998" y="121268"/>
                </a:cubicBezTo>
                <a:cubicBezTo>
                  <a:pt x="293166" y="66100"/>
                  <a:pt x="221768" y="131007"/>
                  <a:pt x="292427" y="88611"/>
                </a:cubicBezTo>
                <a:cubicBezTo>
                  <a:pt x="301228" y="83331"/>
                  <a:pt x="306184" y="73250"/>
                  <a:pt x="314198" y="66839"/>
                </a:cubicBezTo>
                <a:cubicBezTo>
                  <a:pt x="324414" y="58666"/>
                  <a:pt x="335153" y="50919"/>
                  <a:pt x="346855" y="45068"/>
                </a:cubicBezTo>
                <a:cubicBezTo>
                  <a:pt x="436993" y="0"/>
                  <a:pt x="318582" y="74802"/>
                  <a:pt x="412170" y="12411"/>
                </a:cubicBezTo>
                <a:cubicBezTo>
                  <a:pt x="495627" y="16039"/>
                  <a:pt x="579516" y="14071"/>
                  <a:pt x="662541" y="23296"/>
                </a:cubicBezTo>
                <a:cubicBezTo>
                  <a:pt x="687075" y="26022"/>
                  <a:pt x="717341" y="56139"/>
                  <a:pt x="738741" y="66839"/>
                </a:cubicBezTo>
                <a:cubicBezTo>
                  <a:pt x="749004" y="71971"/>
                  <a:pt x="760512" y="74096"/>
                  <a:pt x="771398" y="77725"/>
                </a:cubicBezTo>
                <a:cubicBezTo>
                  <a:pt x="782284" y="88611"/>
                  <a:pt x="792228" y="100527"/>
                  <a:pt x="804055" y="110382"/>
                </a:cubicBezTo>
                <a:cubicBezTo>
                  <a:pt x="814106" y="118758"/>
                  <a:pt x="829779" y="121059"/>
                  <a:pt x="836713" y="132154"/>
                </a:cubicBezTo>
                <a:cubicBezTo>
                  <a:pt x="848876" y="151615"/>
                  <a:pt x="851227" y="175697"/>
                  <a:pt x="858484" y="197468"/>
                </a:cubicBezTo>
                <a:cubicBezTo>
                  <a:pt x="862113" y="208354"/>
                  <a:pt x="867120" y="218873"/>
                  <a:pt x="869370" y="230125"/>
                </a:cubicBezTo>
                <a:cubicBezTo>
                  <a:pt x="872998" y="248268"/>
                  <a:pt x="872967" y="267548"/>
                  <a:pt x="880255" y="284554"/>
                </a:cubicBezTo>
                <a:cubicBezTo>
                  <a:pt x="884298" y="293987"/>
                  <a:pt x="894770" y="299068"/>
                  <a:pt x="902027" y="306325"/>
                </a:cubicBezTo>
                <a:cubicBezTo>
                  <a:pt x="905656" y="317211"/>
                  <a:pt x="909761" y="327949"/>
                  <a:pt x="912913" y="338982"/>
                </a:cubicBezTo>
                <a:cubicBezTo>
                  <a:pt x="922090" y="371102"/>
                  <a:pt x="916098" y="386613"/>
                  <a:pt x="945570" y="404296"/>
                </a:cubicBezTo>
                <a:cubicBezTo>
                  <a:pt x="955409" y="410200"/>
                  <a:pt x="967341" y="411553"/>
                  <a:pt x="978227" y="415182"/>
                </a:cubicBezTo>
                <a:cubicBezTo>
                  <a:pt x="1036616" y="473574"/>
                  <a:pt x="975174" y="421575"/>
                  <a:pt x="1141513" y="447839"/>
                </a:cubicBezTo>
                <a:cubicBezTo>
                  <a:pt x="1164181" y="451418"/>
                  <a:pt x="1206827" y="469611"/>
                  <a:pt x="1206827" y="469611"/>
                </a:cubicBezTo>
                <a:cubicBezTo>
                  <a:pt x="1232227" y="545811"/>
                  <a:pt x="1206827" y="527668"/>
                  <a:pt x="1261255" y="545811"/>
                </a:cubicBezTo>
                <a:lnTo>
                  <a:pt x="1283027" y="611125"/>
                </a:lnTo>
                <a:lnTo>
                  <a:pt x="1293913" y="643782"/>
                </a:lnTo>
                <a:cubicBezTo>
                  <a:pt x="1154774" y="782921"/>
                  <a:pt x="1265130" y="698988"/>
                  <a:pt x="880255" y="687325"/>
                </a:cubicBezTo>
                <a:cubicBezTo>
                  <a:pt x="854855" y="683696"/>
                  <a:pt x="828809" y="683190"/>
                  <a:pt x="804055" y="676439"/>
                </a:cubicBezTo>
                <a:cubicBezTo>
                  <a:pt x="782175" y="670472"/>
                  <a:pt x="753332" y="644995"/>
                  <a:pt x="727855" y="643782"/>
                </a:cubicBezTo>
                <a:cubicBezTo>
                  <a:pt x="586455" y="637048"/>
                  <a:pt x="444827" y="636525"/>
                  <a:pt x="303313" y="632896"/>
                </a:cubicBezTo>
                <a:cubicBezTo>
                  <a:pt x="281541" y="618382"/>
                  <a:pt x="256500" y="607856"/>
                  <a:pt x="237998" y="589354"/>
                </a:cubicBezTo>
                <a:cubicBezTo>
                  <a:pt x="223484" y="574840"/>
                  <a:pt x="205841" y="562890"/>
                  <a:pt x="194455" y="545811"/>
                </a:cubicBezTo>
                <a:cubicBezTo>
                  <a:pt x="187198" y="534925"/>
                  <a:pt x="181935" y="522405"/>
                  <a:pt x="172684" y="513154"/>
                </a:cubicBezTo>
                <a:cubicBezTo>
                  <a:pt x="163433" y="503903"/>
                  <a:pt x="150913" y="498639"/>
                  <a:pt x="140027" y="491382"/>
                </a:cubicBezTo>
                <a:cubicBezTo>
                  <a:pt x="136398" y="480496"/>
                  <a:pt x="136309" y="467685"/>
                  <a:pt x="129141" y="458725"/>
                </a:cubicBezTo>
                <a:cubicBezTo>
                  <a:pt x="120968" y="448509"/>
                  <a:pt x="106700" y="445127"/>
                  <a:pt x="96484" y="436954"/>
                </a:cubicBezTo>
                <a:cubicBezTo>
                  <a:pt x="88470" y="430543"/>
                  <a:pt x="81970" y="422439"/>
                  <a:pt x="74713" y="415182"/>
                </a:cubicBezTo>
                <a:cubicBezTo>
                  <a:pt x="71084" y="404296"/>
                  <a:pt x="68959" y="392788"/>
                  <a:pt x="63827" y="382525"/>
                </a:cubicBezTo>
                <a:cubicBezTo>
                  <a:pt x="57976" y="370823"/>
                  <a:pt x="42055" y="349868"/>
                  <a:pt x="42055" y="349868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dirty="0" smtClean="0">
                <a:latin typeface="Arial Black" pitchFamily="34" charset="0"/>
              </a:rPr>
              <a:t>Если слагаемые одинаковые, …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	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3581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Вывод</a:t>
            </a:r>
          </a:p>
        </p:txBody>
      </p:sp>
      <p:pic>
        <p:nvPicPr>
          <p:cNvPr id="7172" name="Picture 5" descr="Рисунок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662" y="2285992"/>
            <a:ext cx="2446338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 Кластер»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EB1D4-7EC5-415B-B2D5-A35DD492A8E5}" type="datetime1">
              <a:rPr lang="ru-RU" smtClean="0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761AC-72F8-4235-9D77-7B6D8E2E2C1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47864" y="2852936"/>
            <a:ext cx="2160240" cy="16561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Умножение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4509120"/>
            <a:ext cx="2088232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988840"/>
            <a:ext cx="2016224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5576" y="1916832"/>
            <a:ext cx="1800200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3568" y="4509120"/>
            <a:ext cx="1944216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4245324">
            <a:off x="5843986" y="2570454"/>
            <a:ext cx="288032" cy="11258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745678">
            <a:off x="5660742" y="4000230"/>
            <a:ext cx="288032" cy="11258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066080">
            <a:off x="2795852" y="3836319"/>
            <a:ext cx="288032" cy="11258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7376181">
            <a:off x="2796285" y="2539551"/>
            <a:ext cx="288032" cy="11258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Сосчитайте: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                                                                                       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2+2+2+2+2+2+2=</a:t>
            </a:r>
            <a:endParaRPr lang="ru-RU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•7=</a:t>
            </a:r>
            <a:endParaRPr lang="ru-RU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2416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276600"/>
            <a:ext cx="1438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600"/>
            <a:ext cx="1438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50"/>
            <a:ext cx="1438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05200"/>
            <a:ext cx="1438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752600"/>
            <a:ext cx="1438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1438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657600"/>
            <a:ext cx="1438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643570" y="5257800"/>
            <a:ext cx="26622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endParaRPr lang="ru-RU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124200" y="58674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14</a:t>
            </a:r>
            <a:endParaRPr lang="ru-RU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9231" grpId="0"/>
    </p:bldLst>
  </p:timing>
</p:sld>
</file>

<file path=ppt/theme/theme1.xml><?xml version="1.0" encoding="utf-8"?>
<a:theme xmlns:a="http://schemas.openxmlformats.org/drawingml/2006/main" name="нач.школа 17.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17. математика</Template>
  <TotalTime>741</TotalTime>
  <Words>189</Words>
  <Application>Microsoft Office PowerPoint</Application>
  <PresentationFormat>Экран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нач.школа 17. математика</vt:lpstr>
      <vt:lpstr>PBrush</vt:lpstr>
      <vt:lpstr>Слайд 1</vt:lpstr>
      <vt:lpstr>Выполнив задание, вы вспомните, сколько лет жил старик со своею старухой:</vt:lpstr>
      <vt:lpstr>Слайд 3</vt:lpstr>
      <vt:lpstr>Тема урока   «Умножение»</vt:lpstr>
      <vt:lpstr>Слайд 5</vt:lpstr>
      <vt:lpstr>Исследование :</vt:lpstr>
      <vt:lpstr>Слайд 7</vt:lpstr>
      <vt:lpstr>« Кластер»</vt:lpstr>
      <vt:lpstr>Сосчитайте:</vt:lpstr>
      <vt:lpstr>Сосчитайте:</vt:lpstr>
      <vt:lpstr>Слайд 11</vt:lpstr>
      <vt:lpstr>« Кластер»</vt:lpstr>
      <vt:lpstr>Продолжите предложения: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http://aida.ucoz.ru</dc:description>
  <cp:lastModifiedBy>Lebedeva</cp:lastModifiedBy>
  <cp:revision>76</cp:revision>
  <dcterms:created xsi:type="dcterms:W3CDTF">2013-01-07T06:02:42Z</dcterms:created>
  <dcterms:modified xsi:type="dcterms:W3CDTF">2014-03-02T17:16:45Z</dcterms:modified>
</cp:coreProperties>
</file>