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7" cy="407707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ГОУ Тверской областной институт усовершенствования учителей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/>
              <a:t>Модель </a:t>
            </a:r>
            <a:r>
              <a:rPr lang="ru-RU" sz="3600" dirty="0"/>
              <a:t>внеурочной деятельности</a:t>
            </a:r>
            <a:br>
              <a:rPr lang="ru-RU" sz="3600" dirty="0"/>
            </a:br>
            <a:r>
              <a:rPr lang="ru-RU" sz="3600" dirty="0"/>
              <a:t> в МОУ СОШ №2 п. Спирово </a:t>
            </a:r>
            <a:r>
              <a:rPr lang="ru-RU" sz="3600" dirty="0" smtClean="0"/>
              <a:t>филиал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с. Выдропужск при реализации ФГОС второго поколения.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400800" cy="2448272"/>
          </a:xfrm>
        </p:spPr>
        <p:txBody>
          <a:bodyPr/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Высшей категории</a:t>
            </a:r>
          </a:p>
          <a:p>
            <a:r>
              <a:rPr lang="ru-RU" dirty="0" err="1" smtClean="0"/>
              <a:t>Буянова</a:t>
            </a:r>
            <a:r>
              <a:rPr lang="ru-RU" dirty="0" smtClean="0"/>
              <a:t> Галина Ивановна</a:t>
            </a:r>
          </a:p>
          <a:p>
            <a:endParaRPr lang="ru-RU" dirty="0"/>
          </a:p>
          <a:p>
            <a:r>
              <a:rPr lang="ru-RU" dirty="0" smtClean="0"/>
              <a:t>Тверь 2011 г.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541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6460" y="0"/>
            <a:ext cx="8892480" cy="105425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4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8797103"/>
              </p:ext>
            </p:extLst>
          </p:nvPr>
        </p:nvGraphicFramePr>
        <p:xfrm>
          <a:off x="179511" y="-2"/>
          <a:ext cx="8964487" cy="6861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858"/>
                <a:gridCol w="1272041"/>
                <a:gridCol w="172685"/>
                <a:gridCol w="1048874"/>
                <a:gridCol w="1843341"/>
                <a:gridCol w="2056688"/>
              </a:tblGrid>
              <a:tr h="1132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Направление, форма с наименованием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Наполняемость </a:t>
                      </a:r>
                      <a:endParaRPr lang="ru-RU" sz="1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Часы </a:t>
                      </a:r>
                      <a:endParaRPr lang="ru-RU" sz="1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Ф.И.О.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руководителя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Должность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</a:tr>
              <a:tr h="438415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Спортивно-оздоровительное: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1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 кружок   «Спортивные игры»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Хачатурян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Елена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физкультуры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</a:tr>
              <a:tr h="534966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Научно-познавательное: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2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 кружок «Занимательная информатика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Буянова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Галина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Ивановна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начальных классов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</a:tr>
              <a:tr h="534966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Художественно-эстетическое: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1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-кружок «Умелые руки»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Хачатурян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Елена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 технологии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</a:tr>
              <a:tr h="881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 театральный кружок «Фантазия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Буянова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Галина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Ивановна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начальных классов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53" marR="330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657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0156"/>
            <a:ext cx="8016157" cy="1054250"/>
          </a:xfrm>
        </p:spPr>
        <p:txBody>
          <a:bodyPr/>
          <a:lstStyle/>
          <a:p>
            <a:r>
              <a:rPr lang="ru-RU" sz="4400" b="1" dirty="0"/>
              <a:t>К</a:t>
            </a:r>
            <a:r>
              <a:rPr lang="ru-RU" sz="4400" b="1" dirty="0" smtClean="0"/>
              <a:t>ружок   </a:t>
            </a:r>
            <a:r>
              <a:rPr lang="ru-RU" sz="4400" b="1" dirty="0"/>
              <a:t>«Спортивные игры»</a:t>
            </a:r>
          </a:p>
        </p:txBody>
      </p:sp>
      <p:pic>
        <p:nvPicPr>
          <p:cNvPr id="1026" name="Picture 2" descr="C:\Users\Пользователь\Desktop\Новая папка\Фото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 l="19341" t="12894" r="21254" b="11584"/>
          <a:stretch>
            <a:fillRect/>
          </a:stretch>
        </p:blipFill>
        <p:spPr bwMode="auto">
          <a:xfrm>
            <a:off x="214282" y="2000240"/>
            <a:ext cx="4214842" cy="401880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Фото0789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 l="23519" t="3484" r="12456" b="23344"/>
          <a:stretch>
            <a:fillRect/>
          </a:stretch>
        </p:blipFill>
        <p:spPr bwMode="auto">
          <a:xfrm>
            <a:off x="4786314" y="3214686"/>
            <a:ext cx="4071934" cy="3490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787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</a:t>
            </a:r>
            <a:r>
              <a:rPr lang="ru-RU" b="1" dirty="0" smtClean="0"/>
              <a:t>ружок </a:t>
            </a:r>
            <a:r>
              <a:rPr lang="ru-RU" b="1" dirty="0"/>
              <a:t>«Умелые руки»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0" t="21315" r="3360"/>
          <a:stretch/>
        </p:blipFill>
        <p:spPr bwMode="auto">
          <a:xfrm>
            <a:off x="323528" y="1700808"/>
            <a:ext cx="4572000" cy="305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54" y="3645024"/>
            <a:ext cx="4263187" cy="31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397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56263" cy="1054250"/>
          </a:xfrm>
        </p:spPr>
        <p:txBody>
          <a:bodyPr/>
          <a:lstStyle/>
          <a:p>
            <a:r>
              <a:rPr lang="ru-RU" sz="4800" b="1" dirty="0" smtClean="0"/>
              <a:t>Кружок «Занимательная информатика»</a:t>
            </a:r>
            <a:endParaRPr lang="ru-RU" sz="4800" b="1" dirty="0"/>
          </a:p>
        </p:txBody>
      </p:sp>
      <p:pic>
        <p:nvPicPr>
          <p:cNvPr id="2050" name="Picture 2" descr="C:\Users\Пользователь\Desktop\Новая папка\Фото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4145" t="7368" r="7439"/>
          <a:stretch>
            <a:fillRect/>
          </a:stretch>
        </p:blipFill>
        <p:spPr bwMode="auto">
          <a:xfrm>
            <a:off x="214282" y="2143116"/>
            <a:ext cx="4572032" cy="3592511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\Фото0782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4929190" y="3357562"/>
            <a:ext cx="4067136" cy="305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M_1131"/>
          <p:cNvPicPr>
            <a:picLocks noChangeAspect="1" noChangeArrowheads="1"/>
          </p:cNvPicPr>
          <p:nvPr/>
        </p:nvPicPr>
        <p:blipFill>
          <a:blip r:embed="rId2" cstate="email"/>
          <a:srcRect l="2595" t="3455" r="5292"/>
          <a:stretch>
            <a:fillRect/>
          </a:stretch>
        </p:blipFill>
        <p:spPr bwMode="auto">
          <a:xfrm>
            <a:off x="214282" y="2071678"/>
            <a:ext cx="4799838" cy="37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_0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214686"/>
            <a:ext cx="38760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56263" cy="1054250"/>
          </a:xfrm>
        </p:spPr>
        <p:txBody>
          <a:bodyPr/>
          <a:lstStyle/>
          <a:p>
            <a:r>
              <a:rPr lang="ru-RU" sz="4400" b="1" dirty="0" smtClean="0"/>
              <a:t>Театральный кружок «Фантазия»</a:t>
            </a:r>
            <a:endParaRPr lang="ru-RU" sz="4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2285992"/>
            <a:ext cx="7745505" cy="3877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Расписание кружков в 1 классе 2011 – 2012 учебный 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210360"/>
          <a:ext cx="7358114" cy="4299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9057"/>
                <a:gridCol w="3679057"/>
              </a:tblGrid>
              <a:tr h="201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002060"/>
                          </a:solidFill>
                        </a:rPr>
                        <a:t>Понедельник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13.00 – кружок «Занимательная информатика»</a:t>
                      </a:r>
                    </a:p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002060"/>
                          </a:solidFill>
                        </a:rPr>
                        <a:t>Четверг </a:t>
                      </a:r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13.25 – театральный «Фантазия»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138930"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002060"/>
                          </a:solidFill>
                        </a:rPr>
                        <a:t>Вторник </a:t>
                      </a:r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13.15 – «Умелые руки»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002060"/>
                          </a:solidFill>
                        </a:rPr>
                        <a:t>Пятница </a:t>
                      </a:r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13.00 –«Спортивные игры»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500042"/>
            <a:ext cx="7756525" cy="1054100"/>
          </a:xfrm>
        </p:spPr>
        <p:txBody>
          <a:bodyPr/>
          <a:lstStyle/>
          <a:p>
            <a:r>
              <a:rPr lang="ru-RU" b="1" dirty="0" smtClean="0"/>
              <a:t>Школьный музей</a:t>
            </a:r>
            <a:endParaRPr lang="ru-RU" b="1" dirty="0"/>
          </a:p>
        </p:txBody>
      </p:sp>
      <p:pic>
        <p:nvPicPr>
          <p:cNvPr id="4098" name="Picture 2" descr="IMG_0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00174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214422"/>
          <a:ext cx="7643866" cy="54369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7955"/>
                <a:gridCol w="5095911"/>
              </a:tblGrid>
              <a:tr h="506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Направление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           Формы работы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60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Спортивно-оздоровительное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Занятия </a:t>
                      </a:r>
                      <a:r>
                        <a:rPr lang="ru-RU" sz="1600" dirty="0"/>
                        <a:t>в специальном помещении, на свежем воздухе, беседы, соревнования, подвижные игры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Художественно-эстетическое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Экскурсии</a:t>
                      </a:r>
                      <a:r>
                        <a:rPr lang="ru-RU" sz="1600" dirty="0"/>
                        <a:t>, посещение концертов, создание творческих проектов, посещение выставок.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dirty="0" err="1"/>
                        <a:t>Гражданско</a:t>
                      </a:r>
                      <a:r>
                        <a:rPr lang="ru-RU" sz="1600" dirty="0"/>
                        <a:t> - патриотическое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Беседы </a:t>
                      </a:r>
                      <a:r>
                        <a:rPr lang="ru-RU" sz="1600" dirty="0"/>
                        <a:t>в музее, экскурсии, просмотр фильмов, встречи с известными людьми.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Научно-познавательное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Занятия </a:t>
                      </a:r>
                      <a:r>
                        <a:rPr lang="ru-RU" sz="1600" dirty="0"/>
                        <a:t>в компьютерном классе, беседы, проектирование, исследовательская деятельность, экскурсии по родному краю, в музеи района и школы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759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Общественно - полезная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Беседы, встречи с людьми труда, участие в школьных трудовых рейдах.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630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Экологическое </a:t>
                      </a:r>
                      <a:r>
                        <a:rPr lang="ru-RU" sz="1600" dirty="0"/>
                        <a:t>и природоохранное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Беседы, конкурсы, викторины.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759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Проектная  </a:t>
                      </a:r>
                      <a:r>
                        <a:rPr lang="ru-RU" sz="1600" dirty="0"/>
                        <a:t>деятельность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Познавательные</a:t>
                      </a:r>
                      <a:r>
                        <a:rPr lang="ru-RU" sz="1600" dirty="0"/>
                        <a:t>, социальные проекты, исследовательские работы, конкурсы, конференции, выставки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30405" cy="928670"/>
          </a:xfrm>
        </p:spPr>
        <p:txBody>
          <a:bodyPr/>
          <a:lstStyle/>
          <a:p>
            <a:r>
              <a:rPr lang="ru-RU" sz="3200" b="1" dirty="0" smtClean="0"/>
              <a:t>Формы работы  внеурочной деятельности.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7"/>
            <a:ext cx="8572559" cy="4572032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любящий свой народ, свой край и свою Родину; </a:t>
            </a:r>
          </a:p>
          <a:p>
            <a:pPr lvl="0"/>
            <a:r>
              <a:rPr lang="ru-RU" b="1" dirty="0" smtClean="0"/>
              <a:t>уважающий и принимающий ценности семьи и общества;</a:t>
            </a:r>
          </a:p>
          <a:p>
            <a:pPr lvl="0"/>
            <a:r>
              <a:rPr lang="ru-RU" b="1" dirty="0" smtClean="0"/>
              <a:t>любознательный, активно и заинтересованно познающий мир;</a:t>
            </a:r>
          </a:p>
          <a:p>
            <a:pPr lvl="0"/>
            <a:r>
              <a:rPr lang="ru-RU" b="1" dirty="0" smtClean="0"/>
              <a:t>владеющий основами умения учиться, способный к организации собственной деятельности; </a:t>
            </a:r>
          </a:p>
          <a:p>
            <a:pPr lvl="0"/>
            <a:r>
              <a:rPr lang="ru-RU" b="1" dirty="0" smtClean="0"/>
              <a:t>готовый самостоятельно действовать и отвечать за свои поступки перед семьей и обществом; </a:t>
            </a:r>
          </a:p>
          <a:p>
            <a:pPr lvl="0"/>
            <a:r>
              <a:rPr lang="ru-RU" b="1" dirty="0" smtClean="0"/>
              <a:t>доброжелательный, умеющий слушать и слышать собеседника,    обосновывать свою позицию, высказывать свое мнение; </a:t>
            </a:r>
          </a:p>
          <a:p>
            <a:pPr lvl="0"/>
            <a:r>
              <a:rPr lang="ru-RU" b="1" dirty="0" smtClean="0"/>
              <a:t>выполняющий правила здорового и безопасного для себя и окружающих образа жизни.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«Портрет выпускника начальной школы»</a:t>
            </a: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57224" y="2214554"/>
            <a:ext cx="7756525" cy="1054100"/>
          </a:xfrm>
        </p:spPr>
        <p:txBody>
          <a:bodyPr/>
          <a:lstStyle/>
          <a:p>
            <a:r>
              <a:rPr lang="ru-RU" sz="6600" b="1" dirty="0" smtClean="0"/>
              <a:t>Благодарю</a:t>
            </a:r>
            <a:br>
              <a:rPr lang="ru-RU" sz="6600" b="1" dirty="0" smtClean="0"/>
            </a:br>
            <a:r>
              <a:rPr lang="ru-RU" sz="6600" b="1" dirty="0" smtClean="0"/>
              <a:t> за внимание !</a:t>
            </a:r>
            <a:endParaRPr lang="ru-RU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6858000"/>
          </a:xfrm>
        </p:spPr>
        <p:txBody>
          <a:bodyPr/>
          <a:lstStyle/>
          <a:p>
            <a:r>
              <a:rPr lang="ru-RU" sz="3200" b="1" dirty="0" smtClean="0"/>
              <a:t>«Воспитание должно </a:t>
            </a:r>
            <a:r>
              <a:rPr lang="ru-RU" sz="3200" b="1" dirty="0"/>
              <a:t>идти только через совместную деятельность взрослых и детей, детей друг с другом, в которой единственно возможно присвоение детьми ценностей. При этом воспитание принципиально не может быть локализовано или сведено к какому-то одному виду образовательной деятельности, оно должно охватывать и пронизывать собой все виды: учебную и внеурочную деятельность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>Д.В. Григорьев Внеурочная деятельность школьников. Методический конструктор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592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dirty="0"/>
              <a:t>О</a:t>
            </a:r>
            <a:r>
              <a:rPr lang="ru-RU" sz="3600" b="1" dirty="0" smtClean="0"/>
              <a:t>бразовательная </a:t>
            </a:r>
            <a:r>
              <a:rPr lang="ru-RU" sz="3600" b="1" dirty="0"/>
              <a:t>деятельность, </a:t>
            </a:r>
            <a:r>
              <a:rPr lang="ru-RU" sz="3600" b="1" dirty="0" smtClean="0"/>
              <a:t>осуществляемая </a:t>
            </a:r>
            <a:r>
              <a:rPr lang="ru-RU" sz="3600" b="1" dirty="0"/>
              <a:t>в формах, отличных от классно-урочной, и </a:t>
            </a:r>
            <a:r>
              <a:rPr lang="ru-RU" sz="3600" b="1" dirty="0" smtClean="0"/>
              <a:t>направленная </a:t>
            </a:r>
            <a:r>
              <a:rPr lang="ru-RU" sz="3600" b="1" dirty="0"/>
              <a:t>на достижение планируемых результатов освоения основной образовательной программы начального общего образования</a:t>
            </a:r>
            <a:r>
              <a:rPr lang="ru-RU" b="1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В</a:t>
            </a:r>
            <a:r>
              <a:rPr lang="ru-RU" sz="4800" b="1" dirty="0" smtClean="0"/>
              <a:t>неурочная деятельность 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7388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9" y="2248347"/>
            <a:ext cx="8358246" cy="387781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Создание </a:t>
            </a:r>
            <a:r>
              <a:rPr lang="ru-RU" sz="4000" b="1" dirty="0"/>
              <a:t>условий для  проявления и развития ребенком своих интересов на основе свободного выбора, постижения духовно-нравственных ценностей и  культурных традиций.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b="1" dirty="0"/>
              <a:t>Цель внеурочной деятельности: </a:t>
            </a:r>
          </a:p>
        </p:txBody>
      </p:sp>
    </p:spTree>
    <p:extLst>
      <p:ext uri="{BB962C8B-B14F-4D97-AF65-F5344CB8AC3E}">
        <p14:creationId xmlns="" xmlns:p14="http://schemas.microsoft.com/office/powerpoint/2010/main" val="62460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6680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обеспечить </a:t>
            </a:r>
            <a:r>
              <a:rPr lang="ru-RU" sz="3200" b="1" dirty="0"/>
              <a:t>благоприятную адаптацию ребенка в школе; </a:t>
            </a:r>
          </a:p>
          <a:p>
            <a:r>
              <a:rPr lang="ru-RU" sz="3200" b="1" dirty="0" smtClean="0"/>
              <a:t>оптимизировать </a:t>
            </a:r>
            <a:r>
              <a:rPr lang="ru-RU" sz="3200" b="1" dirty="0"/>
              <a:t>учебную нагрузку обучающихся; </a:t>
            </a:r>
          </a:p>
          <a:p>
            <a:r>
              <a:rPr lang="ru-RU" sz="3200" b="1" dirty="0" smtClean="0"/>
              <a:t>улучшить </a:t>
            </a:r>
            <a:r>
              <a:rPr lang="ru-RU" sz="3200" b="1" dirty="0"/>
              <a:t>условия для развития ребенка; </a:t>
            </a:r>
          </a:p>
          <a:p>
            <a:r>
              <a:rPr lang="ru-RU" sz="3200" b="1" dirty="0" smtClean="0"/>
              <a:t>учесть </a:t>
            </a:r>
            <a:r>
              <a:rPr lang="ru-RU" sz="3200" b="1" dirty="0"/>
              <a:t>возрастные и индивидуальные особенности обучающихся.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</a:t>
            </a:r>
            <a:r>
              <a:rPr lang="ru-RU" b="1" dirty="0" smtClean="0"/>
              <a:t>адачи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1748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352928" cy="3877815"/>
          </a:xfrm>
        </p:spPr>
        <p:txBody>
          <a:bodyPr>
            <a:noAutofit/>
          </a:bodyPr>
          <a:lstStyle/>
          <a:p>
            <a:r>
              <a:rPr lang="ru-RU" sz="2800" b="1" dirty="0"/>
              <a:t>в</a:t>
            </a:r>
            <a:r>
              <a:rPr lang="ru-RU" sz="2800" b="1" dirty="0" smtClean="0"/>
              <a:t> сельской </a:t>
            </a:r>
            <a:r>
              <a:rPr lang="ru-RU" sz="2800" b="1" dirty="0"/>
              <a:t>местности о</a:t>
            </a:r>
            <a:r>
              <a:rPr lang="ru-RU" sz="2800" b="1" dirty="0" smtClean="0"/>
              <a:t>тсутствие учреждений </a:t>
            </a:r>
            <a:r>
              <a:rPr lang="ru-RU" sz="2800" b="1" dirty="0"/>
              <a:t>социальной сферы, которые можно было бы привлечь к организации дополнительного </a:t>
            </a:r>
            <a:r>
              <a:rPr lang="ru-RU" sz="2800" b="1" dirty="0" smtClean="0"/>
              <a:t>образования;</a:t>
            </a:r>
          </a:p>
          <a:p>
            <a:r>
              <a:rPr lang="ru-RU" sz="2800" b="1" dirty="0"/>
              <a:t>т</a:t>
            </a:r>
            <a:r>
              <a:rPr lang="ru-RU" sz="2800" b="1" dirty="0" smtClean="0"/>
              <a:t>рудности в составлении </a:t>
            </a:r>
            <a:r>
              <a:rPr lang="ru-RU" sz="2800" b="1" dirty="0"/>
              <a:t>программ внеурочной деятельности</a:t>
            </a:r>
            <a:endParaRPr lang="ru-RU" sz="2800" b="1" dirty="0" smtClean="0"/>
          </a:p>
          <a:p>
            <a:r>
              <a:rPr lang="ru-RU" sz="2800" b="1" dirty="0"/>
              <a:t>отсутствие </a:t>
            </a:r>
            <a:r>
              <a:rPr lang="ru-RU" sz="2800" b="1" dirty="0" smtClean="0"/>
              <a:t> материально-технических </a:t>
            </a:r>
            <a:r>
              <a:rPr lang="ru-RU" sz="2800" b="1" dirty="0"/>
              <a:t>условий</a:t>
            </a:r>
            <a:r>
              <a:rPr lang="ru-RU" sz="2800" b="1" dirty="0" smtClean="0"/>
              <a:t>;</a:t>
            </a:r>
          </a:p>
          <a:p>
            <a:r>
              <a:rPr lang="ru-RU" sz="2800" b="1" dirty="0"/>
              <a:t>проблемы финансового обеспечения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Проблемы: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9129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57364"/>
            <a:ext cx="9143999" cy="468051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спортивно-оздоровительное </a:t>
            </a:r>
            <a:r>
              <a:rPr lang="ru-RU" sz="2800" b="1" dirty="0"/>
              <a:t>- предназначено для оздоровительной работы с детьми, проявляющими интерес к физической культуре и спорту;</a:t>
            </a:r>
          </a:p>
          <a:p>
            <a:r>
              <a:rPr lang="ru-RU" sz="2800" b="1" dirty="0" smtClean="0"/>
              <a:t>научно-познавательное </a:t>
            </a:r>
            <a:r>
              <a:rPr lang="ru-RU" sz="2800" b="1" dirty="0"/>
              <a:t>- для раскрытия и реализации познавательных способностей обучающихся;</a:t>
            </a:r>
          </a:p>
          <a:p>
            <a:r>
              <a:rPr lang="ru-RU" sz="2800" b="1" dirty="0" smtClean="0"/>
              <a:t>художественно-эстетическое </a:t>
            </a:r>
            <a:r>
              <a:rPr lang="ru-RU" sz="2800" b="1" dirty="0"/>
              <a:t>- даёт возможность детям проявить себя, творчески раскрыться в области различных видов искусства (ИЗО, музыка, хореография, театр и др.)  </a:t>
            </a:r>
          </a:p>
          <a:p>
            <a:r>
              <a:rPr lang="ru-RU" sz="2800" b="1" dirty="0" smtClean="0"/>
              <a:t>проектная </a:t>
            </a:r>
            <a:r>
              <a:rPr lang="ru-RU" sz="2800" b="1" dirty="0"/>
              <a:t>деятельность.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56263" cy="1054250"/>
          </a:xfrm>
        </p:spPr>
        <p:txBody>
          <a:bodyPr/>
          <a:lstStyle/>
          <a:p>
            <a:r>
              <a:rPr lang="ru-RU" b="1" dirty="0" smtClean="0"/>
              <a:t>Направления: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7231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928802"/>
            <a:ext cx="8280919" cy="43204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соответствие </a:t>
            </a:r>
            <a:r>
              <a:rPr lang="ru-RU" sz="2800" b="1" dirty="0"/>
              <a:t>возрастным особенностям обучающихся, преемственность с технологиями учебной деятельности;</a:t>
            </a:r>
          </a:p>
          <a:p>
            <a:r>
              <a:rPr lang="ru-RU" sz="2800" b="1" dirty="0" smtClean="0"/>
              <a:t>опора </a:t>
            </a:r>
            <a:r>
              <a:rPr lang="ru-RU" sz="2800" b="1" dirty="0"/>
              <a:t>на традиции и положительный опыт организации внеурочной деятельности в школе;</a:t>
            </a:r>
          </a:p>
          <a:p>
            <a:r>
              <a:rPr lang="ru-RU" sz="2800" b="1" dirty="0" smtClean="0"/>
              <a:t>опора </a:t>
            </a:r>
            <a:r>
              <a:rPr lang="ru-RU" sz="2800" b="1" dirty="0"/>
              <a:t>на ценности воспитательной системы школы;</a:t>
            </a:r>
          </a:p>
          <a:p>
            <a:r>
              <a:rPr lang="ru-RU" sz="2800" b="1" dirty="0" smtClean="0"/>
              <a:t>свободный </a:t>
            </a:r>
            <a:r>
              <a:rPr lang="ru-RU" sz="2800" b="1" dirty="0"/>
              <a:t>выбор на основе личных интересов и склонностей ребенка.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8644"/>
          </a:xfrm>
        </p:spPr>
        <p:txBody>
          <a:bodyPr/>
          <a:lstStyle/>
          <a:p>
            <a:r>
              <a:rPr lang="ru-RU" b="1" dirty="0" smtClean="0"/>
              <a:t>Принципы: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5669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форма </a:t>
            </a:r>
            <a:r>
              <a:rPr lang="ru-RU" sz="3600" b="1" dirty="0"/>
              <a:t>проведения занятий отличная от урока;</a:t>
            </a:r>
          </a:p>
          <a:p>
            <a:r>
              <a:rPr lang="ru-RU" sz="3600" b="1" dirty="0" smtClean="0"/>
              <a:t>соблюдение </a:t>
            </a:r>
            <a:r>
              <a:rPr lang="ru-RU" sz="3600" b="1" dirty="0"/>
              <a:t>динамической паузы между учебными занятиями по расписанию и внеурочной деятельностью в школе.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656184"/>
          </a:xfrm>
        </p:spPr>
        <p:txBody>
          <a:bodyPr/>
          <a:lstStyle/>
          <a:p>
            <a:r>
              <a:rPr lang="ru-RU" sz="3600" b="1" dirty="0" smtClean="0"/>
              <a:t>Здоровьесберегающие </a:t>
            </a:r>
            <a:r>
              <a:rPr lang="ru-RU" sz="3600" b="1" dirty="0"/>
              <a:t>требования к осуществлению внеурочной деятельности:</a:t>
            </a:r>
          </a:p>
        </p:txBody>
      </p:sp>
    </p:spTree>
    <p:extLst>
      <p:ext uri="{BB962C8B-B14F-4D97-AF65-F5344CB8AC3E}">
        <p14:creationId xmlns="" xmlns:p14="http://schemas.microsoft.com/office/powerpoint/2010/main" val="2318097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99</TotalTime>
  <Words>570</Words>
  <Application>Microsoft Office PowerPoint</Application>
  <PresentationFormat>Экран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ГОУ Тверской областной институт усовершенствования учителей  Модель внеурочной деятельности  в МОУ СОШ №2 п. Спирово филиал  с. Выдропужск при реализации ФГОС второго поколения. </vt:lpstr>
      <vt:lpstr>«Воспитание должно идти только через совместную деятельность взрослых и детей, детей друг с другом, в которой единственно возможно присвоение детьми ценностей. При этом воспитание принципиально не может быть локализовано или сведено к какому-то одному виду образовательной деятельности, оно должно охватывать и пронизывать собой все виды: учебную и внеурочную деятельность»   Д.В. Григорьев Внеурочная деятельность школьников. Методический конструктор</vt:lpstr>
      <vt:lpstr>Внеурочная деятельность </vt:lpstr>
      <vt:lpstr> Цель внеурочной деятельности: </vt:lpstr>
      <vt:lpstr>Задачи </vt:lpstr>
      <vt:lpstr>Проблемы:</vt:lpstr>
      <vt:lpstr>Направления:</vt:lpstr>
      <vt:lpstr>Принципы:</vt:lpstr>
      <vt:lpstr>Здоровьесберегающие требования к осуществлению внеурочной деятельности:</vt:lpstr>
      <vt:lpstr> </vt:lpstr>
      <vt:lpstr>Кружок   «Спортивные игры»</vt:lpstr>
      <vt:lpstr>Кружок «Умелые руки»</vt:lpstr>
      <vt:lpstr>Кружок «Занимательная информатика»</vt:lpstr>
      <vt:lpstr>Театральный кружок «Фантазия»</vt:lpstr>
      <vt:lpstr>Расписание кружков в 1 классе 2011 – 2012 учебный  год </vt:lpstr>
      <vt:lpstr>Школьный музей</vt:lpstr>
      <vt:lpstr>Формы работы  внеурочной деятельности. </vt:lpstr>
      <vt:lpstr>«Портрет выпускника начальной школы»</vt:lpstr>
      <vt:lpstr>Благодарю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внеурочной деятельности  в МОУ СОШ №2 п. Спирово филиал  с. Выдропужск при реализации ФГОС второго поколения.</dc:title>
  <dc:creator>Школа</dc:creator>
  <cp:lastModifiedBy>Пользователь</cp:lastModifiedBy>
  <cp:revision>13</cp:revision>
  <dcterms:created xsi:type="dcterms:W3CDTF">2011-11-28T08:00:37Z</dcterms:created>
  <dcterms:modified xsi:type="dcterms:W3CDTF">2011-11-28T12:16:52Z</dcterms:modified>
</cp:coreProperties>
</file>