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8" r:id="rId5"/>
    <p:sldId id="267" r:id="rId6"/>
    <p:sldId id="269" r:id="rId7"/>
    <p:sldId id="270" r:id="rId8"/>
    <p:sldId id="266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86" r:id="rId17"/>
    <p:sldId id="278" r:id="rId18"/>
    <p:sldId id="283" r:id="rId19"/>
    <p:sldId id="284" r:id="rId20"/>
    <p:sldId id="285" r:id="rId21"/>
    <p:sldId id="279" r:id="rId22"/>
    <p:sldId id="280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произвольного внимания у младших школьников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Кудрявцева Е.В.2013-2014 уч.г.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89154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устойчивость</a:t>
            </a:r>
            <a:endParaRPr lang="ru-RU" sz="5400" dirty="0" smtClean="0"/>
          </a:p>
          <a:p>
            <a:pPr algn="ctr"/>
            <a:endParaRPr lang="ru-RU" sz="5400" dirty="0" smtClean="0"/>
          </a:p>
          <a:p>
            <a:pPr algn="ctr"/>
            <a:r>
              <a:rPr lang="ru-RU" sz="4000" dirty="0" smtClean="0"/>
              <a:t>(длительность сосредоточения на предмете)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89154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переключаемость</a:t>
            </a:r>
            <a:r>
              <a:rPr lang="ru-RU" sz="5400" dirty="0" smtClean="0"/>
              <a:t> </a:t>
            </a:r>
          </a:p>
          <a:p>
            <a:pPr algn="ctr"/>
            <a:endParaRPr lang="ru-RU" sz="5400" dirty="0" smtClean="0"/>
          </a:p>
          <a:p>
            <a:pPr algn="ctr"/>
            <a:r>
              <a:rPr lang="ru-RU" sz="4000" dirty="0" smtClean="0"/>
              <a:t>(сознательный перенос внимания с одного предмета на другой)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Упражнения для развития </a:t>
            </a:r>
            <a:r>
              <a:rPr lang="ru-RU" b="1" dirty="0" smtClean="0"/>
              <a:t>зрительного внимания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Раскрась по образцу!</a:t>
            </a:r>
            <a:endParaRPr lang="ru-RU" dirty="0"/>
          </a:p>
        </p:txBody>
      </p:sp>
      <p:pic>
        <p:nvPicPr>
          <p:cNvPr id="23554" name="Picture 2" descr="C:\Users\HP\Desktop\78125187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9FAF5"/>
              </a:clrFrom>
              <a:clrTo>
                <a:srgbClr val="F9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1524000"/>
            <a:ext cx="3405188" cy="45161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Зачеркни-ка!</a:t>
            </a:r>
            <a:endParaRPr lang="ru-RU" dirty="0"/>
          </a:p>
        </p:txBody>
      </p:sp>
      <p:pic>
        <p:nvPicPr>
          <p:cNvPr id="24578" name="Picture 2" descr="C:\Users\HP\Desktop\149501_html_m7627e968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1295400"/>
            <a:ext cx="4267200" cy="5002924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5867400"/>
            <a:ext cx="9829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Разнообразные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задания (корректурная проба)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Сосчитай правильно!</a:t>
            </a:r>
            <a:endParaRPr lang="ru-R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5867400" cy="4622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00"/>
                <a:gridCol w="1955800"/>
                <a:gridCol w="1955800"/>
              </a:tblGrid>
              <a:tr h="15409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409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409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21068421">
            <a:off x="1515707" y="1331146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12192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 rot="192872">
            <a:off x="2235266" y="123349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7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235765">
            <a:off x="2545606" y="1236471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8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 rot="150869">
            <a:off x="2991796" y="1306707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4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195433">
            <a:off x="1396168" y="1962782"/>
            <a:ext cx="20601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1 9 5 6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Какое число пропущено!</a:t>
            </a:r>
            <a:endParaRPr lang="ru-RU" dirty="0"/>
          </a:p>
        </p:txBody>
      </p:sp>
      <p:pic>
        <p:nvPicPr>
          <p:cNvPr id="41986" name="Picture 2" descr="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1524000"/>
            <a:ext cx="6629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Повтори узор!</a:t>
            </a:r>
            <a:endParaRPr lang="ru-RU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85800" y="1676400"/>
            <a:ext cx="82296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Повтор узора из разных значков.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После того, как освоит клеточные узоры, можно переходить к более сложным, нарисованным на числом листе бумаги.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latin typeface="+mj-lt"/>
                <a:ea typeface="+mj-ea"/>
                <a:cs typeface="+mj-cs"/>
              </a:rPr>
              <a:t>Проверять самостоятельно правильность выполнения.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4400" dirty="0" smtClean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Линии!</a:t>
            </a:r>
            <a:endParaRPr lang="ru-RU" dirty="0"/>
          </a:p>
        </p:txBody>
      </p:sp>
      <p:pic>
        <p:nvPicPr>
          <p:cNvPr id="25602" name="Picture 2" descr="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1295400"/>
            <a:ext cx="575149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Дополни!</a:t>
            </a:r>
            <a:endParaRPr lang="ru-RU" dirty="0"/>
          </a:p>
        </p:txBody>
      </p:sp>
      <p:pic>
        <p:nvPicPr>
          <p:cNvPr id="26626" name="Picture 2" descr="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1371600"/>
            <a:ext cx="4095750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u="wavyHeavy" dirty="0" smtClean="0"/>
              <a:t>Внимание</a:t>
            </a:r>
            <a:r>
              <a:rPr lang="ru-RU" dirty="0" smtClean="0"/>
              <a:t> – </a:t>
            </a:r>
            <a:r>
              <a:rPr lang="ru-RU" sz="3600" dirty="0" smtClean="0"/>
              <a:t>это </a:t>
            </a:r>
            <a:r>
              <a:rPr lang="ru-RU" sz="3600" b="1" dirty="0" smtClean="0"/>
              <a:t>сосредоченность</a:t>
            </a:r>
            <a:r>
              <a:rPr lang="ru-RU" sz="3600" dirty="0" smtClean="0"/>
              <a:t>, направленность человека на </a:t>
            </a:r>
            <a:r>
              <a:rPr lang="ru-RU" sz="3600" b="1" dirty="0" smtClean="0"/>
              <a:t>конкретные</a:t>
            </a:r>
            <a:r>
              <a:rPr lang="ru-RU" sz="3600" dirty="0" smtClean="0"/>
              <a:t> предметы и явления при </a:t>
            </a:r>
            <a:r>
              <a:rPr lang="ru-RU" sz="3600" b="1" dirty="0" smtClean="0"/>
              <a:t>отвлеченности от</a:t>
            </a:r>
            <a:r>
              <a:rPr lang="ru-RU" sz="3600" dirty="0" smtClean="0"/>
              <a:t> всего </a:t>
            </a:r>
            <a:r>
              <a:rPr lang="ru-RU" sz="3600" b="1" dirty="0" smtClean="0"/>
              <a:t>остального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Основное условие успешного обучения</a:t>
            </a:r>
            <a:br>
              <a:rPr lang="ru-RU" sz="3600" b="1" dirty="0" smtClean="0"/>
            </a:br>
            <a:r>
              <a:rPr lang="ru-RU" sz="3600" b="1" dirty="0" smtClean="0"/>
              <a:t>	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ВНИМАТЕЛЬНОСТЬ</a:t>
            </a: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Слово потерялось!</a:t>
            </a:r>
            <a:endParaRPr lang="ru-RU" dirty="0"/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371600" y="1828800"/>
            <a:ext cx="7361311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фпитзмкунцзниа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кот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ел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март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мяч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трпмдымылощйьмшцысорзщнтспржо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квиалипшубаывакртьамамаоипсазш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отшмлорорвбуранстралгпалкани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одыраметлакаиогуавтобусшыгм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4221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Тренируем слуховое внимание!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1. Обращаем внимание на свою речь!!!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2. Учим не просто слушать, но и слышать!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3. Стараемся реже кричать на ребёнка!!!</a:t>
            </a:r>
            <a:br>
              <a:rPr lang="ru-RU" sz="3600" dirty="0" smtClean="0"/>
            </a:br>
            <a:r>
              <a:rPr lang="ru-RU" sz="3600" dirty="0" smtClean="0"/>
              <a:t>(хвалим – говорим громче обычного,</a:t>
            </a:r>
            <a:br>
              <a:rPr lang="ru-RU" sz="3600" dirty="0" smtClean="0"/>
            </a:br>
            <a:r>
              <a:rPr lang="ru-RU" sz="3600" dirty="0" smtClean="0"/>
              <a:t> ругаем – говорим тише обычного)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773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Что лишнее?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Автобус – трамвай – самолёт –пылесос – поезд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Отгадай загадку!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5181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Послушай и перескажи!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1066800"/>
            <a:ext cx="9067800" cy="4602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Назови одним словом!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Лук, морковь, огурец, помидор -…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Слушай и считай!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 время чтения предложения, взрослый стучит карандашом по столу. Ребёнок должен понять смысл предл., сосчитать кол. ударов.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87975"/>
            <a:ext cx="7772400" cy="1470025"/>
          </a:xfrm>
        </p:spPr>
        <p:txBody>
          <a:bodyPr/>
          <a:lstStyle/>
          <a:p>
            <a:r>
              <a:rPr lang="ru-RU" i="1" dirty="0" smtClean="0"/>
              <a:t>Внимание</a:t>
            </a:r>
            <a:endParaRPr lang="ru-RU" i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33400" y="457200"/>
            <a:ext cx="7848600" cy="3276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5200" b="1" dirty="0" smtClean="0">
                <a:latin typeface="+mj-lt"/>
                <a:ea typeface="+mj-ea"/>
                <a:cs typeface="+mj-cs"/>
              </a:rPr>
              <a:t>п</a:t>
            </a:r>
            <a:r>
              <a:rPr kumimoji="0" lang="ru-RU" sz="5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роизвольное</a:t>
            </a:r>
            <a:endParaRPr kumimoji="0" lang="ru-RU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500" dirty="0" smtClean="0">
                <a:latin typeface="+mj-lt"/>
                <a:ea typeface="+mj-ea"/>
                <a:cs typeface="+mj-cs"/>
              </a:rPr>
              <a:t>более высокая ступень внимания, требующая сосредоточения сознания и воли; этот вид внимания развивается в процессе труда, когда ребёнок делает не то, что интересно, а то, что он </a:t>
            </a:r>
            <a:r>
              <a:rPr lang="ru-RU" sz="3500" i="1" dirty="0" smtClean="0">
                <a:latin typeface="+mj-lt"/>
                <a:ea typeface="+mj-ea"/>
                <a:cs typeface="+mj-cs"/>
              </a:rPr>
              <a:t>должен делать</a:t>
            </a:r>
            <a:r>
              <a:rPr lang="ru-RU" sz="3500" dirty="0" smtClean="0">
                <a:latin typeface="+mj-lt"/>
                <a:ea typeface="+mj-ea"/>
                <a:cs typeface="+mj-cs"/>
              </a:rPr>
              <a:t>.</a:t>
            </a:r>
            <a:endParaRPr kumimoji="0" lang="ru-RU" sz="35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41148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dirty="0" smtClean="0">
                <a:latin typeface="+mj-lt"/>
                <a:ea typeface="+mj-ea"/>
                <a:cs typeface="+mj-cs"/>
              </a:rPr>
              <a:t>неп</a:t>
            </a:r>
            <a:r>
              <a:rPr kumimoji="0" lang="ru-RU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роизвольное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направленность на предмет в силу его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особенностей (цвет, форма, новизна)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14600"/>
            <a:ext cx="8534400" cy="16764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Чрезмерная занимательность </a:t>
            </a:r>
            <a:r>
              <a:rPr lang="ru-RU" dirty="0" smtClean="0"/>
              <a:t>тормозит развитие самостоятельности мышления детей и их волевых усилий.</a:t>
            </a:r>
            <a:br>
              <a:rPr lang="ru-RU" dirty="0" smtClean="0"/>
            </a:br>
            <a:r>
              <a:rPr lang="ru-RU" dirty="0" smtClean="0"/>
              <a:t>НО!</a:t>
            </a:r>
            <a:br>
              <a:rPr lang="ru-RU" dirty="0" smtClean="0"/>
            </a:br>
            <a:r>
              <a:rPr lang="ru-RU" dirty="0" smtClean="0"/>
              <a:t>Ориентация </a:t>
            </a:r>
            <a:r>
              <a:rPr lang="ru-RU" b="1" dirty="0" smtClean="0"/>
              <a:t>только на произвольное </a:t>
            </a:r>
            <a:r>
              <a:rPr lang="ru-RU" dirty="0" smtClean="0"/>
              <a:t>внимание приводит к переутомлению детей, снижению интереса.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3168" y="1066800"/>
            <a:ext cx="866083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Совершенствуем</a:t>
            </a:r>
            <a:r>
              <a:rPr lang="ru-RU" sz="4400" b="1" dirty="0" smtClean="0"/>
              <a:t> свойства внимания!</a:t>
            </a:r>
            <a:endParaRPr lang="ru-RU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00"/>
            <a:ext cx="9525000" cy="4572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8900" b="1" dirty="0" smtClean="0"/>
              <a:t>объём</a:t>
            </a:r>
            <a:br>
              <a:rPr lang="ru-RU" sz="89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(кол-во предметов, которые могут быть восприняты одномоментно)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447800"/>
            <a:ext cx="89154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концентрация</a:t>
            </a:r>
            <a:r>
              <a:rPr lang="ru-RU" sz="5400" dirty="0" smtClean="0"/>
              <a:t> </a:t>
            </a:r>
          </a:p>
          <a:p>
            <a:pPr algn="ctr"/>
            <a:endParaRPr lang="ru-RU" sz="5400" dirty="0" smtClean="0"/>
          </a:p>
          <a:p>
            <a:pPr algn="ctr"/>
            <a:r>
              <a:rPr lang="ru-RU" sz="4000" dirty="0" smtClean="0"/>
              <a:t>(степень сосредоточенности на предмете)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0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dirty="0" smtClean="0"/>
              <a:t>распределение</a:t>
            </a:r>
          </a:p>
          <a:p>
            <a:endParaRPr lang="ru-RU" sz="8000" b="1" dirty="0" smtClean="0"/>
          </a:p>
          <a:p>
            <a:pPr algn="ctr"/>
            <a:r>
              <a:rPr lang="ru-RU" sz="4000" dirty="0" smtClean="0"/>
              <a:t>(возможность выполнять несколько действий одновременно, удерживать во внимании несколько предметов);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231</Words>
  <Application>Microsoft Office PowerPoint</Application>
  <PresentationFormat>On-screen Show (4:3)</PresentationFormat>
  <Paragraphs>53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Развитие произвольного внимания у младших школьников</vt:lpstr>
      <vt:lpstr>Внимание – это сосредоченность, направленность человека на конкретные предметы и явления при отвлеченности от всего остального.   Основное условие успешного обучения  ВНИМАТЕЛЬНОСТЬ    </vt:lpstr>
      <vt:lpstr>Внимание</vt:lpstr>
      <vt:lpstr>Чрезмерная занимательность тормозит развитие самостоятельности мышления детей и их волевых усилий. НО! Ориентация только на произвольное внимание приводит к переутомлению детей, снижению интереса.</vt:lpstr>
      <vt:lpstr>Slide 5</vt:lpstr>
      <vt:lpstr>Slide 6</vt:lpstr>
      <vt:lpstr> объём  (кол-во предметов, которые могут быть восприняты одномоментно)   </vt:lpstr>
      <vt:lpstr>Slide 8</vt:lpstr>
      <vt:lpstr>Slide 9</vt:lpstr>
      <vt:lpstr>Slide 10</vt:lpstr>
      <vt:lpstr>Slide 11</vt:lpstr>
      <vt:lpstr>Упражнения для развития зрительного внимания</vt:lpstr>
      <vt:lpstr>Раскрась по образцу!</vt:lpstr>
      <vt:lpstr>Зачеркни-ка!</vt:lpstr>
      <vt:lpstr>Сосчитай правильно!</vt:lpstr>
      <vt:lpstr>Какое число пропущено!</vt:lpstr>
      <vt:lpstr>Повтори узор!</vt:lpstr>
      <vt:lpstr>Линии!</vt:lpstr>
      <vt:lpstr>Дополни!</vt:lpstr>
      <vt:lpstr>Слово потерялось!</vt:lpstr>
      <vt:lpstr>Тренируем слуховое внимание!  1. Обращаем внимание на свою речь!!!  2. Учим не просто слушать, но и слышать!  3. Стараемся реже кричать на ребёнка!!! (хвалим – говорим громче обычного,  ругаем – говорим тише обычного)</vt:lpstr>
      <vt:lpstr>Что лишнее?  Автобус – трамвай – самолёт –пылесос – поезд   Отгадай загадку!    </vt:lpstr>
      <vt:lpstr>Назови одним словом!  Лук, морковь, огурец, помидор -…  Слушай и считай!  Во время чтения предложения, взрослый стучит карандашом по столу. Ребёнок должен понять смысл предл., сосчитать кол. ударов.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36</cp:revision>
  <dcterms:created xsi:type="dcterms:W3CDTF">2006-08-16T00:00:00Z</dcterms:created>
  <dcterms:modified xsi:type="dcterms:W3CDTF">2013-11-14T17:50:31Z</dcterms:modified>
</cp:coreProperties>
</file>