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60" r:id="rId6"/>
    <p:sldId id="261" r:id="rId7"/>
    <p:sldId id="267" r:id="rId8"/>
    <p:sldId id="264" r:id="rId9"/>
    <p:sldId id="268" r:id="rId10"/>
    <p:sldId id="265" r:id="rId11"/>
    <p:sldId id="27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5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</c:v>
                </c:pt>
                <c:pt idx="1">
                  <c:v>89</c:v>
                </c:pt>
                <c:pt idx="2">
                  <c:v>95</c:v>
                </c:pt>
              </c:numCache>
            </c:numRef>
          </c:val>
        </c:ser>
        <c:overlap val="100"/>
        <c:axId val="116487680"/>
        <c:axId val="116488832"/>
      </c:barChart>
      <c:catAx>
        <c:axId val="116487680"/>
        <c:scaling>
          <c:orientation val="minMax"/>
        </c:scaling>
        <c:axPos val="b"/>
        <c:tickLblPos val="nextTo"/>
        <c:crossAx val="116488832"/>
        <c:crosses val="autoZero"/>
        <c:auto val="1"/>
        <c:lblAlgn val="ctr"/>
        <c:lblOffset val="100"/>
      </c:catAx>
      <c:valAx>
        <c:axId val="116488832"/>
        <c:scaling>
          <c:orientation val="minMax"/>
        </c:scaling>
        <c:axPos val="l"/>
        <c:majorGridlines/>
        <c:numFmt formatCode="General" sourceLinked="1"/>
        <c:tickLblPos val="nextTo"/>
        <c:crossAx val="116487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ru-RU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071942"/>
            <a:ext cx="8062912" cy="1752600"/>
          </a:xfrm>
        </p:spPr>
        <p:txBody>
          <a:bodyPr/>
          <a:lstStyle/>
          <a:p>
            <a:r>
              <a:rPr lang="ru-RU" sz="32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Зинина Галина </a:t>
            </a:r>
            <a:r>
              <a:rPr lang="ru-RU" sz="32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Юрьевна-</a:t>
            </a:r>
          </a:p>
          <a:p>
            <a:r>
              <a:rPr lang="ru-RU" sz="32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Учитель изобразительного</a:t>
            </a:r>
          </a:p>
          <a:p>
            <a:r>
              <a:rPr lang="ru-RU" sz="3200" i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искусства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071678"/>
            <a:ext cx="83567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Внедрение ИКТ в систему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обучения по предмету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«Изобразительное искусство»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D:\Documents and Settings\Admin\Рабочий стол\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2464"/>
            <a:ext cx="3779736" cy="2545536"/>
          </a:xfrm>
          <a:prstGeom prst="rect">
            <a:avLst/>
          </a:prstGeom>
          <a:noFill/>
        </p:spPr>
      </p:pic>
      <p:pic>
        <p:nvPicPr>
          <p:cNvPr id="7" name="Picture 2" descr="D:\Documents and Settings\Admin\Рабочий стол\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143512"/>
            <a:ext cx="1090764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Средний показатель качества знаний по ИЗО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на примере использования ИКТ в </a:t>
            </a:r>
            <a:br>
              <a:rPr lang="ru-RU" sz="2800" b="1" i="1" dirty="0" smtClean="0"/>
            </a:br>
            <a:r>
              <a:rPr lang="ru-RU" sz="2800" b="1" i="1" dirty="0" smtClean="0"/>
              <a:t>ГБОУ СОШ №9</a:t>
            </a:r>
            <a:endParaRPr lang="ru-RU" sz="2800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42910" y="1759526"/>
          <a:ext cx="8072494" cy="4884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3424262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Результаты освоения обучающимися образовательных программ  с использованием ИКТ технологий</a:t>
            </a:r>
            <a:endParaRPr lang="ru-RU" sz="2400" b="1" i="1" dirty="0"/>
          </a:p>
        </p:txBody>
      </p:sp>
      <p:pic>
        <p:nvPicPr>
          <p:cNvPr id="1025" name="Picture 1" descr="D:\Documents and Settings\Admin\Рабочий стол\Скриншот 14.04.2014 162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95671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 and Settings\Admin\Рабочий стол\h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00570"/>
            <a:ext cx="2571768" cy="201815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57290" y="1357298"/>
            <a:ext cx="692948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Спасибо за внимание!</a:t>
            </a:r>
            <a:endParaRPr lang="ru-RU" sz="80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804316"/>
          </a:xfrm>
          <a:solidFill>
            <a:schemeClr val="bg2"/>
          </a:solidFill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i="1" u="sng" dirty="0" smtClean="0">
                <a:ln/>
                <a:solidFill>
                  <a:schemeClr val="accent3"/>
                </a:solidFill>
                <a:effectLst/>
              </a:rPr>
              <a:t>ЦЕЛЬ</a:t>
            </a:r>
            <a:r>
              <a:rPr lang="ru-RU" sz="2700" b="1" i="1" u="sng" dirty="0" smtClean="0">
                <a:ln/>
                <a:solidFill>
                  <a:schemeClr val="accent3"/>
                </a:solidFill>
                <a:effectLst/>
              </a:rPr>
              <a:t>:  </a:t>
            </a:r>
            <a:r>
              <a:rPr lang="ru-RU" sz="2700" b="1" i="1" dirty="0" smtClean="0"/>
              <a:t>Формирование коммуникативных и информационных компетентностей у обучающихся на основе использования ИКТ в процессе обучения по предмету изобразительное искусство.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52587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Формирование информационных и коммуникационных компетентностей как учителя, так и учащихся.</a:t>
            </a:r>
          </a:p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Активное внедрение и использование электронных средств обучения на уроках изобразительного искусства.  </a:t>
            </a:r>
          </a:p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Охарактеризовать электронные  средства обучения, демонстрационные  материалы, компьютерные программы используемые для эффективного обучения на уроках изобразительного искусства.</a:t>
            </a:r>
          </a:p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Обобщить, проанализировать практический опыт внедрения и применения ИКТ на примере одной из школ города.</a:t>
            </a:r>
          </a:p>
          <a:p>
            <a:endParaRPr lang="ru-RU" dirty="0"/>
          </a:p>
        </p:txBody>
      </p:sp>
      <p:pic>
        <p:nvPicPr>
          <p:cNvPr id="3074" name="Picture 2" descr="D:\Documents and Settings\Admin\Рабочий стол\53R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6946" y="5500702"/>
            <a:ext cx="133989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19026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/>
              <a:t>Объектом исследования </a:t>
            </a:r>
            <a:r>
              <a:rPr lang="ru-RU" sz="2700" dirty="0" smtClean="0"/>
              <a:t>является процесс обучения по предмету изобразительное искусство.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  </a:t>
            </a:r>
            <a:r>
              <a:rPr lang="ru-RU" sz="2700" b="1" u="sng" dirty="0" smtClean="0"/>
              <a:t>Предметом исследования:</a:t>
            </a:r>
            <a:r>
              <a:rPr lang="ru-RU" sz="2700" b="1" dirty="0" smtClean="0"/>
              <a:t> </a:t>
            </a:r>
            <a:r>
              <a:rPr lang="ru-RU" sz="2700" dirty="0" smtClean="0"/>
              <a:t>информационно – коммуникативные технологии. 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  </a:t>
            </a:r>
            <a:r>
              <a:rPr lang="ru-RU" sz="2700" b="1" u="sng" dirty="0" smtClean="0"/>
              <a:t>Гипотеза</a:t>
            </a:r>
            <a:r>
              <a:rPr lang="ru-RU" sz="2700" b="1" dirty="0" smtClean="0"/>
              <a:t> </a:t>
            </a:r>
            <a:r>
              <a:rPr lang="ru-RU" sz="2700" dirty="0" smtClean="0"/>
              <a:t>– если  внедрение и использование ИКТ на уроках изобразительного искусства получит широкое применение  и распространение, то это будет являться огромной помощью не только учителю, но и  ученику.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334404" cy="5010174"/>
          </a:xfrm>
        </p:spPr>
        <p:txBody>
          <a:bodyPr/>
          <a:lstStyle/>
          <a:p>
            <a:pPr algn="ctr"/>
            <a:r>
              <a:rPr lang="ru-RU" b="1" dirty="0" smtClean="0"/>
              <a:t>МУЛЬТИМЕДИА ПРОЕКТОР и ИНТЕРАКТИВНАЯ ДОСКА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8604"/>
            <a:ext cx="8143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chemeClr val="accent3"/>
                </a:solidFill>
                <a:effectLst/>
              </a:rPr>
              <a:t>Использование ИКТ</a:t>
            </a:r>
            <a:endParaRPr lang="ru-RU" sz="54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 descr="D:\Documents and Settings\Admin\Рабочий стол\DSCN0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030" y="2285992"/>
            <a:ext cx="3999918" cy="3000396"/>
          </a:xfrm>
          <a:prstGeom prst="rect">
            <a:avLst/>
          </a:prstGeom>
          <a:noFill/>
        </p:spPr>
      </p:pic>
      <p:pic>
        <p:nvPicPr>
          <p:cNvPr id="2053" name="Picture 5" descr="D:\Documents and Settings\Admin\Рабочий стол\d0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572008"/>
            <a:ext cx="1824794" cy="2667006"/>
          </a:xfrm>
          <a:prstGeom prst="rect">
            <a:avLst/>
          </a:prstGeom>
          <a:noFill/>
        </p:spPr>
      </p:pic>
      <p:pic>
        <p:nvPicPr>
          <p:cNvPr id="6" name="Picture 5" descr="D:\Documents and Settings\Admin\Рабочий стол\Новая папка\DSCN0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85992"/>
            <a:ext cx="4128990" cy="3097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8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8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239000" cy="1362075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334404" cy="5010174"/>
          </a:xfrm>
        </p:spPr>
        <p:txBody>
          <a:bodyPr/>
          <a:lstStyle/>
          <a:p>
            <a:pPr algn="ctr"/>
            <a:r>
              <a:rPr lang="ru-RU" b="1" dirty="0" smtClean="0"/>
              <a:t>Использование </a:t>
            </a:r>
            <a:r>
              <a:rPr lang="ru-RU" b="1" dirty="0" err="1" smtClean="0"/>
              <a:t>нетбука</a:t>
            </a:r>
            <a:r>
              <a:rPr lang="ru-RU" b="1" dirty="0" smtClean="0"/>
              <a:t> при выполнении учащимися задания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8604"/>
            <a:ext cx="8143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chemeClr val="accent3"/>
                </a:solidFill>
                <a:effectLst/>
              </a:rPr>
              <a:t>Использование ИКТ</a:t>
            </a:r>
            <a:endParaRPr lang="ru-RU" sz="54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098" name="Picture 2" descr="D:\Documents and Settings\Admin\Рабочий стол\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357694"/>
            <a:ext cx="1452561" cy="1997769"/>
          </a:xfrm>
          <a:prstGeom prst="rect">
            <a:avLst/>
          </a:prstGeom>
          <a:noFill/>
        </p:spPr>
      </p:pic>
      <p:pic>
        <p:nvPicPr>
          <p:cNvPr id="1026" name="Picture 2" descr="D:\Documents and Settings\Admin\Рабочий стол\Новая папка\DSCN0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3116"/>
            <a:ext cx="5929354" cy="4286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8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239000" cy="1362075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334404" cy="5010174"/>
          </a:xfrm>
        </p:spPr>
        <p:txBody>
          <a:bodyPr/>
          <a:lstStyle/>
          <a:p>
            <a:pPr algn="ctr"/>
            <a:r>
              <a:rPr lang="ru-RU" b="1" dirty="0" smtClean="0"/>
              <a:t>Учебные программные средства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0042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chemeClr val="accent3"/>
                </a:solidFill>
                <a:effectLst/>
              </a:rPr>
              <a:t>Использование ИКТ</a:t>
            </a:r>
            <a:endParaRPr lang="ru-RU" sz="54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122" name="Picture 2" descr="D:\Documents and Settings\Admin\Рабочий стол\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67224"/>
            <a:ext cx="1738313" cy="2390776"/>
          </a:xfrm>
          <a:prstGeom prst="rect">
            <a:avLst/>
          </a:prstGeom>
          <a:noFill/>
        </p:spPr>
      </p:pic>
      <p:pic>
        <p:nvPicPr>
          <p:cNvPr id="1026" name="Picture 2" descr="D:\Documents and Settings\Admin\Рабочий стол\Новая папка\DSCN0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3857652" cy="2893681"/>
          </a:xfrm>
          <a:prstGeom prst="rect">
            <a:avLst/>
          </a:prstGeom>
          <a:noFill/>
        </p:spPr>
      </p:pic>
      <p:pic>
        <p:nvPicPr>
          <p:cNvPr id="8" name="Picture 2" descr="D:\Documents and Settings\Admin\Рабочий стол\Новая папка\DSCN0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428868"/>
            <a:ext cx="3676651" cy="2757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8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8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239000" cy="1362075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334404" cy="5010174"/>
          </a:xfrm>
        </p:spPr>
        <p:txBody>
          <a:bodyPr/>
          <a:lstStyle/>
          <a:p>
            <a:pPr algn="ctr"/>
            <a:r>
              <a:rPr lang="ru-RU" b="1" dirty="0" smtClean="0"/>
              <a:t>Использование</a:t>
            </a:r>
            <a:r>
              <a:rPr lang="en-US" b="1" dirty="0" smtClean="0"/>
              <a:t> </a:t>
            </a:r>
            <a:r>
              <a:rPr lang="ru-RU" b="1" dirty="0" smtClean="0"/>
              <a:t>документ</a:t>
            </a:r>
            <a:r>
              <a:rPr lang="en-US" b="1" dirty="0" smtClean="0"/>
              <a:t>-</a:t>
            </a:r>
            <a:r>
              <a:rPr lang="ru-RU" b="1" dirty="0" smtClean="0"/>
              <a:t>камеры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8604"/>
            <a:ext cx="8143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chemeClr val="accent3"/>
                </a:solidFill>
                <a:effectLst/>
              </a:rPr>
              <a:t>Использование ИКТ</a:t>
            </a:r>
            <a:endParaRPr lang="ru-RU" sz="54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098" name="Picture 2" descr="D:\Documents and Settings\Admin\Рабочий стол\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357694"/>
            <a:ext cx="1452561" cy="1997769"/>
          </a:xfrm>
          <a:prstGeom prst="rect">
            <a:avLst/>
          </a:prstGeom>
          <a:noFill/>
        </p:spPr>
      </p:pic>
      <p:pic>
        <p:nvPicPr>
          <p:cNvPr id="4" name="Picture 2" descr="D:\Documents and Settings\Admin\Рабочий стол\Новая папка\DSCN0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5572164" cy="4179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8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+mn-lt"/>
              </a:rPr>
              <a:t>Преимущества получаемые учителем: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скорость объяснения увеличивается почти вдвое;</a:t>
            </a:r>
          </a:p>
          <a:p>
            <a:pPr lvl="0"/>
            <a:r>
              <a:rPr lang="ru-RU" b="1" dirty="0" smtClean="0"/>
              <a:t>качество процесса обучения также возрастает, т.к. в работу включаются несколько органов чувств учащегося (слух, зрение);</a:t>
            </a:r>
          </a:p>
          <a:p>
            <a:pPr lvl="0"/>
            <a:r>
              <a:rPr lang="ru-RU" b="1" dirty="0" smtClean="0"/>
              <a:t>более успешно происходит воздействие на эмоциональную сферу учащихся, следовательно, удается задействовать непроизвольную память-залог прочных знаний;</a:t>
            </a:r>
          </a:p>
          <a:p>
            <a:pPr lvl="0"/>
            <a:r>
              <a:rPr lang="ru-RU" b="1" dirty="0" smtClean="0"/>
              <a:t>использование Интернет-ресурсов позволяет «идти в ногу со временем», что особенно важно;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изготовление презентаций- это творчество преподавателя, позволяющее ему полно и ярко донести до учащихся необходимую информацию, это способ самовыражения преподавателя;</a:t>
            </a:r>
          </a:p>
          <a:p>
            <a:pPr lvl="0"/>
            <a:r>
              <a:rPr lang="ru-RU" b="1" dirty="0" smtClean="0"/>
              <a:t>поднятие авторитета преподавателя в глазах учащихся;</a:t>
            </a:r>
          </a:p>
          <a:p>
            <a:pPr lvl="0"/>
            <a:r>
              <a:rPr lang="ru-RU" b="1" dirty="0" smtClean="0"/>
              <a:t>удержание внимания учащихся ;</a:t>
            </a:r>
          </a:p>
          <a:p>
            <a:pPr lvl="0"/>
            <a:r>
              <a:rPr lang="ru-RU" b="1" dirty="0" smtClean="0"/>
              <a:t>оптимизация процесса запоминания и понимания учебного материала.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8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8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80"/>
                            </p:stCondLst>
                            <p:childTnLst>
                              <p:par>
                                <p:cTn id="3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80"/>
                            </p:stCondLst>
                            <p:childTnLst>
                              <p:par>
                                <p:cTn id="4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80"/>
                            </p:stCondLst>
                            <p:childTnLst>
                              <p:par>
                                <p:cTn id="5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80"/>
                            </p:stCondLst>
                            <p:childTnLst>
                              <p:par>
                                <p:cTn id="5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280"/>
                            </p:stCondLst>
                            <p:childTnLst>
                              <p:par>
                                <p:cTn id="6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Результативность использования ИКТ на уроке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повышение мотивации в обучении;</a:t>
            </a:r>
          </a:p>
          <a:p>
            <a:pPr lvl="0"/>
            <a:r>
              <a:rPr lang="ru-RU" b="1" dirty="0" smtClean="0"/>
              <a:t>обеспечение разнообразия форм представления учебной информации, что способствует повышению качества образования;</a:t>
            </a:r>
          </a:p>
          <a:p>
            <a:pPr lvl="0"/>
            <a:r>
              <a:rPr lang="ru-RU" b="1" dirty="0" smtClean="0"/>
              <a:t>расширение кругозора учащихся;</a:t>
            </a:r>
          </a:p>
          <a:p>
            <a:pPr lvl="0"/>
            <a:r>
              <a:rPr lang="ru-RU" b="1" dirty="0" smtClean="0"/>
              <a:t>повышение информационной компетентности учащихся;</a:t>
            </a:r>
          </a:p>
          <a:p>
            <a:pPr lvl="0"/>
            <a:r>
              <a:rPr lang="ru-RU" b="1" dirty="0" smtClean="0"/>
              <a:t>усиливает внимание;</a:t>
            </a:r>
          </a:p>
          <a:p>
            <a:pPr lvl="0"/>
            <a:r>
              <a:rPr lang="ru-RU" b="1" dirty="0" smtClean="0"/>
              <a:t>повышает объем восприятия;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активизирует мыслительную деятельность путем вовлечения образной сферы человека в процесс обучения.</a:t>
            </a:r>
          </a:p>
          <a:p>
            <a:pPr lvl="0"/>
            <a:r>
              <a:rPr lang="ru-RU" b="1" dirty="0" smtClean="0"/>
              <a:t> создание и активное использование электронных дидактических материалов;</a:t>
            </a:r>
          </a:p>
          <a:p>
            <a:pPr lvl="0"/>
            <a:r>
              <a:rPr lang="ru-RU" b="1" dirty="0" smtClean="0"/>
              <a:t> повышение уровня информационной культуры всех участников образовательного процесса;</a:t>
            </a:r>
          </a:p>
          <a:p>
            <a:pPr lvl="0"/>
            <a:r>
              <a:rPr lang="ru-RU" b="1" dirty="0" smtClean="0"/>
              <a:t> положительная динамика мотивации обучения, повышение качества образования в целом.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00"/>
                            </p:stCondLst>
                            <p:childTnLst>
                              <p:par>
                                <p:cTn id="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6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1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600"/>
                            </p:stCondLst>
                            <p:childTnLst>
                              <p:par>
                                <p:cTn id="9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100"/>
                            </p:stCondLst>
                            <p:childTnLst>
                              <p:par>
                                <p:cTn id="9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6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655</TotalTime>
  <Words>346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 </vt:lpstr>
      <vt:lpstr>ЦЕЛЬ:  Формирование коммуникативных и информационных компетентностей у обучающихся на основе использования ИКТ в процессе обучения по предмету изобразительное искусство. </vt:lpstr>
      <vt:lpstr>Объектом исследования является процесс обучения по предмету изобразительное искусство.    Предметом исследования: информационно – коммуникативные технологии.       Гипотеза – если  внедрение и использование ИКТ на уроках изобразительного искусства получит широкое применение  и распространение, то это будет являться огромной помощью не только учителю, но и  ученику.  </vt:lpstr>
      <vt:lpstr>Слайд 4</vt:lpstr>
      <vt:lpstr>Слайд 5</vt:lpstr>
      <vt:lpstr>Слайд 6</vt:lpstr>
      <vt:lpstr>Слайд 7</vt:lpstr>
      <vt:lpstr>Преимущества получаемые учителем:</vt:lpstr>
      <vt:lpstr>Результативность использования ИКТ на уроке</vt:lpstr>
      <vt:lpstr>Средний показатель качества знаний по ИЗО на примере использования ИКТ в  ГБОУ СОШ №9</vt:lpstr>
      <vt:lpstr>Результаты освоения обучающимися образовательных программ  с использованием ИКТ технологий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67</cp:revision>
  <dcterms:modified xsi:type="dcterms:W3CDTF">2014-12-15T09:11:17Z</dcterms:modified>
</cp:coreProperties>
</file>