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4" r:id="rId7"/>
    <p:sldId id="270" r:id="rId8"/>
    <p:sldId id="268" r:id="rId9"/>
    <p:sldId id="265" r:id="rId10"/>
    <p:sldId id="272" r:id="rId11"/>
    <p:sldId id="269" r:id="rId12"/>
    <p:sldId id="258" r:id="rId13"/>
    <p:sldId id="273" r:id="rId14"/>
    <p:sldId id="26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6ECC72"/>
    <a:srgbClr val="EFB7E3"/>
    <a:srgbClr val="FACF32"/>
    <a:srgbClr val="0F6973"/>
    <a:srgbClr val="7D7DFF"/>
    <a:srgbClr val="4F4FFF"/>
    <a:srgbClr val="579BFF"/>
    <a:srgbClr val="85B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8E66-10E3-464B-A186-816A3346E41E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9AD3-FC0B-40D3-B093-DFF765287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8E66-10E3-464B-A186-816A3346E41E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9AD3-FC0B-40D3-B093-DFF765287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8E66-10E3-464B-A186-816A3346E41E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9AD3-FC0B-40D3-B093-DFF765287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8E66-10E3-464B-A186-816A3346E41E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9AD3-FC0B-40D3-B093-DFF765287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8E66-10E3-464B-A186-816A3346E41E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9AD3-FC0B-40D3-B093-DFF765287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8E66-10E3-464B-A186-816A3346E41E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9AD3-FC0B-40D3-B093-DFF765287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8E66-10E3-464B-A186-816A3346E41E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9AD3-FC0B-40D3-B093-DFF765287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8E66-10E3-464B-A186-816A3346E41E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9AD3-FC0B-40D3-B093-DFF765287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8E66-10E3-464B-A186-816A3346E41E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9AD3-FC0B-40D3-B093-DFF765287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8E66-10E3-464B-A186-816A3346E41E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9AD3-FC0B-40D3-B093-DFF765287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8E66-10E3-464B-A186-816A3346E41E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9AD3-FC0B-40D3-B093-DFF765287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C8E66-10E3-464B-A186-816A3346E41E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09AD3-FC0B-40D3-B093-DFF7652873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7" Type="http://schemas.openxmlformats.org/officeDocument/2006/relationships/image" Target="../media/image27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gif"/><Relationship Id="rId4" Type="http://schemas.openxmlformats.org/officeDocument/2006/relationships/image" Target="../media/image2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wmf"/><Relationship Id="rId5" Type="http://schemas.openxmlformats.org/officeDocument/2006/relationships/image" Target="../media/image25.gif"/><Relationship Id="rId4" Type="http://schemas.openxmlformats.org/officeDocument/2006/relationships/image" Target="../media/image29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gif"/><Relationship Id="rId7" Type="http://schemas.openxmlformats.org/officeDocument/2006/relationships/image" Target="../media/image39.gif"/><Relationship Id="rId2" Type="http://schemas.openxmlformats.org/officeDocument/2006/relationships/image" Target="../media/image34.gif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8.gi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57;&#1074;&#1077;&#1090;&#1083;&#1072;&#1085;&#1072;\&#1056;&#1072;&#1073;&#1086;&#1095;&#1080;&#1081;%20&#1089;&#1090;&#1086;&#1083;\&#1053;&#1086;&#1074;&#1072;&#1103;%20&#1087;&#1072;&#1087;&#1082;&#1072;%20(2)\024%20&#1048;&#1079;-&#1079;&#1072;%20&#1086;&#1089;&#1090;&#1088;&#1086;&#1074;&#1072;%20&#1085;&#1072;%20&#1089;&#1090;&#1088;&#1077;&#1078;&#1077;&#1085;&#1100;.mp3" TargetMode="Externa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70" y="1785926"/>
            <a:ext cx="7072330" cy="1327149"/>
          </a:xfrm>
        </p:spPr>
        <p:txBody>
          <a:bodyPr>
            <a:noAutofit/>
          </a:bodyPr>
          <a:lstStyle/>
          <a:p>
            <a:r>
              <a:rPr lang="ru-RU" sz="7200" b="1" i="1" dirty="0" smtClean="0">
                <a:solidFill>
                  <a:srgbClr val="FFC000"/>
                </a:solidFill>
                <a:latin typeface="Monotype Corsiva" pitchFamily="66" charset="0"/>
              </a:rPr>
              <a:t>Кругосветное путешествие </a:t>
            </a:r>
            <a:endParaRPr lang="ru-RU" sz="7200" b="1" i="1" dirty="0">
              <a:solidFill>
                <a:srgbClr val="FFC00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5286388"/>
            <a:ext cx="7472370" cy="114298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Урок математики во 2 классе. Закрепление по теме «Письменные вычисления»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Picture 2" descr="j028356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28596" y="2071678"/>
            <a:ext cx="2973283" cy="3143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572000" y="214290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  <a:latin typeface="Georgia" pitchFamily="18" charset="0"/>
              </a:rPr>
              <a:t>Машкова Лариса Борисовна</a:t>
            </a:r>
            <a:endParaRPr lang="ru-RU" b="1" i="1" dirty="0" smtClean="0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r>
              <a:rPr lang="ru-RU" b="1" i="1" dirty="0" smtClean="0">
                <a:solidFill>
                  <a:schemeClr val="bg1"/>
                </a:solidFill>
                <a:latin typeface="Georgia" pitchFamily="18" charset="0"/>
              </a:rPr>
              <a:t>учитель начальных классов</a:t>
            </a:r>
          </a:p>
          <a:p>
            <a:pPr algn="ctr"/>
            <a:r>
              <a:rPr lang="ru-RU" b="1" i="1" dirty="0" smtClean="0">
                <a:solidFill>
                  <a:schemeClr val="bg1"/>
                </a:solidFill>
                <a:latin typeface="Georgia" pitchFamily="18" charset="0"/>
              </a:rPr>
              <a:t>МОУ СОШ </a:t>
            </a:r>
            <a:r>
              <a:rPr lang="ru-RU" b="1" i="1" dirty="0" smtClean="0">
                <a:solidFill>
                  <a:schemeClr val="bg1"/>
                </a:solidFill>
                <a:latin typeface="Georgia" pitchFamily="18" charset="0"/>
              </a:rPr>
              <a:t>№ 22 с УИОП</a:t>
            </a:r>
            <a:endParaRPr lang="ru-RU" b="1" i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Светлана\Рабочий стол\Новая папка (2)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5143512"/>
            <a:ext cx="8229600" cy="1214447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000066"/>
                </a:solidFill>
                <a:latin typeface="Georgia" pitchFamily="18" charset="0"/>
              </a:rPr>
              <a:t>Спасибо, 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0066"/>
                </a:solidFill>
                <a:latin typeface="Georgia" pitchFamily="18" charset="0"/>
              </a:rPr>
              <a:t>вам ребята, 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0066"/>
                </a:solidFill>
                <a:latin typeface="Georgia" pitchFamily="18" charset="0"/>
              </a:rPr>
              <a:t>за помощь!</a:t>
            </a:r>
            <a:endParaRPr lang="ru-RU" b="1" i="1" dirty="0">
              <a:solidFill>
                <a:srgbClr val="000066"/>
              </a:solidFill>
              <a:latin typeface="Georgia" pitchFamily="18" charset="0"/>
            </a:endParaRPr>
          </a:p>
        </p:txBody>
      </p:sp>
      <p:pic>
        <p:nvPicPr>
          <p:cNvPr id="10242" name="Picture 2" descr="C:\Documents and Settings\Светлана\Мои документы\Мои документы\Картинки на Microsoft Word\картинки\anfil00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1857364"/>
            <a:ext cx="2478298" cy="3356681"/>
          </a:xfrm>
          <a:prstGeom prst="rect">
            <a:avLst/>
          </a:prstGeom>
          <a:noFill/>
        </p:spPr>
      </p:pic>
      <p:pic>
        <p:nvPicPr>
          <p:cNvPr id="5" name="Picture 2" descr="C:\Documents and Settings\Светлана\Мои документы\Мои документы\Картинки на Microsoft Word\картинки анимация\картинки\PUB60COR\J0086384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3929066"/>
            <a:ext cx="1448419" cy="2071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2" descr="E:\ПЛАНИРОВАНИЕ НА 1 КЛАСС\предметы\мир вокруг нас\зачем строят корабли\j0215853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1" y="3571876"/>
            <a:ext cx="2809879" cy="292894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8" name="Рисунок 7" descr="5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29322" y="142852"/>
            <a:ext cx="2859361" cy="342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ru-RU" sz="4800" b="1" i="1" dirty="0" smtClean="0">
                <a:solidFill>
                  <a:srgbClr val="000066"/>
                </a:solidFill>
              </a:rPr>
              <a:t>Решите </a:t>
            </a:r>
            <a:br>
              <a:rPr lang="ru-RU" sz="4800" b="1" i="1" dirty="0" smtClean="0">
                <a:solidFill>
                  <a:srgbClr val="000066"/>
                </a:solidFill>
              </a:rPr>
            </a:br>
            <a:r>
              <a:rPr lang="ru-RU" sz="4800" b="1" i="1" dirty="0" smtClean="0">
                <a:solidFill>
                  <a:srgbClr val="000066"/>
                </a:solidFill>
              </a:rPr>
              <a:t>уравнения</a:t>
            </a:r>
            <a:endParaRPr lang="ru-RU" sz="4800" b="1" i="1" dirty="0">
              <a:solidFill>
                <a:srgbClr val="000066"/>
              </a:solidFill>
            </a:endParaRPr>
          </a:p>
        </p:txBody>
      </p:sp>
      <p:pic>
        <p:nvPicPr>
          <p:cNvPr id="9" name="Рисунок 8" descr="6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428596" y="500042"/>
            <a:ext cx="2474942" cy="252183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30" presetClass="entr" presetSubtype="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Светлана\Рабочий стол\Новая папка (2)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14282" y="3929066"/>
            <a:ext cx="5786478" cy="2705104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7170" name="Picture 2" descr="C:\Documents and Settings\Светлана\Мои документы\Мои документы\Картинки на Microsoft Word\Clipart\POWERPNT\CAVEMAN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2071678"/>
            <a:ext cx="2535535" cy="3527419"/>
          </a:xfrm>
          <a:prstGeom prst="rect">
            <a:avLst/>
          </a:prstGeom>
          <a:noFill/>
        </p:spPr>
      </p:pic>
      <p:pic>
        <p:nvPicPr>
          <p:cNvPr id="8" name="Picture 11" descr="prir223"/>
          <p:cNvPicPr>
            <a:picLocks noGrp="1" noChangeAspect="1" noChangeArrowheads="1" noCrop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00034" y="1142984"/>
            <a:ext cx="3437483" cy="3786214"/>
          </a:xfrm>
          <a:prstGeom prst="rect">
            <a:avLst/>
          </a:prstGeom>
          <a:noFill/>
        </p:spPr>
      </p:pic>
      <p:pic>
        <p:nvPicPr>
          <p:cNvPr id="9" name="Picture 2" descr="E:\ПЛАНИРОВАНИЕ НА 1 КЛАСС\предметы\мир вокруг нас\зачем строят корабли\j0215853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6072198" y="2786058"/>
            <a:ext cx="3221084" cy="335757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6443650" cy="571504"/>
          </a:xfrm>
        </p:spPr>
        <p:txBody>
          <a:bodyPr>
            <a:normAutofit fontScale="90000"/>
          </a:bodyPr>
          <a:lstStyle/>
          <a:p>
            <a:r>
              <a:rPr lang="ru-RU" sz="5400" b="1" i="1" dirty="0" smtClean="0">
                <a:solidFill>
                  <a:srgbClr val="C00000"/>
                </a:solidFill>
              </a:rPr>
              <a:t>Решить </a:t>
            </a:r>
            <a:br>
              <a:rPr lang="ru-RU" sz="5400" b="1" i="1" dirty="0" smtClean="0">
                <a:solidFill>
                  <a:srgbClr val="C00000"/>
                </a:solidFill>
              </a:rPr>
            </a:br>
            <a:r>
              <a:rPr lang="ru-RU" sz="5400" b="1" i="1" dirty="0" smtClean="0">
                <a:solidFill>
                  <a:srgbClr val="C00000"/>
                </a:solidFill>
              </a:rPr>
              <a:t>примеры!!!</a:t>
            </a:r>
            <a:endParaRPr lang="ru-RU" sz="5400" b="1" i="1" dirty="0">
              <a:solidFill>
                <a:srgbClr val="C00000"/>
              </a:solidFill>
            </a:endParaRPr>
          </a:p>
        </p:txBody>
      </p:sp>
      <p:pic>
        <p:nvPicPr>
          <p:cNvPr id="7171" name="Picture 3" descr="C:\Documents and Settings\Светлана\Мои документы\Мои документы\Картинки на Microsoft Word\Clipart\Аф уч\Просто картинки\Разное\FISHIN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14942" y="1000108"/>
            <a:ext cx="2681689" cy="2143164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071538" y="5786454"/>
            <a:ext cx="68580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Triangle">
              <a:avLst/>
            </a:prstTxWarp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Ура! Молодцы!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3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30" presetClass="entr" presetSubtype="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обезьяна анимаш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57158" y="214290"/>
            <a:ext cx="1836729" cy="250262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66FFFF"/>
                </a:solidFill>
                <a:latin typeface="Comic Sans MS" pitchFamily="66" charset="0"/>
              </a:rPr>
              <a:t>Робинзон Крузо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928802"/>
            <a:ext cx="4714876" cy="45545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dirty="0" smtClean="0">
                <a:solidFill>
                  <a:srgbClr val="000066"/>
                </a:solidFill>
              </a:rPr>
              <a:t>Как вы повзрослели! Стали ещё сообразительнее. Ну-ка, покажите мне свою смекалку.</a:t>
            </a:r>
            <a:endParaRPr lang="ru-RU" sz="4000" b="1" i="1" dirty="0">
              <a:solidFill>
                <a:srgbClr val="000066"/>
              </a:solidFill>
            </a:endParaRPr>
          </a:p>
        </p:txBody>
      </p:sp>
      <p:pic>
        <p:nvPicPr>
          <p:cNvPr id="5" name="Picture 7" descr="13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screen"/>
          <a:srcRect/>
          <a:stretch>
            <a:fillRect/>
          </a:stretch>
        </p:blipFill>
        <p:spPr>
          <a:xfrm rot="576002">
            <a:off x="4708753" y="1567698"/>
            <a:ext cx="3760031" cy="452596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9" descr="МореКатамара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60486"/>
          </a:xfrm>
          <a:prstGeom prst="rect">
            <a:avLst/>
          </a:prstGeom>
          <a:noFill/>
          <a:ln/>
        </p:spPr>
      </p:pic>
      <p:pic>
        <p:nvPicPr>
          <p:cNvPr id="2052" name="Picture 4" descr="C:\Documents and Settings\Светлана\Мои документы\Мои документы\Картинки на Microsoft Word\Clipart\Аф уч\Просто картинки\Транспорт\CRUISE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1142984"/>
            <a:ext cx="3929090" cy="4160588"/>
          </a:xfrm>
          <a:prstGeom prst="rect">
            <a:avLst/>
          </a:prstGeom>
          <a:noFill/>
        </p:spPr>
      </p:pic>
      <p:pic>
        <p:nvPicPr>
          <p:cNvPr id="6" name="Picture 2" descr="C:\Documents and Settings\Светлана\Мои документы\Мои документы\Картинки на Microsoft Word\Clipart\OFFICE\UPSTAIR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214290"/>
            <a:ext cx="2870275" cy="535500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929198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000066"/>
                </a:solidFill>
              </a:rPr>
              <a:t>Лестница из 13 ступеней.</a:t>
            </a:r>
            <a:endParaRPr lang="ru-RU" sz="4800" b="1" i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6ECC72"/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5857916" cy="725470"/>
          </a:xfrm>
        </p:spPr>
        <p:txBody>
          <a:bodyPr>
            <a:normAutofit fontScale="90000"/>
          </a:bodyPr>
          <a:lstStyle/>
          <a:p>
            <a:r>
              <a:rPr lang="ru-RU" sz="4800" b="1" i="1" dirty="0" smtClean="0">
                <a:solidFill>
                  <a:srgbClr val="C00000"/>
                </a:solidFill>
              </a:rPr>
              <a:t>Возвращаемся домой!</a:t>
            </a:r>
            <a:endParaRPr lang="ru-RU" sz="4800" b="1" i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rot="20380907">
            <a:off x="-8601" y="1433744"/>
            <a:ext cx="3846709" cy="639762"/>
          </a:xfrm>
        </p:spPr>
        <p:txBody>
          <a:bodyPr>
            <a:noAutofit/>
          </a:bodyPr>
          <a:lstStyle/>
          <a:p>
            <a:pPr algn="ctr"/>
            <a:r>
              <a:rPr lang="ru-RU" i="1" dirty="0" smtClean="0">
                <a:solidFill>
                  <a:srgbClr val="FFFF00"/>
                </a:solidFill>
                <a:latin typeface="Georgia" pitchFamily="18" charset="0"/>
              </a:rPr>
              <a:t>Понравилось наше путешествие?</a:t>
            </a:r>
            <a:endParaRPr lang="ru-RU" i="1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57949" y="5286388"/>
            <a:ext cx="2786051" cy="639762"/>
          </a:xfrm>
        </p:spPr>
        <p:txBody>
          <a:bodyPr>
            <a:noAutofit/>
          </a:bodyPr>
          <a:lstStyle/>
          <a:p>
            <a:pPr algn="ctr"/>
            <a:r>
              <a:rPr lang="ru-RU" sz="3200" i="1" dirty="0" smtClean="0">
                <a:solidFill>
                  <a:srgbClr val="FFFF00"/>
                </a:solidFill>
                <a:latin typeface="Georgia" pitchFamily="18" charset="0"/>
              </a:rPr>
              <a:t>Оцените свою работу!</a:t>
            </a:r>
            <a:endParaRPr lang="ru-RU" sz="3200" i="1" dirty="0">
              <a:solidFill>
                <a:srgbClr val="FFFF00"/>
              </a:solidFill>
              <a:latin typeface="Georgia" pitchFamily="18" charset="0"/>
            </a:endParaRPr>
          </a:p>
        </p:txBody>
      </p:sp>
      <p:pic>
        <p:nvPicPr>
          <p:cNvPr id="9" name="Содержимое 8" descr="butterg3.gif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715140" y="285728"/>
            <a:ext cx="2158558" cy="1714512"/>
          </a:xfrm>
        </p:spPr>
      </p:pic>
      <p:pic>
        <p:nvPicPr>
          <p:cNvPr id="3074" name="Picture 2" descr="j028524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3" y="2143116"/>
            <a:ext cx="3910338" cy="4404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10" descr="FIREWRK6.WMF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285720" y="3664504"/>
            <a:ext cx="3207588" cy="3193496"/>
          </a:xfrm>
        </p:spPr>
      </p:pic>
      <p:pic>
        <p:nvPicPr>
          <p:cNvPr id="8" name="Рисунок 7" descr="FIREWRK8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2066" y="4371394"/>
            <a:ext cx="2542982" cy="2486606"/>
          </a:xfrm>
          <a:prstGeom prst="rect">
            <a:avLst/>
          </a:prstGeom>
        </p:spPr>
      </p:pic>
      <p:pic>
        <p:nvPicPr>
          <p:cNvPr id="10" name="Рисунок 9" descr="butterfr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602203">
            <a:off x="6759382" y="2203393"/>
            <a:ext cx="1640768" cy="1471617"/>
          </a:xfrm>
          <a:prstGeom prst="rect">
            <a:avLst/>
          </a:prstGeom>
        </p:spPr>
      </p:pic>
      <p:pic>
        <p:nvPicPr>
          <p:cNvPr id="11" name="Рисунок 10" descr="butterg9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9970987">
            <a:off x="4981178" y="446925"/>
            <a:ext cx="1714500" cy="15811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14282" y="1071546"/>
            <a:ext cx="421484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FF00"/>
                </a:solidFill>
                <a:latin typeface="Georgia" pitchFamily="18" charset="0"/>
              </a:rPr>
              <a:t>Домашнее задание </a:t>
            </a:r>
          </a:p>
          <a:p>
            <a:pPr algn="ctr"/>
            <a:r>
              <a:rPr lang="ru-RU" sz="3200" b="1" i="1" dirty="0" smtClean="0">
                <a:solidFill>
                  <a:srgbClr val="FFFF00"/>
                </a:solidFill>
                <a:latin typeface="Georgia" pitchFamily="18" charset="0"/>
              </a:rPr>
              <a:t> </a:t>
            </a:r>
            <a:r>
              <a:rPr lang="ru-RU" sz="3600" b="1" i="1" dirty="0" smtClean="0">
                <a:solidFill>
                  <a:srgbClr val="FFFF00"/>
                </a:solidFill>
                <a:latin typeface="Georgia" pitchFamily="18" charset="0"/>
              </a:rPr>
              <a:t>№ 9, 13, с. 20</a:t>
            </a:r>
            <a:r>
              <a:rPr lang="ru-RU" sz="3600" b="1" i="1" dirty="0" smtClean="0">
                <a:solidFill>
                  <a:srgbClr val="C00000"/>
                </a:solidFill>
                <a:latin typeface="Georgia" pitchFamily="18" charset="0"/>
              </a:rPr>
              <a:t>.</a:t>
            </a:r>
            <a:endParaRPr lang="ru-RU" sz="36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P spid="5" grpId="0" build="p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000066"/>
                </a:solidFill>
              </a:rPr>
              <a:t>Разминка для ума!</a:t>
            </a:r>
            <a:endParaRPr lang="ru-RU" sz="4800" b="1" i="1" dirty="0">
              <a:solidFill>
                <a:srgbClr val="000066"/>
              </a:solidFill>
            </a:endParaRPr>
          </a:p>
        </p:txBody>
      </p:sp>
      <p:pic>
        <p:nvPicPr>
          <p:cNvPr id="6" name="Содержимое 5" descr="dog73000.gif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500298" y="1428736"/>
            <a:ext cx="2888189" cy="2786082"/>
          </a:xfrm>
        </p:spPr>
      </p:pic>
      <p:pic>
        <p:nvPicPr>
          <p:cNvPr id="1026" name="Picture 2" descr="C:\Documents and Settings\Светлана\Мои документы\Мои документы\Картинки на Microsoft Word\Clipart\OFFICE\BIRD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3000372"/>
            <a:ext cx="2583306" cy="29977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C:\Documents and Settings\Светлана\Мои документы\Мои документы\Картинки на Microsoft Word\Clipart\OFFICE\CAT4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6" y="1214422"/>
            <a:ext cx="2643206" cy="20541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Рисунок 12" descr="FISHBWL1.WM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2910" y="2214554"/>
            <a:ext cx="1785950" cy="27414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57158" y="5143512"/>
            <a:ext cx="7215238" cy="107157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b="1" i="1" dirty="0" smtClean="0">
                <a:solidFill>
                  <a:srgbClr val="000066"/>
                </a:solidFill>
                <a:latin typeface="Georgia" pitchFamily="18" charset="0"/>
              </a:rPr>
              <a:t>Сколько у её питомцев лап, крыльев, голов, хвостов?</a:t>
            </a:r>
            <a:endParaRPr lang="ru-RU" sz="3200" b="1" i="1" dirty="0">
              <a:solidFill>
                <a:srgbClr val="000066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6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6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14734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6248" y="1643050"/>
            <a:ext cx="4572032" cy="3911609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1, 9, 4, 14, 6, 2;</a:t>
            </a:r>
          </a:p>
          <a:p>
            <a:pPr>
              <a:buNone/>
            </a:pPr>
            <a:endParaRPr lang="ru-RU" sz="4000" b="1" dirty="0" smtClean="0">
              <a:solidFill>
                <a:schemeClr val="tx2">
                  <a:lumMod val="50000"/>
                </a:schemeClr>
              </a:solidFill>
              <a:latin typeface="Georgia" pitchFamily="18" charset="0"/>
            </a:endParaRPr>
          </a:p>
          <a:p>
            <a:pPr>
              <a:buNone/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15, 11, 18, 14, 35;</a:t>
            </a:r>
          </a:p>
          <a:p>
            <a:pPr algn="ctr">
              <a:buNone/>
            </a:pPr>
            <a:endParaRPr lang="ru-RU" sz="4000" b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Georgia" pitchFamily="18" charset="0"/>
              </a:rPr>
              <a:t>17, 35, 56, 62, 44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олилиния 5"/>
          <p:cNvSpPr/>
          <p:nvPr/>
        </p:nvSpPr>
        <p:spPr>
          <a:xfrm>
            <a:off x="857224" y="1857364"/>
            <a:ext cx="2445657" cy="3802743"/>
          </a:xfrm>
          <a:custGeom>
            <a:avLst/>
            <a:gdLst>
              <a:gd name="connsiteX0" fmla="*/ 0 w 2445657"/>
              <a:gd name="connsiteY0" fmla="*/ 504371 h 3802743"/>
              <a:gd name="connsiteX1" fmla="*/ 1240971 w 2445657"/>
              <a:gd name="connsiteY1" fmla="*/ 177800 h 3802743"/>
              <a:gd name="connsiteX2" fmla="*/ 2362200 w 2445657"/>
              <a:gd name="connsiteY2" fmla="*/ 1571171 h 3802743"/>
              <a:gd name="connsiteX3" fmla="*/ 740228 w 2445657"/>
              <a:gd name="connsiteY3" fmla="*/ 2921000 h 3802743"/>
              <a:gd name="connsiteX4" fmla="*/ 2427514 w 2445657"/>
              <a:gd name="connsiteY4" fmla="*/ 3780971 h 3802743"/>
              <a:gd name="connsiteX5" fmla="*/ 2427514 w 2445657"/>
              <a:gd name="connsiteY5" fmla="*/ 3780971 h 3802743"/>
              <a:gd name="connsiteX6" fmla="*/ 2427514 w 2445657"/>
              <a:gd name="connsiteY6" fmla="*/ 3780971 h 3802743"/>
              <a:gd name="connsiteX7" fmla="*/ 2427514 w 2445657"/>
              <a:gd name="connsiteY7" fmla="*/ 3802743 h 3802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45657" h="3802743">
                <a:moveTo>
                  <a:pt x="0" y="504371"/>
                </a:moveTo>
                <a:cubicBezTo>
                  <a:pt x="423635" y="252185"/>
                  <a:pt x="847271" y="0"/>
                  <a:pt x="1240971" y="177800"/>
                </a:cubicBezTo>
                <a:cubicBezTo>
                  <a:pt x="1634671" y="355600"/>
                  <a:pt x="2445657" y="1113971"/>
                  <a:pt x="2362200" y="1571171"/>
                </a:cubicBezTo>
                <a:cubicBezTo>
                  <a:pt x="2278743" y="2028371"/>
                  <a:pt x="729342" y="2552700"/>
                  <a:pt x="740228" y="2921000"/>
                </a:cubicBezTo>
                <a:cubicBezTo>
                  <a:pt x="751114" y="3289300"/>
                  <a:pt x="2427514" y="3780971"/>
                  <a:pt x="2427514" y="3780971"/>
                </a:cubicBezTo>
                <a:lnTo>
                  <a:pt x="2427514" y="3780971"/>
                </a:lnTo>
                <a:lnTo>
                  <a:pt x="2427514" y="3780971"/>
                </a:lnTo>
                <a:lnTo>
                  <a:pt x="2427514" y="3802743"/>
                </a:lnTo>
              </a:path>
            </a:pathLst>
          </a:custGeom>
          <a:ln w="76200"/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000066"/>
                </a:solidFill>
              </a:rPr>
              <a:t>Игра «Ромашка»</a:t>
            </a:r>
            <a:endParaRPr lang="ru-RU" sz="5400" b="1" i="1" dirty="0">
              <a:solidFill>
                <a:srgbClr val="000066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643306" y="2428868"/>
            <a:ext cx="1857388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100 -</a:t>
            </a:r>
            <a:endParaRPr lang="ru-RU" sz="4000" b="1" dirty="0"/>
          </a:p>
        </p:txBody>
      </p:sp>
      <p:sp>
        <p:nvSpPr>
          <p:cNvPr id="6" name="Овал 5"/>
          <p:cNvSpPr/>
          <p:nvPr/>
        </p:nvSpPr>
        <p:spPr>
          <a:xfrm>
            <a:off x="6072198" y="1214422"/>
            <a:ext cx="1857388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40</a:t>
            </a:r>
            <a:endParaRPr lang="ru-RU" sz="4000" b="1" dirty="0"/>
          </a:p>
        </p:txBody>
      </p:sp>
      <p:sp>
        <p:nvSpPr>
          <p:cNvPr id="7" name="Овал 6"/>
          <p:cNvSpPr/>
          <p:nvPr/>
        </p:nvSpPr>
        <p:spPr>
          <a:xfrm>
            <a:off x="6072198" y="3357562"/>
            <a:ext cx="1857388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11</a:t>
            </a:r>
            <a:endParaRPr lang="ru-RU" sz="4000" b="1" dirty="0"/>
          </a:p>
        </p:txBody>
      </p:sp>
      <p:sp>
        <p:nvSpPr>
          <p:cNvPr id="8" name="Овал 7"/>
          <p:cNvSpPr/>
          <p:nvPr/>
        </p:nvSpPr>
        <p:spPr>
          <a:xfrm>
            <a:off x="3857620" y="4643446"/>
            <a:ext cx="1857388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80</a:t>
            </a:r>
            <a:endParaRPr lang="ru-RU" sz="4000" b="1" dirty="0"/>
          </a:p>
        </p:txBody>
      </p:sp>
      <p:sp>
        <p:nvSpPr>
          <p:cNvPr id="9" name="Овал 8"/>
          <p:cNvSpPr/>
          <p:nvPr/>
        </p:nvSpPr>
        <p:spPr>
          <a:xfrm>
            <a:off x="1285852" y="3643314"/>
            <a:ext cx="1857388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1</a:t>
            </a:r>
            <a:endParaRPr lang="ru-RU" sz="4000" b="1" dirty="0"/>
          </a:p>
        </p:txBody>
      </p:sp>
      <p:sp>
        <p:nvSpPr>
          <p:cNvPr id="10" name="Овал 9"/>
          <p:cNvSpPr/>
          <p:nvPr/>
        </p:nvSpPr>
        <p:spPr>
          <a:xfrm>
            <a:off x="1357290" y="1214422"/>
            <a:ext cx="1857388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7</a:t>
            </a:r>
            <a:endParaRPr lang="ru-RU" sz="4000" b="1" dirty="0"/>
          </a:p>
        </p:txBody>
      </p:sp>
      <p:sp>
        <p:nvSpPr>
          <p:cNvPr id="11" name="Овал 10"/>
          <p:cNvSpPr/>
          <p:nvPr/>
        </p:nvSpPr>
        <p:spPr>
          <a:xfrm>
            <a:off x="3643306" y="142852"/>
            <a:ext cx="1857388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30</a:t>
            </a:r>
            <a:endParaRPr lang="ru-RU" sz="4000" b="1" dirty="0"/>
          </a:p>
        </p:txBody>
      </p:sp>
      <p:cxnSp>
        <p:nvCxnSpPr>
          <p:cNvPr id="13" name="Прямая соединительная линия 12"/>
          <p:cNvCxnSpPr>
            <a:stCxn id="5" idx="0"/>
            <a:endCxn id="11" idx="4"/>
          </p:cNvCxnSpPr>
          <p:nvPr/>
        </p:nvCxnSpPr>
        <p:spPr>
          <a:xfrm rot="5400000" flipH="1" flipV="1">
            <a:off x="4321967" y="2178835"/>
            <a:ext cx="500066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V="1">
            <a:off x="4394199" y="4394207"/>
            <a:ext cx="571504" cy="698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3000364" y="3714752"/>
            <a:ext cx="714380" cy="4286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5357818" y="2500306"/>
            <a:ext cx="857256" cy="50006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0800000">
            <a:off x="5357818" y="3714752"/>
            <a:ext cx="928694" cy="2857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0800000">
            <a:off x="3071802" y="2571744"/>
            <a:ext cx="714380" cy="3571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D7DFF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264320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10100" b="1" i="1" dirty="0" smtClean="0">
                <a:solidFill>
                  <a:srgbClr val="C00000"/>
                </a:solidFill>
                <a:latin typeface="Monotype Corsiva" pitchFamily="66" charset="0"/>
              </a:rPr>
              <a:t>       </a:t>
            </a:r>
            <a:r>
              <a:rPr lang="ru-RU" sz="12600" b="1" i="1" dirty="0" smtClean="0">
                <a:solidFill>
                  <a:srgbClr val="C00000"/>
                </a:solidFill>
                <a:latin typeface="Monotype Corsiva" pitchFamily="66" charset="0"/>
              </a:rPr>
              <a:t>О  </a:t>
            </a:r>
            <a:r>
              <a:rPr lang="ru-RU" sz="10100" b="1" i="1" dirty="0" smtClean="0">
                <a:solidFill>
                  <a:srgbClr val="C00000"/>
                </a:solidFill>
                <a:latin typeface="Monotype Corsiva" pitchFamily="66" charset="0"/>
              </a:rPr>
              <a:t>             </a:t>
            </a:r>
          </a:p>
          <a:p>
            <a:pPr>
              <a:buNone/>
            </a:pPr>
            <a:endParaRPr lang="ru-RU" sz="6600" b="1" i="1" dirty="0">
              <a:solidFill>
                <a:srgbClr val="C00000"/>
              </a:solidFill>
              <a:latin typeface="Monotype Corsiva" pitchFamily="66" charset="0"/>
            </a:endParaRPr>
          </a:p>
          <a:p>
            <a:pPr algn="ctr">
              <a:buNone/>
            </a:pPr>
            <a:r>
              <a:rPr lang="ru-RU" sz="16800" b="1" i="1" dirty="0" smtClean="0">
                <a:solidFill>
                  <a:srgbClr val="FFC000"/>
                </a:solidFill>
                <a:latin typeface="Monotype Corsiva" pitchFamily="66" charset="0"/>
              </a:rPr>
              <a:t>МОРЕ</a:t>
            </a:r>
            <a:endParaRPr lang="ru-RU" sz="16800" b="1" i="1" dirty="0">
              <a:solidFill>
                <a:srgbClr val="FFC000"/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00364" y="2000240"/>
            <a:ext cx="8572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>
                <a:solidFill>
                  <a:srgbClr val="C00000"/>
                </a:solidFill>
                <a:latin typeface="Monotype Corsiva" pitchFamily="66" charset="0"/>
              </a:rPr>
              <a:t>М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57752" y="2214554"/>
            <a:ext cx="8572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latin typeface="Monotype Corsiva" pitchFamily="66" charset="0"/>
              </a:rPr>
              <a:t>Р</a:t>
            </a:r>
            <a:endParaRPr lang="ru-RU" sz="66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6512" y="2428868"/>
            <a:ext cx="8572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latin typeface="Monotype Corsiva" pitchFamily="66" charset="0"/>
              </a:rPr>
              <a:t>Е</a:t>
            </a:r>
            <a:endParaRPr lang="ru-RU" sz="66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357166"/>
            <a:ext cx="5357850" cy="1107996"/>
          </a:xfrm>
          <a:prstGeom prst="rect">
            <a:avLst/>
          </a:prstGeom>
          <a:noFill/>
          <a:effectLst>
            <a:reflection blurRad="6350" stA="50000" endA="300" endPos="90000" dist="508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Молодцы!</a:t>
            </a:r>
            <a:endParaRPr lang="ru-RU" sz="6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9" descr="МореКатамара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60486"/>
          </a:xfrm>
          <a:prstGeom prst="rect">
            <a:avLst/>
          </a:prstGeom>
          <a:noFill/>
          <a:ln/>
        </p:spPr>
      </p:pic>
      <p:pic>
        <p:nvPicPr>
          <p:cNvPr id="2052" name="Picture 4" descr="C:\Documents and Settings\Светлана\Мои документы\Мои документы\Картинки на Microsoft Word\Clipart\Аф уч\Просто картинки\Транспорт\CRUISE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857232"/>
            <a:ext cx="3929090" cy="4160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9" name="Picture 7" descr="C:\Documents and Settings\Светлана\Мои документы\Мои документы\Картинки на Microsoft Word\Clipart\OFFICE\TROPCSUN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8691" y="-2571792"/>
            <a:ext cx="9572691" cy="1080295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71802" y="2214554"/>
            <a:ext cx="5500726" cy="43291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600" b="1" dirty="0" smtClean="0">
                <a:solidFill>
                  <a:srgbClr val="C00000"/>
                </a:solidFill>
              </a:rPr>
              <a:t>38*4*8=32</a:t>
            </a:r>
          </a:p>
          <a:p>
            <a:pPr>
              <a:buNone/>
            </a:pPr>
            <a:r>
              <a:rPr lang="ru-RU" sz="6600" b="1" dirty="0" smtClean="0">
                <a:solidFill>
                  <a:srgbClr val="C00000"/>
                </a:solidFill>
              </a:rPr>
              <a:t>76*6*40=38</a:t>
            </a:r>
          </a:p>
          <a:p>
            <a:pPr>
              <a:buNone/>
            </a:pPr>
            <a:r>
              <a:rPr lang="ru-RU" sz="6600" b="1" dirty="0" smtClean="0">
                <a:solidFill>
                  <a:srgbClr val="C00000"/>
                </a:solidFill>
              </a:rPr>
              <a:t>63*7*23=93</a:t>
            </a:r>
            <a:endParaRPr lang="ru-RU" sz="6600" b="1" dirty="0">
              <a:solidFill>
                <a:srgbClr val="C00000"/>
              </a:solidFill>
            </a:endParaRPr>
          </a:p>
        </p:txBody>
      </p:sp>
      <p:pic>
        <p:nvPicPr>
          <p:cNvPr id="8194" name="Picture 2" descr="C:\Documents and Settings\Светлана\Мои документы\Мои документы\Картинки на Microsoft Word\Clipart\OFFICE\PARAKEET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42910" y="3500438"/>
            <a:ext cx="1014423" cy="2153117"/>
          </a:xfrm>
          <a:prstGeom prst="rect">
            <a:avLst/>
          </a:prstGeom>
          <a:noFill/>
        </p:spPr>
      </p:pic>
      <p:pic>
        <p:nvPicPr>
          <p:cNvPr id="8195" name="Picture 3" descr="C:\Documents and Settings\Светлана\Мои документы\Мои документы\Картинки на Microsoft Word\Clipart\OFFICE\PARROT1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214546" cy="2221091"/>
          </a:xfrm>
          <a:prstGeom prst="rect">
            <a:avLst/>
          </a:prstGeom>
          <a:noFill/>
        </p:spPr>
      </p:pic>
      <p:pic>
        <p:nvPicPr>
          <p:cNvPr id="8196" name="Picture 4" descr="C:\Documents and Settings\Светлана\Мои документы\Мои документы\Картинки на Microsoft Word\Clipart\OFFICE\PARROT6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70" y="214290"/>
            <a:ext cx="1428760" cy="2276331"/>
          </a:xfrm>
          <a:prstGeom prst="rect">
            <a:avLst/>
          </a:prstGeom>
          <a:noFill/>
        </p:spPr>
      </p:pic>
      <p:pic>
        <p:nvPicPr>
          <p:cNvPr id="8197" name="Picture 5" descr="C:\Documents and Settings\Светлана\Мои документы\Мои документы\Картинки на Microsoft Word\Clipart\OFFICE\PARROT3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8148" y="3571876"/>
            <a:ext cx="995367" cy="2896625"/>
          </a:xfrm>
          <a:prstGeom prst="rect">
            <a:avLst/>
          </a:prstGeom>
          <a:noFill/>
        </p:spPr>
      </p:pic>
      <p:pic>
        <p:nvPicPr>
          <p:cNvPr id="8198" name="Picture 6" descr="C:\Documents and Settings\Светлана\Мои документы\Мои документы\Картинки на Microsoft Word\Clipart\OFFICE\PARRTRED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928794" y="928670"/>
            <a:ext cx="2236787" cy="3228975"/>
          </a:xfrm>
          <a:prstGeom prst="rect">
            <a:avLst/>
          </a:prstGeom>
          <a:noFill/>
        </p:spPr>
      </p:pic>
      <p:pic>
        <p:nvPicPr>
          <p:cNvPr id="8200" name="Picture 8" descr="C:\Documents and Settings\Светлана\Мои документы\Мои документы\Картинки на Microsoft Word\Clipart\Аф уч\Просто картинки\Разное\0032PARC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15206" y="142852"/>
            <a:ext cx="1928794" cy="2512591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143108" y="5929330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Молодцы!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Светлана\Мои документы\Мои документы\Картинки на Microsoft Word\картинки анимация\картинки\PUB60COR\J009014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44416"/>
            <a:ext cx="9358346" cy="72453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000066"/>
                </a:solidFill>
              </a:rPr>
              <a:t>Реши задачу выражением</a:t>
            </a:r>
            <a:endParaRPr lang="ru-RU" sz="5400" b="1" i="1" dirty="0">
              <a:solidFill>
                <a:srgbClr val="00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0802933">
            <a:off x="2331825" y="4573315"/>
            <a:ext cx="8229600" cy="135732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000066"/>
                </a:solidFill>
                <a:latin typeface="Georgia" pitchFamily="18" charset="0"/>
              </a:rPr>
              <a:t>Благодарю вас 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0066"/>
                </a:solidFill>
                <a:latin typeface="Georgia" pitchFamily="18" charset="0"/>
              </a:rPr>
              <a:t>за правильное 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000066"/>
                </a:solidFill>
                <a:latin typeface="Georgia" pitchFamily="18" charset="0"/>
              </a:rPr>
              <a:t>решение задачи!</a:t>
            </a:r>
            <a:endParaRPr lang="ru-RU" b="1" i="1" dirty="0">
              <a:solidFill>
                <a:srgbClr val="000066"/>
              </a:solidFill>
              <a:latin typeface="Georgia" pitchFamily="18" charset="0"/>
            </a:endParaRPr>
          </a:p>
        </p:txBody>
      </p:sp>
      <p:pic>
        <p:nvPicPr>
          <p:cNvPr id="5123" name="Picture 3" descr="C:\Documents and Settings\Светлана\Мои документы\Мои документы\Картинки на Microsoft Word\анимация\картинки\gnom1100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1785926"/>
            <a:ext cx="3081458" cy="264320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 rot="20415091">
            <a:off x="314779" y="4454579"/>
            <a:ext cx="62151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/>
              <a:t>100-(20+40)=40(руб.)</a:t>
            </a:r>
            <a:endParaRPr lang="ru-RU" sz="4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4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4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4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4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4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SC0404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85728"/>
            <a:ext cx="7715272" cy="657227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34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Georgia" pitchFamily="18" charset="0"/>
              </a:rPr>
              <a:t>Мы отлично потрудились</a:t>
            </a:r>
          </a:p>
          <a:p>
            <a:pPr algn="ctr">
              <a:buNone/>
            </a:pPr>
            <a:r>
              <a:rPr lang="ru-RU" sz="34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Georgia" pitchFamily="18" charset="0"/>
              </a:rPr>
              <a:t>И немного утомились</a:t>
            </a:r>
          </a:p>
          <a:p>
            <a:pPr algn="ctr">
              <a:buNone/>
            </a:pPr>
            <a:r>
              <a:rPr lang="ru-RU" sz="34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Georgia" pitchFamily="18" charset="0"/>
              </a:rPr>
              <a:t>Приготовьтесь, все ребятки!</a:t>
            </a:r>
          </a:p>
          <a:p>
            <a:pPr algn="ctr">
              <a:buNone/>
            </a:pPr>
            <a:r>
              <a:rPr lang="ru-RU" sz="34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Georgia" pitchFamily="18" charset="0"/>
              </a:rPr>
              <a:t>Танцевальная зарядка!</a:t>
            </a:r>
          </a:p>
          <a:p>
            <a:pPr algn="ctr">
              <a:buNone/>
            </a:pPr>
            <a:endParaRPr lang="ru-RU" sz="3400" b="1" i="1" dirty="0" smtClean="0">
              <a:solidFill>
                <a:schemeClr val="accent1">
                  <a:lumMod val="20000"/>
                  <a:lumOff val="80000"/>
                </a:schemeClr>
              </a:solidFill>
              <a:latin typeface="Georgia" pitchFamily="18" charset="0"/>
            </a:endParaRPr>
          </a:p>
          <a:p>
            <a:pPr algn="ctr">
              <a:buNone/>
            </a:pPr>
            <a:r>
              <a:rPr lang="ru-RU" sz="34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Georgia" pitchFamily="18" charset="0"/>
              </a:rPr>
              <a:t>От зелёного причала</a:t>
            </a:r>
          </a:p>
          <a:p>
            <a:pPr algn="ctr">
              <a:buNone/>
            </a:pPr>
            <a:r>
              <a:rPr lang="ru-RU" sz="34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Georgia" pitchFamily="18" charset="0"/>
              </a:rPr>
              <a:t>Оттолкнулся теплоход.</a:t>
            </a:r>
          </a:p>
          <a:p>
            <a:pPr algn="ctr">
              <a:buNone/>
            </a:pPr>
            <a:r>
              <a:rPr lang="ru-RU" sz="34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Georgia" pitchFamily="18" charset="0"/>
              </a:rPr>
              <a:t>Раз, два,</a:t>
            </a:r>
          </a:p>
          <a:p>
            <a:pPr algn="ctr">
              <a:buNone/>
            </a:pPr>
            <a:r>
              <a:rPr lang="ru-RU" sz="34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Georgia" pitchFamily="18" charset="0"/>
              </a:rPr>
              <a:t>Он назад шагнул сначала,</a:t>
            </a:r>
          </a:p>
          <a:p>
            <a:pPr algn="ctr">
              <a:buNone/>
            </a:pPr>
            <a:r>
              <a:rPr lang="ru-RU" sz="34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Georgia" pitchFamily="18" charset="0"/>
              </a:rPr>
              <a:t>Раз, два.</a:t>
            </a:r>
          </a:p>
          <a:p>
            <a:pPr algn="ctr">
              <a:buNone/>
            </a:pPr>
            <a:r>
              <a:rPr lang="ru-RU" sz="34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Georgia" pitchFamily="18" charset="0"/>
              </a:rPr>
              <a:t>А потом шагнул вперёд,</a:t>
            </a:r>
          </a:p>
          <a:p>
            <a:pPr algn="ctr">
              <a:buNone/>
            </a:pPr>
            <a:r>
              <a:rPr lang="ru-RU" sz="34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Georgia" pitchFamily="18" charset="0"/>
              </a:rPr>
              <a:t>Раз, два,</a:t>
            </a:r>
          </a:p>
          <a:p>
            <a:pPr algn="ctr">
              <a:buNone/>
            </a:pPr>
            <a:r>
              <a:rPr lang="ru-RU" sz="34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Georgia" pitchFamily="18" charset="0"/>
              </a:rPr>
              <a:t>И поплыл, поплыл по речке,</a:t>
            </a:r>
          </a:p>
          <a:p>
            <a:pPr algn="ctr">
              <a:buNone/>
            </a:pPr>
            <a:r>
              <a:rPr lang="ru-RU" sz="34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Georgia" pitchFamily="18" charset="0"/>
              </a:rPr>
              <a:t>Набирая полный ход.</a:t>
            </a:r>
          </a:p>
          <a:p>
            <a:pPr algn="ctr">
              <a:buNone/>
            </a:pPr>
            <a:endParaRPr lang="ru-RU" sz="3600" b="1" i="1" dirty="0">
              <a:solidFill>
                <a:schemeClr val="accent1">
                  <a:lumMod val="20000"/>
                  <a:lumOff val="80000"/>
                </a:schemeClr>
              </a:solidFill>
              <a:latin typeface="Georgia" pitchFamily="18" charset="0"/>
            </a:endParaRPr>
          </a:p>
        </p:txBody>
      </p:sp>
      <p:pic>
        <p:nvPicPr>
          <p:cNvPr id="5" name="024 Из-за острова на стрежень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0" y="514351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563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800" decel="100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800" decel="100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800" decel="100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3" grpId="1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228</Words>
  <Application>Microsoft Office PowerPoint</Application>
  <PresentationFormat>Экран (4:3)</PresentationFormat>
  <Paragraphs>64</Paragraphs>
  <Slides>14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Кругосветное путешествие </vt:lpstr>
      <vt:lpstr>Разминка для ума!</vt:lpstr>
      <vt:lpstr>Слайд 3</vt:lpstr>
      <vt:lpstr>Игра «Ромашка»</vt:lpstr>
      <vt:lpstr>Слайд 5</vt:lpstr>
      <vt:lpstr>Слайд 6</vt:lpstr>
      <vt:lpstr>Слайд 7</vt:lpstr>
      <vt:lpstr>Реши задачу выражением</vt:lpstr>
      <vt:lpstr>Слайд 9</vt:lpstr>
      <vt:lpstr>Решите  уравнения</vt:lpstr>
      <vt:lpstr>Решить  примеры!!!</vt:lpstr>
      <vt:lpstr>Робинзон Крузо</vt:lpstr>
      <vt:lpstr>Лестница из 13 ступеней.</vt:lpstr>
      <vt:lpstr>Возвращаемся домой!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Кругосветное путешествие </dc:title>
  <dc:creator>Svetlana</dc:creator>
  <cp:lastModifiedBy>Admin</cp:lastModifiedBy>
  <cp:revision>35</cp:revision>
  <dcterms:created xsi:type="dcterms:W3CDTF">2003-01-01T00:09:56Z</dcterms:created>
  <dcterms:modified xsi:type="dcterms:W3CDTF">2014-09-20T13:52:11Z</dcterms:modified>
</cp:coreProperties>
</file>