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57" r:id="rId3"/>
    <p:sldId id="258" r:id="rId4"/>
    <p:sldId id="273" r:id="rId5"/>
    <p:sldId id="278" r:id="rId6"/>
    <p:sldId id="260" r:id="rId7"/>
    <p:sldId id="261" r:id="rId8"/>
    <p:sldId id="274" r:id="rId9"/>
    <p:sldId id="262" r:id="rId10"/>
    <p:sldId id="263" r:id="rId11"/>
    <p:sldId id="264" r:id="rId12"/>
    <p:sldId id="265" r:id="rId13"/>
    <p:sldId id="267" r:id="rId14"/>
    <p:sldId id="283" r:id="rId15"/>
    <p:sldId id="266" r:id="rId16"/>
    <p:sldId id="269" r:id="rId17"/>
    <p:sldId id="277" r:id="rId18"/>
    <p:sldId id="279" r:id="rId19"/>
    <p:sldId id="280" r:id="rId20"/>
    <p:sldId id="281" r:id="rId21"/>
    <p:sldId id="282" r:id="rId22"/>
    <p:sldId id="270" r:id="rId23"/>
    <p:sldId id="275" r:id="rId24"/>
    <p:sldId id="276" r:id="rId25"/>
    <p:sldId id="271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1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45ED0B-3207-4209-B368-51884B3FC62F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76C700-9DA4-4D4B-8BD4-9437DCFCD2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76C700-9DA4-4D4B-8BD4-9437DCFCD28F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DCB0EB4-A2BA-4E53-A4B7-CE40747922FA}" type="datetimeFigureOut">
              <a:rPr lang="ru-RU" smtClean="0"/>
              <a:pPr/>
              <a:t>30.03.2012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6D17D3C-B983-4AFF-AD6E-3A986A4428A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2.jpeg"/><Relationship Id="rId5" Type="http://schemas.openxmlformats.org/officeDocument/2006/relationships/image" Target="../media/image21.jpeg"/><Relationship Id="rId4" Type="http://schemas.openxmlformats.org/officeDocument/2006/relationships/image" Target="../media/image20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9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5.jpeg"/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37.jpeg"/><Relationship Id="rId4" Type="http://schemas.openxmlformats.org/officeDocument/2006/relationships/image" Target="../media/image3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jpeg"/><Relationship Id="rId2" Type="http://schemas.openxmlformats.org/officeDocument/2006/relationships/image" Target="../media/image3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2.jpeg"/><Relationship Id="rId5" Type="http://schemas.openxmlformats.org/officeDocument/2006/relationships/image" Target="../media/image41.jpeg"/><Relationship Id="rId4" Type="http://schemas.openxmlformats.org/officeDocument/2006/relationships/image" Target="../media/image40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4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jpeg"/><Relationship Id="rId2" Type="http://schemas.openxmlformats.org/officeDocument/2006/relationships/image" Target="../media/image4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9.jpeg"/><Relationship Id="rId4" Type="http://schemas.openxmlformats.org/officeDocument/2006/relationships/image" Target="../media/image48.jpe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12" Type="http://schemas.openxmlformats.org/officeDocument/2006/relationships/image" Target="../media/image15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11" Type="http://schemas.openxmlformats.org/officeDocument/2006/relationships/image" Target="../media/image14.jpeg"/><Relationship Id="rId5" Type="http://schemas.openxmlformats.org/officeDocument/2006/relationships/image" Target="../media/image8.jpeg"/><Relationship Id="rId10" Type="http://schemas.openxmlformats.org/officeDocument/2006/relationships/image" Target="../media/image13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85852" y="2500306"/>
            <a:ext cx="2228854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436096" y="980728"/>
            <a:ext cx="3312368" cy="4658072"/>
          </a:xfrm>
        </p:spPr>
        <p:txBody>
          <a:bodyPr/>
          <a:lstStyle/>
          <a:p>
            <a:pPr algn="l"/>
            <a:r>
              <a:rPr lang="ru-RU" dirty="0" smtClean="0">
                <a:solidFill>
                  <a:srgbClr val="C00000"/>
                </a:solidFill>
              </a:rPr>
              <a:t>Должны летать,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Должны парить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И сделать всё, </a:t>
            </a:r>
          </a:p>
          <a:p>
            <a:pPr algn="l"/>
            <a:r>
              <a:rPr lang="ru-RU" dirty="0" smtClean="0">
                <a:solidFill>
                  <a:srgbClr val="C00000"/>
                </a:solidFill>
              </a:rPr>
              <a:t>Чтоб лучше жить!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1029" name="WordArt 5" descr="Бумажный пакет"/>
          <p:cNvSpPr>
            <a:spLocks noChangeArrowheads="1" noChangeShapeType="1" noTextEdit="1"/>
          </p:cNvSpPr>
          <p:nvPr/>
        </p:nvSpPr>
        <p:spPr bwMode="auto">
          <a:xfrm>
            <a:off x="0" y="1142984"/>
            <a:ext cx="4929190" cy="4929222"/>
          </a:xfrm>
          <a:prstGeom prst="rect">
            <a:avLst/>
          </a:prstGeom>
        </p:spPr>
        <p:txBody>
          <a:bodyPr wrap="none" fromWordArt="1">
            <a:prstTxWarp prst="textCirclePour">
              <a:avLst>
                <a:gd name="adj1" fmla="val 10840395"/>
                <a:gd name="adj2" fmla="val 50000"/>
              </a:avLst>
            </a:prstTxWarp>
          </a:bodyPr>
          <a:lstStyle/>
          <a:p>
            <a:pPr algn="ctr" rtl="0"/>
            <a:r>
              <a:rPr lang="ru-RU" sz="3600" kern="10" spc="0" dirty="0" smtClean="0">
                <a:ln w="9525">
                  <a:solidFill>
                    <a:srgbClr val="008000"/>
                  </a:solidFill>
                  <a:round/>
                  <a:headEnd/>
                  <a:tailEnd/>
                </a:ln>
                <a:blipFill dpi="0" rotWithShape="0">
                  <a:blip r:embed="rId3"/>
                  <a:srcRect/>
                  <a:tile tx="0" ty="0" sx="100000" sy="100000" flip="none" algn="tl"/>
                </a:blipFill>
                <a:effectLst>
                  <a:outerShdw dist="563972" dir="14049741" sx="125000" sy="125000" algn="tl" rotWithShape="0">
                    <a:srgbClr val="C7DFD3">
                      <a:alpha val="80000"/>
                    </a:srgbClr>
                  </a:outerShdw>
                </a:effectLst>
                <a:latin typeface="Times New Roman"/>
                <a:cs typeface="Times New Roman"/>
              </a:rPr>
              <a:t>МО начальной школы №22</a:t>
            </a:r>
            <a:endParaRPr lang="ru-RU" sz="3600" kern="10" spc="0" dirty="0">
              <a:ln w="9525">
                <a:solidFill>
                  <a:srgbClr val="008000"/>
                </a:solidFill>
                <a:round/>
                <a:headEnd/>
                <a:tailEnd/>
              </a:ln>
              <a:blipFill dpi="0" rotWithShape="0">
                <a:blip r:embed="rId3"/>
                <a:srcRect/>
                <a:tile tx="0" ty="0" sx="100000" sy="100000" flip="none" algn="tl"/>
              </a:blipFill>
              <a:effectLst>
                <a:outerShdw dist="563972" dir="14049741" sx="125000" sy="125000" algn="tl" rotWithShape="0">
                  <a:srgbClr val="C7DFD3">
                    <a:alpha val="80000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1519578">
            <a:off x="6520936" y="4092716"/>
            <a:ext cx="1653021" cy="1999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>
    <p:push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0837788">
            <a:off x="609600" y="1176996"/>
            <a:ext cx="2212848" cy="1819955"/>
          </a:xfrm>
        </p:spPr>
        <p:txBody>
          <a:bodyPr>
            <a:noAutofit/>
          </a:bodyPr>
          <a:lstStyle/>
          <a:p>
            <a:pPr algn="ctr"/>
            <a:r>
              <a:rPr lang="ru-RU" sz="4000" dirty="0" smtClean="0"/>
              <a:t>Мастер – класс.</a:t>
            </a:r>
            <a:endParaRPr lang="ru-RU" sz="4000" dirty="0"/>
          </a:p>
        </p:txBody>
      </p:sp>
      <p:pic>
        <p:nvPicPr>
          <p:cNvPr id="6" name="Рисунок 5" descr="SAM_1123.JPG"/>
          <p:cNvPicPr>
            <a:picLocks noGrp="1" noChangeAspect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мо фото\SAM_0694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0919421">
            <a:off x="203597" y="692367"/>
            <a:ext cx="3162368" cy="2384368"/>
          </a:xfrm>
          <a:prstGeom prst="rect">
            <a:avLst/>
          </a:prstGeom>
          <a:noFill/>
        </p:spPr>
      </p:pic>
      <p:pic>
        <p:nvPicPr>
          <p:cNvPr id="2050" name="Picture 2" descr="C:\Documents and Settings\Кирилл\Рабочий стол\фото3\SAM_1128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 rot="393256">
            <a:off x="5842516" y="496214"/>
            <a:ext cx="2994421" cy="2245816"/>
          </a:xfrm>
          <a:prstGeom prst="rect">
            <a:avLst/>
          </a:prstGeom>
          <a:noFill/>
        </p:spPr>
      </p:pic>
      <p:pic>
        <p:nvPicPr>
          <p:cNvPr id="2051" name="Picture 3" descr="C:\Documents and Settings\Кирилл\Рабочий стол\фото3\SAM_113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03848" y="2636912"/>
            <a:ext cx="2880320" cy="2160240"/>
          </a:xfrm>
          <a:prstGeom prst="rect">
            <a:avLst/>
          </a:prstGeom>
          <a:noFill/>
        </p:spPr>
      </p:pic>
      <p:pic>
        <p:nvPicPr>
          <p:cNvPr id="2052" name="Picture 4" descr="C:\Documents and Settings\Кирилл\Рабочий стол\фото3\SAM_1135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1520" y="4221088"/>
            <a:ext cx="2945904" cy="2209428"/>
          </a:xfrm>
          <a:prstGeom prst="rect">
            <a:avLst/>
          </a:prstGeom>
          <a:noFill/>
        </p:spPr>
      </p:pic>
      <p:pic>
        <p:nvPicPr>
          <p:cNvPr id="2053" name="Picture 5" descr="C:\Documents and Settings\Кирилл\Рабочий стол\фото3\SAM_1117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6012160" y="4509120"/>
            <a:ext cx="2945904" cy="220942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1128581">
            <a:off x="609600" y="1176996"/>
            <a:ext cx="2212848" cy="1582621"/>
          </a:xfrm>
        </p:spPr>
        <p:txBody>
          <a:bodyPr>
            <a:noAutofit/>
          </a:bodyPr>
          <a:lstStyle/>
          <a:p>
            <a: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Сотрудничество с психологом школы.</a:t>
            </a:r>
            <a:br>
              <a:rPr lang="ru-RU" sz="24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sz="24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sz="half" idx="2"/>
          </p:nvPr>
        </p:nvSpPr>
        <p:spPr>
          <a:xfrm rot="20938656">
            <a:off x="609600" y="3717031"/>
            <a:ext cx="2209800" cy="1291073"/>
          </a:xfrm>
        </p:spPr>
        <p:txBody>
          <a:bodyPr>
            <a:noAutofit/>
          </a:bodyPr>
          <a:lstStyle/>
          <a:p>
            <a:r>
              <a:rPr lang="ru-RU" sz="1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Лисина</a:t>
            </a:r>
            <a:r>
              <a:rPr lang="ru-RU" sz="1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Анна Леонидовна даёт рекомендации работы с детьми первых классов в рамках ФГОС</a:t>
            </a:r>
            <a:endParaRPr lang="ru-RU" sz="1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5" name="Рисунок 4" descr="G:\DCIM\100PHOTO\SAM_0678.JPG"/>
          <p:cNvPicPr>
            <a:picLocks noGrp="1"/>
          </p:cNvPicPr>
          <p:nvPr>
            <p:ph type="pic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glow rad="63500">
              <a:schemeClr val="accent3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ransition spd="slow">
    <p:strips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G:\DCIM\101MSDCF\DSC00059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0"/>
            <a:ext cx="3152510" cy="252028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368152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Открытые уроки в рамках МО</a:t>
            </a:r>
            <a:br>
              <a:rPr lang="ru-RU" sz="36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36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проводили Волкова Е. А и </a:t>
            </a:r>
            <a:r>
              <a:rPr lang="ru-RU" sz="3600" b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Косокина</a:t>
            </a:r>
            <a:r>
              <a:rPr lang="ru-RU" sz="3600" b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О. Г .</a:t>
            </a:r>
            <a:endParaRPr lang="ru-RU" sz="3600" b="1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2050" name="Picture 2" descr="G:\DCIM\101MSDCF\DSC00061.JPG"/>
          <p:cNvPicPr>
            <a:picLocks noGrp="1" noChangeAspect="1" noChangeArrowheads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004048" y="3573016"/>
            <a:ext cx="3976434" cy="2564904"/>
          </a:xfrm>
          <a:prstGeom prst="rect">
            <a:avLst/>
          </a:prstGeom>
          <a:noFill/>
        </p:spPr>
      </p:pic>
      <p:pic>
        <p:nvPicPr>
          <p:cNvPr id="2052" name="Picture 4" descr="G:\DCIM\101MSDCF\DSC00062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1520" y="2492896"/>
            <a:ext cx="4392488" cy="2808312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В рамках школьного методического объединения проводила урок математики Ивченко Е. В.</a:t>
            </a:r>
            <a:endParaRPr lang="ru-RU" sz="2800" dirty="0"/>
          </a:p>
        </p:txBody>
      </p:sp>
      <p:pic>
        <p:nvPicPr>
          <p:cNvPr id="1026" name="Picture 2" descr="C:\Documents and Settings\Кирилл\Рабочий стол\фото3\SAM_110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323528" y="1844824"/>
            <a:ext cx="3096344" cy="2322258"/>
          </a:xfrm>
          <a:prstGeom prst="rect">
            <a:avLst/>
          </a:prstGeom>
          <a:noFill/>
        </p:spPr>
      </p:pic>
      <p:pic>
        <p:nvPicPr>
          <p:cNvPr id="1027" name="Picture 3" descr="C:\Documents and Settings\Кирилл\Рабочий стол\фото3\SAM_1113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364088" y="1844824"/>
            <a:ext cx="3089920" cy="2317440"/>
          </a:xfrm>
          <a:prstGeom prst="rect">
            <a:avLst/>
          </a:prstGeom>
          <a:noFill/>
        </p:spPr>
      </p:pic>
      <p:pic>
        <p:nvPicPr>
          <p:cNvPr id="1028" name="Picture 4" descr="C:\Documents and Settings\Кирилл\Рабочий стол\фото3\SAM_1111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555776" y="4149080"/>
            <a:ext cx="3528392" cy="25202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G:\фото\SAM_1042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437667">
            <a:off x="6061454" y="1221045"/>
            <a:ext cx="2784309" cy="2088232"/>
          </a:xfrm>
          <a:prstGeom prst="rect">
            <a:avLst/>
          </a:prstGeom>
          <a:noFill/>
        </p:spPr>
      </p:pic>
      <p:pic>
        <p:nvPicPr>
          <p:cNvPr id="2052" name="Picture 4" descr="G:\фото\SAM_090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 rot="21200742">
            <a:off x="725033" y="1641645"/>
            <a:ext cx="2830732" cy="2123049"/>
          </a:xfrm>
          <a:prstGeom prst="rect">
            <a:avLst/>
          </a:prstGeom>
          <a:noFill/>
        </p:spPr>
      </p:pic>
      <p:sp>
        <p:nvSpPr>
          <p:cNvPr id="7" name="Овал 6"/>
          <p:cNvSpPr/>
          <p:nvPr/>
        </p:nvSpPr>
        <p:spPr>
          <a:xfrm rot="20763120">
            <a:off x="5012304" y="511667"/>
            <a:ext cx="3192317" cy="1080120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Неделя окружающего мира.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Овал 7"/>
          <p:cNvSpPr/>
          <p:nvPr/>
        </p:nvSpPr>
        <p:spPr>
          <a:xfrm rot="20766576">
            <a:off x="4286614" y="2606796"/>
            <a:ext cx="2182746" cy="864096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Животные «Красной книги»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 rot="977686">
            <a:off x="2943498" y="3838821"/>
            <a:ext cx="2600878" cy="1152128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Неделя «Математики»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2050" name="Picture 2" descr="G:\фото\SAM_0970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 rot="20937096">
            <a:off x="648615" y="4150961"/>
            <a:ext cx="2892645" cy="2169483"/>
          </a:xfrm>
          <a:prstGeom prst="rect">
            <a:avLst/>
          </a:prstGeom>
          <a:noFill/>
        </p:spPr>
      </p:pic>
      <p:sp>
        <p:nvSpPr>
          <p:cNvPr id="10" name="Овал 9"/>
          <p:cNvSpPr/>
          <p:nvPr/>
        </p:nvSpPr>
        <p:spPr>
          <a:xfrm rot="829666">
            <a:off x="6459656" y="3404339"/>
            <a:ext cx="2326854" cy="1013992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Неделя «Русского языка»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pic>
        <p:nvPicPr>
          <p:cNvPr id="1026" name="Picture 2" descr="G:\фото\SAM_0938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737775">
            <a:off x="5379283" y="4179615"/>
            <a:ext cx="2956075" cy="2217056"/>
          </a:xfrm>
          <a:prstGeom prst="rect">
            <a:avLst/>
          </a:prstGeom>
          <a:noFill/>
        </p:spPr>
      </p:pic>
      <p:sp>
        <p:nvSpPr>
          <p:cNvPr id="11" name="Овал 10"/>
          <p:cNvSpPr/>
          <p:nvPr/>
        </p:nvSpPr>
        <p:spPr>
          <a:xfrm rot="20763120">
            <a:off x="297396" y="797420"/>
            <a:ext cx="3192317" cy="1080120"/>
          </a:xfrm>
          <a:prstGeom prst="ellips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marL="342900" indent="-342900" algn="ctr"/>
            <a:r>
              <a:rPr lang="ru-RU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Неделя по  ПДД</a:t>
            </a: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 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 rot="20577351">
            <a:off x="380568" y="2280390"/>
            <a:ext cx="2702774" cy="2027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786314" y="4429132"/>
            <a:ext cx="2400267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071670" y="4429132"/>
            <a:ext cx="2520280" cy="18902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 rot="1546260">
            <a:off x="6101453" y="2278091"/>
            <a:ext cx="2732884" cy="2049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57290" y="571480"/>
            <a:ext cx="6643734" cy="1569660"/>
          </a:xfrm>
          <a:prstGeom prst="rect">
            <a:avLst/>
          </a:prstGeom>
          <a:noFill/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n w="12700">
                  <a:solidFill>
                    <a:schemeClr val="tx1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Участие учителей начальных классов  в  общешкольных мероприятиях. </a:t>
            </a:r>
            <a:endParaRPr lang="ru-RU" sz="3200" b="1" dirty="0">
              <a:ln w="12700">
                <a:solidFill>
                  <a:schemeClr val="tx1"/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split dir="in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фото кл час\SAM_087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300192" y="1196752"/>
            <a:ext cx="2588220" cy="1941165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936104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Олимпиадные недели.</a:t>
            </a:r>
            <a:endParaRPr lang="ru-RU" dirty="0"/>
          </a:p>
        </p:txBody>
      </p:sp>
      <p:pic>
        <p:nvPicPr>
          <p:cNvPr id="3075" name="Picture 3" descr="G:\фото\SAM_0926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436096" y="3789040"/>
            <a:ext cx="3528392" cy="2646294"/>
          </a:xfrm>
          <a:prstGeom prst="rect">
            <a:avLst/>
          </a:prstGeom>
          <a:noFill/>
        </p:spPr>
      </p:pic>
      <p:pic>
        <p:nvPicPr>
          <p:cNvPr id="3076" name="Picture 4" descr="G:\фото\SAM_0929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75856" y="1412776"/>
            <a:ext cx="2214669" cy="2448271"/>
          </a:xfrm>
          <a:prstGeom prst="rect">
            <a:avLst/>
          </a:prstGeom>
          <a:noFill/>
        </p:spPr>
      </p:pic>
      <p:pic>
        <p:nvPicPr>
          <p:cNvPr id="3077" name="Picture 5" descr="G:\фото\SAM_0890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79512" y="1268760"/>
            <a:ext cx="2088232" cy="2785039"/>
          </a:xfrm>
          <a:prstGeom prst="rect">
            <a:avLst/>
          </a:prstGeom>
          <a:noFill/>
        </p:spPr>
      </p:pic>
      <p:pic>
        <p:nvPicPr>
          <p:cNvPr id="3078" name="Picture 6" descr="G:\фото\SAM_0891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395536" y="4509120"/>
            <a:ext cx="3888432" cy="2232248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zoom dir="in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72819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Наши победители</a:t>
            </a:r>
            <a:br>
              <a:rPr lang="ru-RU" dirty="0" smtClean="0"/>
            </a:br>
            <a:r>
              <a:rPr lang="ru-RU" dirty="0" smtClean="0"/>
              <a:t>ПДД</a:t>
            </a:r>
            <a:br>
              <a:rPr lang="ru-RU" dirty="0" smtClean="0"/>
            </a:b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91264" cy="37980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86408"/>
                <a:gridCol w="2705432"/>
                <a:gridCol w="1645920"/>
                <a:gridCol w="1645920"/>
                <a:gridCol w="1707584"/>
              </a:tblGrid>
              <a:tr h="25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latin typeface="Calibri"/>
                          <a:ea typeface="Calibri"/>
                          <a:cs typeface="Times New Roman"/>
                        </a:rPr>
                        <a:t>№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Ф. И ученика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Количество баллов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Calibri"/>
                          <a:cs typeface="Times New Roman"/>
                        </a:rPr>
                        <a:t>Место 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Гончарова Дарья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Кочкурова Алиса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Рындяева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 Анастасия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smtClean="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Гаврилов Андрей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3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5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Опилат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 Вадим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3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6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Пырин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 Никита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3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7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Валиев Роман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3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8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 err="1">
                          <a:latin typeface="Calibri"/>
                          <a:ea typeface="Calibri"/>
                          <a:cs typeface="Times New Roman"/>
                        </a:rPr>
                        <a:t>Карпенков</a:t>
                      </a: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 Алексей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3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9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Сергеева Оля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10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Зацепин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Тимофей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11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Манькова Дарья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12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Паклина Лидия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13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Бузикаева Таисия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53206">
                <a:tc>
                  <a:txBody>
                    <a:bodyPr/>
                    <a:lstStyle/>
                    <a:p>
                      <a:pPr algn="ctr"/>
                      <a:r>
                        <a:rPr lang="ru-RU" sz="1000" dirty="0" smtClean="0"/>
                        <a:t>14</a:t>
                      </a:r>
                      <a:endParaRPr lang="ru-RU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Пыжьянова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Анастасия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ru-RU" dirty="0" smtClean="0"/>
              <a:t>Русский язык.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51520" y="1628797"/>
          <a:ext cx="8568953" cy="46085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0693"/>
                <a:gridCol w="895624"/>
                <a:gridCol w="1428159"/>
                <a:gridCol w="1428159"/>
                <a:gridCol w="1428159"/>
                <a:gridCol w="1428159"/>
              </a:tblGrid>
              <a:tr h="22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Федоровская  Александра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2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Ерёмин Василий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2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Федоровская Полина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2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Крупина Кристина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18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2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Зыкова Варвара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4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27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Понятовский Александр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4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11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5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38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Малышкина Саша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38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Пырин Никита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38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Мунгалова Екатерина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38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Середенин Илья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38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Гаврилов Андрей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38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Баландина Юлия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7,5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38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Пастухова Вика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38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Вечканова Исмигуль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9178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Теплякова Полина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68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Мягкова Лидия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6867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Пыжьянова Настя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50613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Зацепин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Тимофей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218258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/>
            </a:r>
            <a:br>
              <a:rPr lang="ru-RU" dirty="0" smtClean="0"/>
            </a:br>
            <a:r>
              <a:rPr lang="ru-RU" sz="5300" b="1" dirty="0" smtClean="0">
                <a:ln w="18000">
                  <a:solidFill>
                    <a:schemeClr val="accent1">
                      <a:lumMod val="5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Представляем наш дружный педагогический коллектив учителей и воспитателей.</a:t>
            </a:r>
            <a:endParaRPr lang="ru-RU" sz="5300" dirty="0">
              <a:ln w="18000">
                <a:solidFill>
                  <a:schemeClr val="accent1">
                    <a:lumMod val="50000"/>
                  </a:schemeClr>
                </a:solidFill>
                <a:prstDash val="solid"/>
                <a:miter lim="800000"/>
              </a:ln>
              <a:solidFill>
                <a:schemeClr val="accent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39552" y="2996952"/>
            <a:ext cx="8136904" cy="2736304"/>
          </a:xfrm>
          <a:noFill/>
        </p:spPr>
        <p:txBody>
          <a:bodyPr>
            <a:noAutofit/>
          </a:bodyPr>
          <a:lstStyle/>
          <a:p>
            <a:pPr>
              <a:buNone/>
            </a:pPr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Это творческие люди, которые находятся в     постоянном поиске, осваивая </a:t>
            </a:r>
          </a:p>
          <a:p>
            <a:pPr>
              <a:buNone/>
            </a:pP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   современные технологии обучения.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accent1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Математика.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67544" y="1772816"/>
          <a:ext cx="8208912" cy="45365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/>
                <a:gridCol w="2052228"/>
                <a:gridCol w="2052228"/>
                <a:gridCol w="2052228"/>
              </a:tblGrid>
              <a:tr h="40177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0886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Федоровская Полина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276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Рындяева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Анастасия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Харченко Екатерина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Федоровская Александра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Ерёмин Вася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Валиев Роман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Киселёв Илья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53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Теплякова Полина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Паклина Лидия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12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Евдокимов Данил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23404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Жмулёв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Лёня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19662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Исмайлов Туран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7146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Захарова Катя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12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Муратов Егор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1205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Голижев Тимур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40177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Сергеева Ольга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blinds dir="vert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Окружающий мир.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35883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Ф. И ученика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класс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Количество баллов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Место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589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Харченко Екатерина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Рындяева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Настя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30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28803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Федоровская Александра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4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Мунгалова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Катя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Пырин Никита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Баландина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Юлия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29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Бузикаева</a:t>
                      </a: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 Таисия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20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Копылова </a:t>
                      </a:r>
                      <a:r>
                        <a:rPr lang="ru-RU" sz="1100" dirty="0" err="1">
                          <a:latin typeface="Calibri"/>
                          <a:ea typeface="Calibri"/>
                          <a:cs typeface="Times New Roman"/>
                        </a:rPr>
                        <a:t>Рената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«А»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19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Зацепин Тимофей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 «Б»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Calibri"/>
                          <a:cs typeface="Times New Roman"/>
                        </a:rPr>
                        <a:t>28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Calibri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comb dir="vert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717032"/>
            <a:ext cx="8229600" cy="1440160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Педагоги зарегистрированы на сайтах и печатают свои работы  «Школа. </a:t>
            </a:r>
            <a:r>
              <a:rPr lang="ru-RU" sz="2800" dirty="0" err="1" smtClean="0"/>
              <a:t>Ру</a:t>
            </a:r>
            <a:r>
              <a:rPr lang="ru-RU" sz="2800" dirty="0" smtClean="0"/>
              <a:t>», «Социальная сеть работников образования», «Первая ступенька»</a:t>
            </a:r>
            <a:endParaRPr lang="ru-RU" sz="2800" dirty="0"/>
          </a:p>
        </p:txBody>
      </p:sp>
      <p:pic>
        <p:nvPicPr>
          <p:cNvPr id="5" name="Содержимое 4" descr="SAM_1086.JPG"/>
          <p:cNvPicPr>
            <a:picLocks noGrp="1" noChangeAspect="1"/>
          </p:cNvPicPr>
          <p:nvPr>
            <p:ph sz="half" idx="1"/>
          </p:nvPr>
        </p:nvPicPr>
        <p:blipFill>
          <a:blip r:embed="rId3" cstate="email"/>
          <a:stretch>
            <a:fillRect/>
          </a:stretch>
        </p:blipFill>
        <p:spPr>
          <a:xfrm>
            <a:off x="611560" y="764704"/>
            <a:ext cx="3672408" cy="2754306"/>
          </a:xfrm>
        </p:spPr>
      </p:pic>
      <p:pic>
        <p:nvPicPr>
          <p:cNvPr id="6" name="Содержимое 5" descr="SAM_1080.JPG"/>
          <p:cNvPicPr>
            <a:picLocks noGrp="1" noChangeAspect="1"/>
          </p:cNvPicPr>
          <p:nvPr>
            <p:ph sz="half" idx="2"/>
          </p:nvPr>
        </p:nvPicPr>
        <p:blipFill>
          <a:blip r:embed="rId4" cstate="email"/>
          <a:stretch>
            <a:fillRect/>
          </a:stretch>
        </p:blipFill>
        <p:spPr>
          <a:xfrm>
            <a:off x="5220072" y="764704"/>
            <a:ext cx="3570245" cy="26776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SAM_0957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541626">
            <a:off x="5236960" y="279083"/>
            <a:ext cx="3744415" cy="2368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/>
          </a:bodyPr>
          <a:lstStyle/>
          <a:p>
            <a:r>
              <a:rPr lang="ru-RU" dirty="0" smtClean="0"/>
              <a:t>Участие педагогов </a:t>
            </a:r>
            <a:br>
              <a:rPr lang="ru-RU" dirty="0" smtClean="0"/>
            </a:br>
            <a:r>
              <a:rPr lang="ru-RU" dirty="0" smtClean="0"/>
              <a:t>в интернет - семинарах.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683568" y="2852936"/>
          <a:ext cx="8229600" cy="3418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0384"/>
                <a:gridCol w="1224136"/>
                <a:gridCol w="4577680"/>
                <a:gridCol w="20574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Ф. И. О.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результат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Хисматулина Е. 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В.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Видеоконференция «Управление качеством образовательного процесса в условиях новых образовательных стандартов»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2000" smtClean="0">
                          <a:latin typeface="Calibri"/>
                          <a:ea typeface="Times New Roman"/>
                          <a:cs typeface="Times New Roman"/>
                        </a:rPr>
                        <a:t>иплом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Иголкина Т.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Семинар – тренинг «Урок в начальной школе 21 века: проектирование, реализация, анализ»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д</a:t>
                      </a:r>
                      <a:r>
                        <a:rPr lang="ru-RU" sz="2000" dirty="0" smtClean="0">
                          <a:latin typeface="Calibri"/>
                          <a:ea typeface="Times New Roman"/>
                          <a:cs typeface="Times New Roman"/>
                        </a:rPr>
                        <a:t>иплом</a:t>
                      </a:r>
                      <a:endParaRPr lang="ru-RU" sz="20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Михнова Н. 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Семинар – тренинг «Урок в начальной школе 21 века: проектирование, реализация, анализ»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3581400" algn="l"/>
                        </a:tabLs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диплом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dirty="0" smtClean="0"/>
              <a:t>Участие в городских мероприятиях.</a:t>
            </a:r>
            <a:endParaRPr lang="ru-RU" sz="40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3657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8376"/>
                <a:gridCol w="2232248"/>
                <a:gridCol w="432048"/>
                <a:gridCol w="2523728"/>
                <a:gridCol w="1371600"/>
                <a:gridCol w="137160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Ф. И. О. учителя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класс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Название мероприятия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уровень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Результат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Хисматулина Е. 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4 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«Мы весёлые туристы», посвященному Всемирному Дню туризма.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город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Диплом 3 место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Хисматулина Е. 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4 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Игра «Что?, Где?, Когда?»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город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участие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Ерошкина О. 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3 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Игра «Новогоднее путешествие»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город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участие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179512" y="1052736"/>
            <a:ext cx="2088232" cy="30906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555776" y="764704"/>
            <a:ext cx="529258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411760" y="3212976"/>
            <a:ext cx="2433679" cy="35331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14942" y="2714620"/>
            <a:ext cx="3705225" cy="3793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:\DCIM\100PHOTO\SAM_1017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 rot="20915674">
            <a:off x="150651" y="803010"/>
            <a:ext cx="2016223" cy="1724991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</p:pic>
      <p:pic>
        <p:nvPicPr>
          <p:cNvPr id="1027" name="Picture 3" descr="C:\Documents and Settings\Кирилл\Рабочий стол\мо фото\SAM_0987.JPG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283968" y="260648"/>
            <a:ext cx="2178039" cy="1728192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pic>
        <p:nvPicPr>
          <p:cNvPr id="1028" name="Picture 4" descr="C:\Documents and Settings\Кирилл\Рабочий стол\мо фото\SAM_0684.JPG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39752" y="620688"/>
            <a:ext cx="1671614" cy="1872208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pic>
        <p:nvPicPr>
          <p:cNvPr id="1029" name="Picture 5" descr="G:\DCIM\100PHOTO\SAM_1006.JPG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88024" y="2420888"/>
            <a:ext cx="1584176" cy="1862149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pic>
        <p:nvPicPr>
          <p:cNvPr id="2" name="Picture 2" descr="G:\фото\SAM_1045.JPG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179512" y="2852936"/>
            <a:ext cx="1999923" cy="1800200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pic>
        <p:nvPicPr>
          <p:cNvPr id="3" name="Picture 2" descr="G:\DCIM\100PHOTO\SAM_1100.JPG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 rot="386503">
            <a:off x="6604703" y="670850"/>
            <a:ext cx="2273830" cy="1705372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pic>
        <p:nvPicPr>
          <p:cNvPr id="4" name="Picture 3" descr="G:\DCIM\100PHOTO\SAM_1092.JPG"/>
          <p:cNvPicPr>
            <a:picLocks noChangeAspect="1" noChangeArrowheads="1"/>
          </p:cNvPicPr>
          <p:nvPr/>
        </p:nvPicPr>
        <p:blipFill>
          <a:blip r:embed="rId8" cstate="email"/>
          <a:srcRect/>
          <a:stretch>
            <a:fillRect/>
          </a:stretch>
        </p:blipFill>
        <p:spPr bwMode="auto">
          <a:xfrm rot="11501251" flipV="1">
            <a:off x="6590219" y="2917062"/>
            <a:ext cx="2225824" cy="1669368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pic>
        <p:nvPicPr>
          <p:cNvPr id="5" name="Picture 4" descr="G:\DCIM\100PHOTO\SAM_1094.JPG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251520" y="4941168"/>
            <a:ext cx="2297832" cy="1723374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pic>
        <p:nvPicPr>
          <p:cNvPr id="1030" name="Picture 6" descr="G:\DCIM\100PHOTO\SAM_1096.JPG"/>
          <p:cNvPicPr>
            <a:picLocks noChangeAspect="1" noChangeArrowheads="1"/>
          </p:cNvPicPr>
          <p:nvPr/>
        </p:nvPicPr>
        <p:blipFill>
          <a:blip r:embed="rId10" cstate="email"/>
          <a:srcRect/>
          <a:stretch>
            <a:fillRect/>
          </a:stretch>
        </p:blipFill>
        <p:spPr bwMode="auto">
          <a:xfrm>
            <a:off x="5796136" y="4797152"/>
            <a:ext cx="2561861" cy="1921396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pic>
        <p:nvPicPr>
          <p:cNvPr id="1031" name="Picture 7" descr="G:\DCIM\100PHOTO\SAM_1101.JPG"/>
          <p:cNvPicPr>
            <a:picLocks noChangeAspect="1" noChangeArrowheads="1"/>
          </p:cNvPicPr>
          <p:nvPr/>
        </p:nvPicPr>
        <p:blipFill>
          <a:blip r:embed="rId11" cstate="email"/>
          <a:srcRect/>
          <a:stretch>
            <a:fillRect/>
          </a:stretch>
        </p:blipFill>
        <p:spPr bwMode="auto">
          <a:xfrm>
            <a:off x="2339752" y="2636912"/>
            <a:ext cx="2208245" cy="1656184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  <p:pic>
        <p:nvPicPr>
          <p:cNvPr id="1032" name="Picture 8" descr="G:\мо фото\SAM_0687.JPG"/>
          <p:cNvPicPr>
            <a:picLocks noChangeAspect="1" noChangeArrowheads="1"/>
          </p:cNvPicPr>
          <p:nvPr/>
        </p:nvPicPr>
        <p:blipFill>
          <a:blip r:embed="rId12" cstate="email"/>
          <a:srcRect/>
          <a:stretch>
            <a:fillRect/>
          </a:stretch>
        </p:blipFill>
        <p:spPr bwMode="auto">
          <a:xfrm>
            <a:off x="3059832" y="4869160"/>
            <a:ext cx="2304256" cy="1728192"/>
          </a:xfrm>
          <a:prstGeom prst="rect">
            <a:avLst/>
          </a:prstGeom>
          <a:noFill/>
          <a:ln>
            <a:solidFill>
              <a:srgbClr val="00FFFF"/>
            </a:solidFill>
          </a:ln>
        </p:spPr>
      </p:pic>
    </p:spTree>
  </p:cSld>
  <p:clrMapOvr>
    <a:masterClrMapping/>
  </p:clrMapOvr>
  <p:transition spd="slow">
    <p:strips dir="r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Сведения о педагогах.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8496"/>
                <a:gridCol w="936104"/>
                <a:gridCol w="3857600"/>
                <a:gridCol w="2057400"/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Ф. И. О.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класс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категория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Иголкина Т. Г.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«А»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УМК «Школа 2100»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 smtClean="0"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КК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Волкова Е. А.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«Б»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УМК «Школа 2100»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КК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Косокина О. Г.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  <a:r>
                        <a:rPr lang="ru-RU" sz="1100" baseline="0" dirty="0" smtClean="0">
                          <a:latin typeface="Calibri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 «В»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УМК «Школа 2100»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КК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Геросименко В. И.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«Г»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КРО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КК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Михнова Н. А.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«А»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УМК «Школа 2100»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КК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Шепецкая М. Л.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2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«Б»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УМК «Школа 2100»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-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Ерошкина О. П.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«А»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УМК «Школа 2100»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КК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Ивченко Е. В.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3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«Б»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УМК «Школа 2100»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КК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Хисматулина Е. В.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«А»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УМК «Школа 2100»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latin typeface="Calibri"/>
                          <a:ea typeface="Times New Roman"/>
                          <a:cs typeface="Times New Roman"/>
                        </a:rPr>
                        <a:t>I</a:t>
                      </a: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 КК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latin typeface="Calibri"/>
                          <a:ea typeface="Times New Roman"/>
                          <a:cs typeface="Times New Roman"/>
                        </a:rPr>
                        <a:t>Лоренц Г. С.</a:t>
                      </a:r>
                      <a:endParaRPr lang="ru-RU" sz="12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4 </a:t>
                      </a:r>
                      <a:r>
                        <a:rPr lang="ru-RU" sz="1100" dirty="0" smtClean="0">
                          <a:latin typeface="Calibri"/>
                          <a:ea typeface="Times New Roman"/>
                          <a:cs typeface="Times New Roman"/>
                        </a:rPr>
                        <a:t>«Б»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УМК «Школа 2100»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latin typeface="Calibri"/>
                          <a:ea typeface="Times New Roman"/>
                          <a:cs typeface="Times New Roman"/>
                        </a:rPr>
                        <a:t>II</a:t>
                      </a:r>
                      <a:r>
                        <a:rPr lang="ru-RU" sz="1100" dirty="0">
                          <a:latin typeface="Calibri"/>
                          <a:ea typeface="Times New Roman"/>
                          <a:cs typeface="Times New Roman"/>
                        </a:rPr>
                        <a:t> КК</a:t>
                      </a:r>
                      <a:endParaRPr lang="ru-RU" sz="12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611560" y="836711"/>
          <a:ext cx="8280920" cy="57606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9138"/>
                <a:gridCol w="6201782"/>
              </a:tblGrid>
              <a:tr h="36645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Ф. И. О.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Тема по самообразованию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Михнова Наталья Александровна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Формирование навыка беглого осознанного чтения у младших школьников через развивающие упражнения на уроках литературного чтения.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Шепецкая Мария Леонидовна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Развитие познавательной активности учащихся на уроках русского языка через содержание образования и организацию учебно – воспитательной деятельности.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Ерошкина Ольга Павловна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Индивидуальный подход в формировании и развитии математических способностей как условие повышения качества образования.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Ивченко Елена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Викторовна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Формирование вычислительных навыков на уроках математики.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Хисматулина Евгения Владимировна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Работа над составом слова как одна из факторов развития грамотности младших школьников.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Лоренц Галина Степановна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Внедрение программы «Школа 2100» для формирования и совершенствования техники чтения в начальной школе.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Иголкина Татьяна Геннадьевна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Формирование познавательной активности на уроках русского языка как условие повышения качества образования.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Волкова Елена Анатольевна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Развитие орфографической зоркости младших школьников через использование различных приемов и форм на уроках русского языка.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5522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Геросименко Виктория Ивановна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Развитие познавательных процессов у детей с задержкой психического развития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9720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b="1">
                          <a:latin typeface="Calibri"/>
                          <a:ea typeface="Calibri"/>
                          <a:cs typeface="Times New Roman"/>
                        </a:rPr>
                        <a:t>Косокина Оксана Геннадьевна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latin typeface="Calibri"/>
                          <a:ea typeface="Calibri"/>
                          <a:cs typeface="Times New Roman"/>
                        </a:rPr>
                        <a:t>Формирование навыков беглого чтения, правильного, осознанного и выразительного чтения через использование разнообразных видов работы на уроках литературного чтения.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8229600" cy="1143000"/>
          </a:xfrm>
          <a:effectLst>
            <a:glow rad="139700">
              <a:schemeClr val="accent4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bg2">
                      <a:lumMod val="2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Цели работы:</a:t>
            </a:r>
            <a:endParaRPr lang="ru-RU" b="1" dirty="0">
              <a:ln w="12700">
                <a:solidFill>
                  <a:schemeClr val="bg2">
                    <a:lumMod val="2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ln w="3175">
            <a:solidFill>
              <a:schemeClr val="tx1"/>
            </a:solidFill>
          </a:ln>
        </p:spPr>
        <p:txBody>
          <a:bodyPr/>
          <a:lstStyle/>
          <a:p>
            <a:pPr lvl="0">
              <a:buFont typeface="Wingdings" pitchFamily="2" charset="2"/>
              <a:buChar char="Ø"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Повышения качества образования за счет освоения современных технологий, способствующих развитию учащихся и педагогов в творческом взаимодействии и сотрудничестве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Формирование образовательной среды, способствующей духовному, нравственному, физическому развитию младших школьников.</a:t>
            </a:r>
          </a:p>
          <a:p>
            <a:pPr>
              <a:buNone/>
            </a:pPr>
            <a:endParaRPr lang="ru-RU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Задачи: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0">
              <a:buFont typeface="Wingdings" pitchFamily="2" charset="2"/>
              <a:buChar char="Ø"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обеспечение перехода на комплексное использование современных информационных и педагогических технологий, обеспечивающих единое образовательное пространство и адекватные перемены в системе обучения;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Способствовать духовно – нравственному развитию, формированию физически здоровой личности, способной к творчеству и самоопределению</a:t>
            </a:r>
          </a:p>
          <a:p>
            <a:pPr lvl="0">
              <a:buFont typeface="Wingdings" pitchFamily="2" charset="2"/>
              <a:buChar char="Ø"/>
            </a:pPr>
            <a:r>
              <a:rPr lang="ru-RU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Воспитывать патриотизм, способность формированию активной личности с гражданской позиции.</a:t>
            </a:r>
            <a:endParaRPr lang="ru-RU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Выступления на МО.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99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6368"/>
                <a:gridCol w="1728192"/>
                <a:gridCol w="6275040"/>
              </a:tblGrid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№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Ф. И. О.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Тема выступления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Ерошкина О. П.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«Формирование универсальных учебных действий на уроках русского языка»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Косокина О. Г.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«Формирование УУД  на уроках русского языка в 1 классе»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Ивченко Е. В.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«Формирование УУД  во внеурочной и урочной деятельности»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Шепецкая М. Л.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«Игровые технологии в начальной школе»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5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Волкова Е. 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«Применение современных образовательных технологий в начальной школе».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6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Михнова Н. 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«Технология мини – проектов в начальной школе».</a:t>
                      </a: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7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>
                          <a:latin typeface="Calibri"/>
                          <a:ea typeface="Times New Roman"/>
                          <a:cs typeface="Times New Roman"/>
                        </a:rPr>
                        <a:t>Лоренц Г. С.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Calibri"/>
                          <a:ea typeface="Times New Roman"/>
                          <a:cs typeface="Times New Roman"/>
                        </a:rPr>
                        <a:t>«Рекомендации по развитию универсальных учебных действий».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1026" name="Picture 2" descr="G:\мо фото\SAM_0620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138598" y="0"/>
            <a:ext cx="3005402" cy="2348880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pli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572784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8415" cmpd="sng">
                  <a:solidFill>
                    <a:schemeClr val="accent1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Начальная школа – это 10 классов, где обучается  244  человека.</a:t>
            </a:r>
            <a:endParaRPr lang="ru-RU" dirty="0">
              <a:ln w="18415" cmpd="sng">
                <a:solidFill>
                  <a:schemeClr val="accent1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492896"/>
            <a:ext cx="8229600" cy="3831704"/>
          </a:xfrm>
        </p:spPr>
        <p:txBody>
          <a:bodyPr/>
          <a:lstStyle/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Увлекательные уроки.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Развивающее обучение.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Психологическая совместимость.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Спортивные игры и соревнования.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Весёлые праздники, представления.</a:t>
            </a:r>
          </a:p>
          <a:p>
            <a:pPr>
              <a:buFont typeface="Wingdings" pitchFamily="2" charset="2"/>
              <a:buChar char="v"/>
            </a:pPr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Любимые учителя.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wheel spokes="2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595</TotalTime>
  <Words>1406</Words>
  <Application>Microsoft Office PowerPoint</Application>
  <PresentationFormat>Экран (4:3)</PresentationFormat>
  <Paragraphs>463</Paragraphs>
  <Slides>25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Поток</vt:lpstr>
      <vt:lpstr>Слайд 1</vt:lpstr>
      <vt:lpstr> Представляем наш дружный педагогический коллектив учителей и воспитателей.</vt:lpstr>
      <vt:lpstr>Слайд 3</vt:lpstr>
      <vt:lpstr>Сведения о педагогах.</vt:lpstr>
      <vt:lpstr>Слайд 5</vt:lpstr>
      <vt:lpstr>Цели работы:</vt:lpstr>
      <vt:lpstr>Задачи:</vt:lpstr>
      <vt:lpstr>Выступления на МО.</vt:lpstr>
      <vt:lpstr>Начальная школа – это 10 классов, где обучается  244  человека.</vt:lpstr>
      <vt:lpstr>Мастер – класс.</vt:lpstr>
      <vt:lpstr>Слайд 11</vt:lpstr>
      <vt:lpstr>Сотрудничество с психологом школы. </vt:lpstr>
      <vt:lpstr>Открытые уроки в рамках МО проводили Волкова Е. А и Косокина О. Г .</vt:lpstr>
      <vt:lpstr>В рамках школьного методического объединения проводила урок математики Ивченко Е. В.</vt:lpstr>
      <vt:lpstr>Слайд 15</vt:lpstr>
      <vt:lpstr> </vt:lpstr>
      <vt:lpstr>Олимпиадные недели.</vt:lpstr>
      <vt:lpstr>Наши победители ПДД </vt:lpstr>
      <vt:lpstr>Русский язык.</vt:lpstr>
      <vt:lpstr>Математика.</vt:lpstr>
      <vt:lpstr>Окружающий мир.</vt:lpstr>
      <vt:lpstr>Педагоги зарегистрированы на сайтах и печатают свои работы  «Школа. Ру», «Социальная сеть работников образования», «Первая ступенька»</vt:lpstr>
      <vt:lpstr>Участие педагогов  в интернет - семинарах.</vt:lpstr>
      <vt:lpstr>Участие в городских мероприятиях.</vt:lpstr>
      <vt:lpstr>Слайд 25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МО начальной школы</dc:title>
  <dc:creator>Кирилл</dc:creator>
  <cp:lastModifiedBy>Кирилл</cp:lastModifiedBy>
  <cp:revision>68</cp:revision>
  <dcterms:created xsi:type="dcterms:W3CDTF">2012-03-09T21:22:54Z</dcterms:created>
  <dcterms:modified xsi:type="dcterms:W3CDTF">2012-03-30T04:47:28Z</dcterms:modified>
</cp:coreProperties>
</file>