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0" r:id="rId10"/>
    <p:sldId id="271" r:id="rId11"/>
    <p:sldId id="274" r:id="rId12"/>
    <p:sldId id="275" r:id="rId13"/>
    <p:sldId id="277" r:id="rId14"/>
    <p:sldId id="278" r:id="rId15"/>
    <p:sldId id="280" r:id="rId16"/>
    <p:sldId id="282" r:id="rId17"/>
    <p:sldId id="285" r:id="rId18"/>
    <p:sldId id="286" r:id="rId19"/>
    <p:sldId id="292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14B9-2A1F-4607-95F2-533797A8B78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F808-26A1-46E7-90ED-1AF30F7A4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14B9-2A1F-4607-95F2-533797A8B78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F808-26A1-46E7-90ED-1AF30F7A4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14B9-2A1F-4607-95F2-533797A8B78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F808-26A1-46E7-90ED-1AF30F7A4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14B9-2A1F-4607-95F2-533797A8B78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F808-26A1-46E7-90ED-1AF30F7A4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14B9-2A1F-4607-95F2-533797A8B78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F808-26A1-46E7-90ED-1AF30F7A4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14B9-2A1F-4607-95F2-533797A8B78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F808-26A1-46E7-90ED-1AF30F7A4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14B9-2A1F-4607-95F2-533797A8B78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F808-26A1-46E7-90ED-1AF30F7A4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14B9-2A1F-4607-95F2-533797A8B78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F808-26A1-46E7-90ED-1AF30F7A4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14B9-2A1F-4607-95F2-533797A8B78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F808-26A1-46E7-90ED-1AF30F7A4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14B9-2A1F-4607-95F2-533797A8B78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F808-26A1-46E7-90ED-1AF30F7A4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14B9-2A1F-4607-95F2-533797A8B78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49F808-26A1-46E7-90ED-1AF30F7A4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414B9-2A1F-4607-95F2-533797A8B78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49F808-26A1-46E7-90ED-1AF30F7A4E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Проект.</a:t>
            </a:r>
            <a:b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Математика вокруг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нас.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7854696" cy="119209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Тема: «Узоры и орнаменты на посуде»</a:t>
            </a:r>
            <a:endParaRPr lang="ru-RU" sz="4400" b="1" dirty="0"/>
          </a:p>
        </p:txBody>
      </p:sp>
    </p:spTree>
  </p:cSld>
  <p:clrMapOvr>
    <a:masterClrMapping/>
  </p:clrMapOvr>
  <p:transition spd="med" advTm="3547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3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780928"/>
            <a:ext cx="5220072" cy="391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3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8864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18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05064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657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166120" cy="111444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Ревякина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Мелания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Изображение 20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528567" y="2408887"/>
            <a:ext cx="429647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3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856" y="764704"/>
            <a:ext cx="5536353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312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4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2276872"/>
            <a:ext cx="3707904" cy="434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836712"/>
            <a:ext cx="5004048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469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78"/>
          <a:stretch>
            <a:fillRect/>
          </a:stretch>
        </p:blipFill>
        <p:spPr>
          <a:xfrm>
            <a:off x="107504" y="260648"/>
            <a:ext cx="4896544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140968"/>
            <a:ext cx="4392488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Изображение 0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111"/>
          <a:stretch>
            <a:fillRect/>
          </a:stretch>
        </p:blipFill>
        <p:spPr>
          <a:xfrm>
            <a:off x="5220072" y="116632"/>
            <a:ext cx="3384376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445_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4653136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047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5542384" cy="826416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Ризоева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Замира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Изображение 21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1484784"/>
            <a:ext cx="5026299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3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4077072"/>
            <a:ext cx="298782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3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628800"/>
            <a:ext cx="2952328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219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4632" cy="79208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Сорокин Владислав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22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0418" y="2072746"/>
            <a:ext cx="4703697" cy="352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3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27470" y="1537228"/>
            <a:ext cx="5748130" cy="463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31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5182344" cy="682400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Мижуева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Анна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24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8526" y="2072034"/>
            <a:ext cx="508856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3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153046" y="2119764"/>
            <a:ext cx="530240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078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620688"/>
            <a:ext cx="386301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3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717031"/>
            <a:ext cx="4012212" cy="295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3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08" y="692696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23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356992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238128" cy="111444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Борисова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Карина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24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501" y="330898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3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5816" y="476672"/>
            <a:ext cx="43924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23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4288" y="620688"/>
            <a:ext cx="1796011" cy="546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33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68" y="3429000"/>
            <a:ext cx="194421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375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Никулина Катя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36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616005" y="2510599"/>
            <a:ext cx="483139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29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951819" y="944725"/>
            <a:ext cx="4536505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29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372200" y="692695"/>
            <a:ext cx="3096344" cy="223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29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781286" y="4100034"/>
            <a:ext cx="2376264" cy="189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29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448291" y="4200781"/>
            <a:ext cx="161556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453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Цели: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301608" cy="4752528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dirty="0" smtClean="0"/>
              <a:t>1. Обеспечить интеллектуальное развитие ребенка.</a:t>
            </a:r>
          </a:p>
          <a:p>
            <a:endParaRPr lang="ru-RU" sz="2800" dirty="0" smtClean="0"/>
          </a:p>
          <a:p>
            <a:r>
              <a:rPr lang="ru-RU" sz="2800" dirty="0" smtClean="0"/>
              <a:t>2. Воспитать интерес к математике.</a:t>
            </a:r>
          </a:p>
          <a:p>
            <a:endParaRPr lang="ru-RU" sz="2800" dirty="0" smtClean="0"/>
          </a:p>
          <a:p>
            <a:r>
              <a:rPr lang="ru-RU" sz="2800" dirty="0" smtClean="0"/>
              <a:t>3. Развивать творческие способности.</a:t>
            </a:r>
            <a:endParaRPr lang="ru-RU" sz="2800" dirty="0"/>
          </a:p>
        </p:txBody>
      </p:sp>
    </p:spTree>
  </p:cSld>
  <p:clrMapOvr>
    <a:masterClrMapping/>
  </p:clrMapOvr>
  <p:transition spd="med" advTm="6047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92696"/>
            <a:ext cx="639133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1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216" y="1412776"/>
            <a:ext cx="2339752" cy="517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13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4437112"/>
            <a:ext cx="576064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7454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633670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Личностные результаты.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Формировать интерес к изучению математики.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Формировать активность и мотивацию к изучению предмета.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Формировать позитивную самооценку результатов своей деятельности.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Совместно планировать свою деятельность.</a:t>
            </a:r>
          </a:p>
          <a:p>
            <a:pPr marL="457200" indent="-457200">
              <a:buNone/>
            </a:pPr>
            <a:r>
              <a:rPr lang="ru-RU" sz="2000" dirty="0" smtClean="0"/>
              <a:t> 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 результаты.</a:t>
            </a:r>
          </a:p>
          <a:p>
            <a:pPr marL="457200" indent="-457200">
              <a:buNone/>
            </a:pPr>
            <a:r>
              <a:rPr lang="ru-RU" sz="1400" dirty="0" smtClean="0">
                <a:solidFill>
                  <a:schemeClr val="accent3"/>
                </a:solidFill>
              </a:rPr>
              <a:t>1</a:t>
            </a:r>
            <a:r>
              <a:rPr lang="ru-RU" sz="1600" dirty="0" smtClean="0">
                <a:solidFill>
                  <a:schemeClr val="accent3"/>
                </a:solidFill>
              </a:rPr>
              <a:t>.</a:t>
            </a:r>
            <a:r>
              <a:rPr lang="ru-RU" sz="1600" dirty="0" smtClean="0">
                <a:solidFill>
                  <a:schemeClr val="accent2"/>
                </a:solidFill>
              </a:rPr>
              <a:t>       </a:t>
            </a:r>
            <a:r>
              <a:rPr lang="ru-RU" sz="1600" dirty="0" smtClean="0"/>
              <a:t>Учиться понимать, принимать и сохранять поставленную задачу и решать ее в сотрудничестве с учителем, с родителями.</a:t>
            </a:r>
          </a:p>
          <a:p>
            <a:pPr marL="457200" indent="-457200">
              <a:buNone/>
            </a:pPr>
            <a:r>
              <a:rPr lang="ru-RU" sz="1600" dirty="0" smtClean="0">
                <a:solidFill>
                  <a:schemeClr val="accent3"/>
                </a:solidFill>
              </a:rPr>
              <a:t>2.</a:t>
            </a:r>
            <a:r>
              <a:rPr lang="ru-RU" sz="1600" dirty="0" smtClean="0">
                <a:solidFill>
                  <a:schemeClr val="accent2"/>
                </a:solidFill>
              </a:rPr>
              <a:t>      </a:t>
            </a:r>
            <a:r>
              <a:rPr lang="ru-RU" sz="1600" dirty="0" smtClean="0"/>
              <a:t>Формировать умения работать с информацией, создавать дополнительную возможность для развития логического мышления, пространственного воображения.</a:t>
            </a:r>
          </a:p>
          <a:p>
            <a:pPr marL="457200" indent="-457200">
              <a:buNone/>
            </a:pPr>
            <a:r>
              <a:rPr lang="ru-RU" sz="1600" dirty="0" smtClean="0">
                <a:solidFill>
                  <a:schemeClr val="accent3"/>
                </a:solidFill>
              </a:rPr>
              <a:t>3.      </a:t>
            </a:r>
            <a:r>
              <a:rPr lang="ru-RU" sz="1600" dirty="0" smtClean="0"/>
              <a:t>Осуществлять поиск нужной информации в книгах, в интернете с помощью взрослых.</a:t>
            </a:r>
          </a:p>
          <a:p>
            <a:pPr marL="457200" indent="-457200">
              <a:buNone/>
            </a:pPr>
            <a:r>
              <a:rPr lang="ru-RU" sz="1600" dirty="0" smtClean="0">
                <a:solidFill>
                  <a:schemeClr val="accent3"/>
                </a:solidFill>
              </a:rPr>
              <a:t>4.</a:t>
            </a:r>
            <a:r>
              <a:rPr lang="ru-RU" sz="1600" dirty="0" smtClean="0">
                <a:solidFill>
                  <a:schemeClr val="accent2"/>
                </a:solidFill>
              </a:rPr>
              <a:t>      </a:t>
            </a:r>
            <a:r>
              <a:rPr lang="ru-RU" sz="1600" dirty="0" smtClean="0"/>
              <a:t>Представлять собранную в результате расширенного поиска информацию в разной форме.</a:t>
            </a:r>
          </a:p>
          <a:p>
            <a:pPr marL="457200" indent="-457200">
              <a:buNone/>
            </a:pPr>
            <a:r>
              <a:rPr lang="ru-RU" sz="1800" dirty="0" smtClean="0"/>
              <a:t>  Предметные результаты.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Формировать и отрабатывать универсальные учебные действия.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Закреплять, расширять полученные на уроках знания.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Собирать материал по заданной теме.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Определять и описывать закономерности в отобранных узорах. Составлять узоры и орнаменты.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Составлять план работы.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Оценивать выполненную работу.</a:t>
            </a:r>
            <a:endParaRPr lang="ru-RU" sz="1600" dirty="0"/>
          </a:p>
        </p:txBody>
      </p:sp>
    </p:spTree>
  </p:cSld>
  <p:clrMapOvr>
    <a:masterClrMapping/>
  </p:clrMapOvr>
  <p:transition spd="med" advTm="10203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76997"/>
            <a:ext cx="2138880" cy="2357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2808312" cy="3235289"/>
          </a:xfrm>
        </p:spPr>
        <p:txBody>
          <a:bodyPr/>
          <a:lstStyle/>
          <a:p>
            <a:r>
              <a:rPr lang="ru-RU" sz="2000" dirty="0" smtClean="0"/>
              <a:t>Посуду всегда украшали различными орнаментами и узорами. Если обратить внимание, то мы заметим, что узоры повсюду!</a:t>
            </a:r>
          </a:p>
          <a:p>
            <a:endParaRPr lang="ru-RU" dirty="0"/>
          </a:p>
        </p:txBody>
      </p:sp>
      <p:pic>
        <p:nvPicPr>
          <p:cNvPr id="5" name="Рисунок 4" descr="Изображение 087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76687">
            <a:off x="3517921" y="1435810"/>
            <a:ext cx="4556432" cy="33600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Tm="5234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Орнамент</a:t>
            </a:r>
            <a:r>
              <a:rPr lang="ru-RU" sz="2000" i="1" dirty="0" smtClean="0"/>
              <a:t> </a:t>
            </a:r>
            <a:r>
              <a:rPr lang="ru-RU" sz="2000" dirty="0" smtClean="0"/>
              <a:t>в переводе с латинского языка означает </a:t>
            </a:r>
            <a:r>
              <a:rPr lang="ru-RU" sz="2000" i="1" dirty="0" smtClean="0"/>
              <a:t>украшение</a:t>
            </a:r>
            <a:r>
              <a:rPr lang="ru-RU" sz="2000" dirty="0" smtClean="0"/>
              <a:t>. Украшение, которое состоит из рисунков и они повторяются через определенные расстояния или интервалы (маленький перерыв). </a:t>
            </a:r>
            <a:endParaRPr lang="ru-RU" sz="2000" dirty="0"/>
          </a:p>
        </p:txBody>
      </p:sp>
      <p:pic>
        <p:nvPicPr>
          <p:cNvPr id="5" name="Содержимое 4" descr="Изображение 088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203848" y="1916832"/>
            <a:ext cx="5616623" cy="3456385"/>
          </a:xfrm>
          <a:scene3d>
            <a:camera prst="perspectiveAbove"/>
            <a:lightRig rig="threePt" dir="t"/>
          </a:scene3d>
        </p:spPr>
      </p:pic>
    </p:spTree>
    <p:custDataLst>
      <p:tags r:id="rId1"/>
    </p:custDataLst>
  </p:cSld>
  <p:clrMapOvr>
    <a:masterClrMapping/>
  </p:clrMapOvr>
  <p:transition advTm="834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620688"/>
            <a:ext cx="4968552" cy="5627712"/>
          </a:xfrm>
        </p:spPr>
        <p:txBody>
          <a:bodyPr/>
          <a:lstStyle/>
          <a:p>
            <a:r>
              <a:rPr lang="ru-RU" sz="2000" i="1" dirty="0" smtClean="0"/>
              <a:t>Орнамент придает изделию выразительность, красоту, подчеркивает его форму и фактуру.</a:t>
            </a:r>
          </a:p>
          <a:p>
            <a:endParaRPr lang="ru-RU" dirty="0"/>
          </a:p>
        </p:txBody>
      </p:sp>
      <p:pic>
        <p:nvPicPr>
          <p:cNvPr id="5" name="Содержимое 4" descr="untitled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916832"/>
            <a:ext cx="5855746" cy="3853081"/>
          </a:xfrm>
        </p:spPr>
      </p:pic>
    </p:spTree>
    <p:custDataLst>
      <p:tags r:id="rId1"/>
    </p:custDataLst>
  </p:cSld>
  <p:clrMapOvr>
    <a:masterClrMapping/>
  </p:clrMapOvr>
  <p:transition spd="slow" advTm="6531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Наши проекты!!!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Изображение 26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628800"/>
            <a:ext cx="6310668" cy="4733001"/>
          </a:xfrm>
        </p:spPr>
      </p:pic>
    </p:spTree>
  </p:cSld>
  <p:clrMapOvr>
    <a:masterClrMapping/>
  </p:clrMapOvr>
  <p:transition spd="slow" advTm="5359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04448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156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5470376" cy="82641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Петухова Юлия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Изображение 19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7047" y="1763713"/>
            <a:ext cx="5111750" cy="383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1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7966" y="2068286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421">
    <p:wheel spokes="3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392</TotalTime>
  <Words>257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Проект. Математика вокруг нас.</vt:lpstr>
      <vt:lpstr>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проекты!!!</vt:lpstr>
      <vt:lpstr>Презентация PowerPoint</vt:lpstr>
      <vt:lpstr>Петухова Юлия</vt:lpstr>
      <vt:lpstr>Презентация PowerPoint</vt:lpstr>
      <vt:lpstr>Ревякина Мелания</vt:lpstr>
      <vt:lpstr>Презентация PowerPoint</vt:lpstr>
      <vt:lpstr>Презентация PowerPoint</vt:lpstr>
      <vt:lpstr>Ризоева Замира</vt:lpstr>
      <vt:lpstr>Сорокин Владислав</vt:lpstr>
      <vt:lpstr>Мижуева Анна</vt:lpstr>
      <vt:lpstr>Презентация PowerPoint</vt:lpstr>
      <vt:lpstr>Борисова Карина</vt:lpstr>
      <vt:lpstr>Никулина Катя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Проект. Математика вокруг нас.</dc:title>
  <dc:creator>Мама Света</dc:creator>
  <cp:lastModifiedBy>ПК113</cp:lastModifiedBy>
  <cp:revision>41</cp:revision>
  <dcterms:created xsi:type="dcterms:W3CDTF">2013-12-03T10:20:22Z</dcterms:created>
  <dcterms:modified xsi:type="dcterms:W3CDTF">2014-09-19T11:33:44Z</dcterms:modified>
</cp:coreProperties>
</file>