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7"/>
  </p:notesMasterIdLst>
  <p:sldIdLst>
    <p:sldId id="262" r:id="rId2"/>
    <p:sldId id="277" r:id="rId3"/>
    <p:sldId id="271" r:id="rId4"/>
    <p:sldId id="269" r:id="rId5"/>
    <p:sldId id="266" r:id="rId6"/>
    <p:sldId id="261" r:id="rId7"/>
    <p:sldId id="257" r:id="rId8"/>
    <p:sldId id="268" r:id="rId9"/>
    <p:sldId id="263" r:id="rId10"/>
    <p:sldId id="278" r:id="rId11"/>
    <p:sldId id="275" r:id="rId12"/>
    <p:sldId id="276" r:id="rId13"/>
    <p:sldId id="26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AFE8C-BB7D-43BF-A7FF-36CFF087B90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68EF97-FB8C-4304-A4E5-60FC6F7C5424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ДВЕ ГРУППЫ НОВЫХ УМЕНИЙ</a:t>
          </a:r>
          <a:endParaRPr lang="ru-RU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BFAC22D-9E6F-4ED6-8803-D3DB13249311}" type="parTrans" cxnId="{EA81A224-F20F-4BE8-8503-405C3715260A}">
      <dgm:prSet/>
      <dgm:spPr/>
      <dgm:t>
        <a:bodyPr/>
        <a:lstStyle/>
        <a:p>
          <a:endParaRPr lang="ru-RU"/>
        </a:p>
      </dgm:t>
    </dgm:pt>
    <dgm:pt modelId="{218511F4-8CD0-429C-BD89-D87AE7AC41FA}" type="sibTrans" cxnId="{EA81A224-F20F-4BE8-8503-405C3715260A}">
      <dgm:prSet/>
      <dgm:spPr/>
      <dgm:t>
        <a:bodyPr/>
        <a:lstStyle/>
        <a:p>
          <a:endParaRPr lang="ru-RU"/>
        </a:p>
      </dgm:t>
    </dgm:pt>
    <dgm:pt modelId="{F5E64FF6-1F97-41B2-93B5-202E06CD50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small" baseline="0" smtClean="0">
              <a:latin typeface="Verdana" pitchFamily="34" charset="0"/>
              <a:ea typeface="Verdana" pitchFamily="34" charset="0"/>
              <a:cs typeface="Verdana" pitchFamily="34" charset="0"/>
            </a:rPr>
            <a:t>Умение учиться</a:t>
          </a:r>
          <a:endParaRPr lang="ru-RU" cap="small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D2C65C5-58D5-4729-A186-28B773F87E8A}" type="parTrans" cxnId="{99ABA2BD-9A9F-489B-9DEC-C18FE02EB1A3}">
      <dgm:prSet/>
      <dgm:spPr/>
      <dgm:t>
        <a:bodyPr/>
        <a:lstStyle/>
        <a:p>
          <a:endParaRPr lang="ru-RU"/>
        </a:p>
      </dgm:t>
    </dgm:pt>
    <dgm:pt modelId="{0FF81459-6E5F-48BC-8FCD-9DF0F141E2BC}" type="sibTrans" cxnId="{99ABA2BD-9A9F-489B-9DEC-C18FE02EB1A3}">
      <dgm:prSet/>
      <dgm:spPr/>
      <dgm:t>
        <a:bodyPr/>
        <a:lstStyle/>
        <a:p>
          <a:endParaRPr lang="ru-RU"/>
        </a:p>
      </dgm:t>
    </dgm:pt>
    <dgm:pt modelId="{FDD2C963-6FC5-4264-ACB7-E53A89886E1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small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Формирование   у детей мотивации         к обучению</a:t>
          </a:r>
          <a:endParaRPr lang="ru-RU" cap="small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470F7F2-4D0E-454C-A43D-71DAA82B23E1}" type="parTrans" cxnId="{C3532028-54A1-4C15-82F2-5E423C3D8522}">
      <dgm:prSet/>
      <dgm:spPr/>
      <dgm:t>
        <a:bodyPr/>
        <a:lstStyle/>
        <a:p>
          <a:endParaRPr lang="ru-RU"/>
        </a:p>
      </dgm:t>
    </dgm:pt>
    <dgm:pt modelId="{F960204A-93E7-491C-84AB-2D5C4A91BB09}" type="sibTrans" cxnId="{C3532028-54A1-4C15-82F2-5E423C3D8522}">
      <dgm:prSet/>
      <dgm:spPr/>
      <dgm:t>
        <a:bodyPr/>
        <a:lstStyle/>
        <a:p>
          <a:endParaRPr lang="ru-RU"/>
        </a:p>
      </dgm:t>
    </dgm:pt>
    <dgm:pt modelId="{C9D55C52-E2CC-41D1-A505-BED66DB965F3}" type="pres">
      <dgm:prSet presAssocID="{957AFE8C-BB7D-43BF-A7FF-36CFF087B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802DAE-ECA3-4F17-A6C9-570D9603A676}" type="pres">
      <dgm:prSet presAssocID="{4E68EF97-FB8C-4304-A4E5-60FC6F7C5424}" presName="hierRoot1" presStyleCnt="0"/>
      <dgm:spPr/>
    </dgm:pt>
    <dgm:pt modelId="{1D9DA241-D207-490D-BE6B-FE759C524BCA}" type="pres">
      <dgm:prSet presAssocID="{4E68EF97-FB8C-4304-A4E5-60FC6F7C5424}" presName="composite" presStyleCnt="0"/>
      <dgm:spPr/>
    </dgm:pt>
    <dgm:pt modelId="{6FD45902-706C-4397-9F27-F3C99AF6FC1E}" type="pres">
      <dgm:prSet presAssocID="{4E68EF97-FB8C-4304-A4E5-60FC6F7C5424}" presName="background" presStyleLbl="node0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AC5AC160-4C97-4FFF-A9A8-0DB1185CF39B}" type="pres">
      <dgm:prSet presAssocID="{4E68EF97-FB8C-4304-A4E5-60FC6F7C5424}" presName="text" presStyleLbl="fgAcc0" presStyleIdx="0" presStyleCnt="1" custScaleX="174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3B3F4F-7C01-44AE-A6AC-C34EF97484FB}" type="pres">
      <dgm:prSet presAssocID="{4E68EF97-FB8C-4304-A4E5-60FC6F7C5424}" presName="hierChild2" presStyleCnt="0"/>
      <dgm:spPr/>
    </dgm:pt>
    <dgm:pt modelId="{89C71CFF-9E14-412D-AC7A-78275EA26434}" type="pres">
      <dgm:prSet presAssocID="{6D2C65C5-58D5-4729-A186-28B773F87E8A}" presName="Name10" presStyleLbl="parChTrans1D2" presStyleIdx="0" presStyleCnt="2"/>
      <dgm:spPr/>
    </dgm:pt>
    <dgm:pt modelId="{D77E9E6D-3A66-40B9-B589-B027C38E603F}" type="pres">
      <dgm:prSet presAssocID="{F5E64FF6-1F97-41B2-93B5-202E06CD50DA}" presName="hierRoot2" presStyleCnt="0"/>
      <dgm:spPr/>
    </dgm:pt>
    <dgm:pt modelId="{2254679B-7C7A-4C83-8BC2-BEF4E6DA1659}" type="pres">
      <dgm:prSet presAssocID="{F5E64FF6-1F97-41B2-93B5-202E06CD50DA}" presName="composite2" presStyleCnt="0"/>
      <dgm:spPr/>
    </dgm:pt>
    <dgm:pt modelId="{C5A52570-B489-492B-AF7E-07F057F3F226}" type="pres">
      <dgm:prSet presAssocID="{F5E64FF6-1F97-41B2-93B5-202E06CD50DA}" presName="background2" presStyleLbl="node2" presStyleIdx="0" presStyleCnt="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5891D0A-59F7-4B1B-8A85-1A9F000485AD}" type="pres">
      <dgm:prSet presAssocID="{F5E64FF6-1F97-41B2-93B5-202E06CD50DA}" presName="text2" presStyleLbl="fgAcc2" presStyleIdx="0" presStyleCnt="2" custScaleX="116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71FCA-8198-4BD4-90FE-75C8F48BBFDA}" type="pres">
      <dgm:prSet presAssocID="{F5E64FF6-1F97-41B2-93B5-202E06CD50DA}" presName="hierChild3" presStyleCnt="0"/>
      <dgm:spPr/>
    </dgm:pt>
    <dgm:pt modelId="{A2DB1EED-FB15-4C09-982E-C5847F34CF7F}" type="pres">
      <dgm:prSet presAssocID="{5470F7F2-4D0E-454C-A43D-71DAA82B23E1}" presName="Name10" presStyleLbl="parChTrans1D2" presStyleIdx="1" presStyleCnt="2"/>
      <dgm:spPr/>
    </dgm:pt>
    <dgm:pt modelId="{232B98E3-19C4-4F81-8C2A-43DEDA6BD59E}" type="pres">
      <dgm:prSet presAssocID="{FDD2C963-6FC5-4264-ACB7-E53A89886E1D}" presName="hierRoot2" presStyleCnt="0"/>
      <dgm:spPr/>
    </dgm:pt>
    <dgm:pt modelId="{D0A3EDC1-FB38-4D6A-9ABD-EDA16E4E79C7}" type="pres">
      <dgm:prSet presAssocID="{FDD2C963-6FC5-4264-ACB7-E53A89886E1D}" presName="composite2" presStyleCnt="0"/>
      <dgm:spPr/>
    </dgm:pt>
    <dgm:pt modelId="{A69F7326-B9E3-4B1F-B148-6F498439DD19}" type="pres">
      <dgm:prSet presAssocID="{FDD2C963-6FC5-4264-ACB7-E53A89886E1D}" presName="background2" presStyleLbl="node2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A64CFD1-8CED-4BFD-AC93-8FC8F2E68B35}" type="pres">
      <dgm:prSet presAssocID="{FDD2C963-6FC5-4264-ACB7-E53A89886E1D}" presName="text2" presStyleLbl="fgAcc2" presStyleIdx="1" presStyleCnt="2" custScaleX="118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53527-8BFC-47AE-8CC1-97E439977EEA}" type="pres">
      <dgm:prSet presAssocID="{FDD2C963-6FC5-4264-ACB7-E53A89886E1D}" presName="hierChild3" presStyleCnt="0"/>
      <dgm:spPr/>
    </dgm:pt>
  </dgm:ptLst>
  <dgm:cxnLst>
    <dgm:cxn modelId="{93D84AD7-ABA0-49F7-953C-FC611712D826}" type="presOf" srcId="{4E68EF97-FB8C-4304-A4E5-60FC6F7C5424}" destId="{AC5AC160-4C97-4FFF-A9A8-0DB1185CF39B}" srcOrd="0" destOrd="0" presId="urn:microsoft.com/office/officeart/2005/8/layout/hierarchy1"/>
    <dgm:cxn modelId="{6D3DF7B4-7511-4097-9C7F-E464341BDC5D}" type="presOf" srcId="{5470F7F2-4D0E-454C-A43D-71DAA82B23E1}" destId="{A2DB1EED-FB15-4C09-982E-C5847F34CF7F}" srcOrd="0" destOrd="0" presId="urn:microsoft.com/office/officeart/2005/8/layout/hierarchy1"/>
    <dgm:cxn modelId="{C3532028-54A1-4C15-82F2-5E423C3D8522}" srcId="{4E68EF97-FB8C-4304-A4E5-60FC6F7C5424}" destId="{FDD2C963-6FC5-4264-ACB7-E53A89886E1D}" srcOrd="1" destOrd="0" parTransId="{5470F7F2-4D0E-454C-A43D-71DAA82B23E1}" sibTransId="{F960204A-93E7-491C-84AB-2D5C4A91BB09}"/>
    <dgm:cxn modelId="{EA81A224-F20F-4BE8-8503-405C3715260A}" srcId="{957AFE8C-BB7D-43BF-A7FF-36CFF087B909}" destId="{4E68EF97-FB8C-4304-A4E5-60FC6F7C5424}" srcOrd="0" destOrd="0" parTransId="{1BFAC22D-9E6F-4ED6-8803-D3DB13249311}" sibTransId="{218511F4-8CD0-429C-BD89-D87AE7AC41FA}"/>
    <dgm:cxn modelId="{2FE7E271-05C4-4CE7-BBE3-B7ABED4D86CE}" type="presOf" srcId="{957AFE8C-BB7D-43BF-A7FF-36CFF087B909}" destId="{C9D55C52-E2CC-41D1-A505-BED66DB965F3}" srcOrd="0" destOrd="0" presId="urn:microsoft.com/office/officeart/2005/8/layout/hierarchy1"/>
    <dgm:cxn modelId="{9AAC959F-D14A-4113-8DB8-938D35586360}" type="presOf" srcId="{F5E64FF6-1F97-41B2-93B5-202E06CD50DA}" destId="{D5891D0A-59F7-4B1B-8A85-1A9F000485AD}" srcOrd="0" destOrd="0" presId="urn:microsoft.com/office/officeart/2005/8/layout/hierarchy1"/>
    <dgm:cxn modelId="{A5D03B9E-3BC2-4F0D-9DE4-0225379453A1}" type="presOf" srcId="{FDD2C963-6FC5-4264-ACB7-E53A89886E1D}" destId="{EA64CFD1-8CED-4BFD-AC93-8FC8F2E68B35}" srcOrd="0" destOrd="0" presId="urn:microsoft.com/office/officeart/2005/8/layout/hierarchy1"/>
    <dgm:cxn modelId="{B22BD070-E17F-4D1D-AB3B-3C97A18BDD8E}" type="presOf" srcId="{6D2C65C5-58D5-4729-A186-28B773F87E8A}" destId="{89C71CFF-9E14-412D-AC7A-78275EA26434}" srcOrd="0" destOrd="0" presId="urn:microsoft.com/office/officeart/2005/8/layout/hierarchy1"/>
    <dgm:cxn modelId="{99ABA2BD-9A9F-489B-9DEC-C18FE02EB1A3}" srcId="{4E68EF97-FB8C-4304-A4E5-60FC6F7C5424}" destId="{F5E64FF6-1F97-41B2-93B5-202E06CD50DA}" srcOrd="0" destOrd="0" parTransId="{6D2C65C5-58D5-4729-A186-28B773F87E8A}" sibTransId="{0FF81459-6E5F-48BC-8FCD-9DF0F141E2BC}"/>
    <dgm:cxn modelId="{E0780C93-6387-4A94-A265-35851A7EA1EC}" type="presParOf" srcId="{C9D55C52-E2CC-41D1-A505-BED66DB965F3}" destId="{67802DAE-ECA3-4F17-A6C9-570D9603A676}" srcOrd="0" destOrd="0" presId="urn:microsoft.com/office/officeart/2005/8/layout/hierarchy1"/>
    <dgm:cxn modelId="{D51F4907-01AA-4F55-98B9-CC1737CAC1CA}" type="presParOf" srcId="{67802DAE-ECA3-4F17-A6C9-570D9603A676}" destId="{1D9DA241-D207-490D-BE6B-FE759C524BCA}" srcOrd="0" destOrd="0" presId="urn:microsoft.com/office/officeart/2005/8/layout/hierarchy1"/>
    <dgm:cxn modelId="{4871CC19-1062-440F-8651-4D5960D45C3B}" type="presParOf" srcId="{1D9DA241-D207-490D-BE6B-FE759C524BCA}" destId="{6FD45902-706C-4397-9F27-F3C99AF6FC1E}" srcOrd="0" destOrd="0" presId="urn:microsoft.com/office/officeart/2005/8/layout/hierarchy1"/>
    <dgm:cxn modelId="{86A67214-6B59-417B-B72F-2AFFA873E05E}" type="presParOf" srcId="{1D9DA241-D207-490D-BE6B-FE759C524BCA}" destId="{AC5AC160-4C97-4FFF-A9A8-0DB1185CF39B}" srcOrd="1" destOrd="0" presId="urn:microsoft.com/office/officeart/2005/8/layout/hierarchy1"/>
    <dgm:cxn modelId="{F2AFEBE7-6597-4ED7-AB69-DE6FCE4A5071}" type="presParOf" srcId="{67802DAE-ECA3-4F17-A6C9-570D9603A676}" destId="{393B3F4F-7C01-44AE-A6AC-C34EF97484FB}" srcOrd="1" destOrd="0" presId="urn:microsoft.com/office/officeart/2005/8/layout/hierarchy1"/>
    <dgm:cxn modelId="{893F5DD6-648D-49BD-B3E8-075CE6BD89D7}" type="presParOf" srcId="{393B3F4F-7C01-44AE-A6AC-C34EF97484FB}" destId="{89C71CFF-9E14-412D-AC7A-78275EA26434}" srcOrd="0" destOrd="0" presId="urn:microsoft.com/office/officeart/2005/8/layout/hierarchy1"/>
    <dgm:cxn modelId="{F24161D7-E463-48B7-BEE6-5E9EE3B011E1}" type="presParOf" srcId="{393B3F4F-7C01-44AE-A6AC-C34EF97484FB}" destId="{D77E9E6D-3A66-40B9-B589-B027C38E603F}" srcOrd="1" destOrd="0" presId="urn:microsoft.com/office/officeart/2005/8/layout/hierarchy1"/>
    <dgm:cxn modelId="{532D5D4D-9AD2-4727-B336-C70ADC93A61B}" type="presParOf" srcId="{D77E9E6D-3A66-40B9-B589-B027C38E603F}" destId="{2254679B-7C7A-4C83-8BC2-BEF4E6DA1659}" srcOrd="0" destOrd="0" presId="urn:microsoft.com/office/officeart/2005/8/layout/hierarchy1"/>
    <dgm:cxn modelId="{28D1D4FD-9F9F-47E2-B436-9B1A6ED1463F}" type="presParOf" srcId="{2254679B-7C7A-4C83-8BC2-BEF4E6DA1659}" destId="{C5A52570-B489-492B-AF7E-07F057F3F226}" srcOrd="0" destOrd="0" presId="urn:microsoft.com/office/officeart/2005/8/layout/hierarchy1"/>
    <dgm:cxn modelId="{E8D3E504-0187-4297-874F-0D3ED125712F}" type="presParOf" srcId="{2254679B-7C7A-4C83-8BC2-BEF4E6DA1659}" destId="{D5891D0A-59F7-4B1B-8A85-1A9F000485AD}" srcOrd="1" destOrd="0" presId="urn:microsoft.com/office/officeart/2005/8/layout/hierarchy1"/>
    <dgm:cxn modelId="{0197A382-A385-4E52-8448-B3CB9F16B0B8}" type="presParOf" srcId="{D77E9E6D-3A66-40B9-B589-B027C38E603F}" destId="{73171FCA-8198-4BD4-90FE-75C8F48BBFDA}" srcOrd="1" destOrd="0" presId="urn:microsoft.com/office/officeart/2005/8/layout/hierarchy1"/>
    <dgm:cxn modelId="{442B83D5-7702-44EF-B272-937FBF844DA6}" type="presParOf" srcId="{393B3F4F-7C01-44AE-A6AC-C34EF97484FB}" destId="{A2DB1EED-FB15-4C09-982E-C5847F34CF7F}" srcOrd="2" destOrd="0" presId="urn:microsoft.com/office/officeart/2005/8/layout/hierarchy1"/>
    <dgm:cxn modelId="{18865E4F-17EC-4C56-83A2-EF6612E12AFE}" type="presParOf" srcId="{393B3F4F-7C01-44AE-A6AC-C34EF97484FB}" destId="{232B98E3-19C4-4F81-8C2A-43DEDA6BD59E}" srcOrd="3" destOrd="0" presId="urn:microsoft.com/office/officeart/2005/8/layout/hierarchy1"/>
    <dgm:cxn modelId="{5652B52A-25CE-435A-868A-0C76778DCCEE}" type="presParOf" srcId="{232B98E3-19C4-4F81-8C2A-43DEDA6BD59E}" destId="{D0A3EDC1-FB38-4D6A-9ABD-EDA16E4E79C7}" srcOrd="0" destOrd="0" presId="urn:microsoft.com/office/officeart/2005/8/layout/hierarchy1"/>
    <dgm:cxn modelId="{0D617AB5-D713-4600-8D1A-5CF7BB6F5DF8}" type="presParOf" srcId="{D0A3EDC1-FB38-4D6A-9ABD-EDA16E4E79C7}" destId="{A69F7326-B9E3-4B1F-B148-6F498439DD19}" srcOrd="0" destOrd="0" presId="urn:microsoft.com/office/officeart/2005/8/layout/hierarchy1"/>
    <dgm:cxn modelId="{3D11AE98-4696-4315-BE4C-B37350764BFD}" type="presParOf" srcId="{D0A3EDC1-FB38-4D6A-9ABD-EDA16E4E79C7}" destId="{EA64CFD1-8CED-4BFD-AC93-8FC8F2E68B35}" srcOrd="1" destOrd="0" presId="urn:microsoft.com/office/officeart/2005/8/layout/hierarchy1"/>
    <dgm:cxn modelId="{5F7F271D-6BC6-49F1-B0C6-1775793CC1AD}" type="presParOf" srcId="{232B98E3-19C4-4F81-8C2A-43DEDA6BD59E}" destId="{42C53527-8BFC-47AE-8CC1-97E439977E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B1EED-FB15-4C09-982E-C5847F34CF7F}">
      <dsp:nvSpPr>
        <dsp:cNvPr id="0" name=""/>
        <dsp:cNvSpPr/>
      </dsp:nvSpPr>
      <dsp:spPr>
        <a:xfrm>
          <a:off x="4075686" y="1564258"/>
          <a:ext cx="1703449" cy="71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969"/>
              </a:lnTo>
              <a:lnTo>
                <a:pt x="1703449" y="487969"/>
              </a:lnTo>
              <a:lnTo>
                <a:pt x="1703449" y="71605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71CFF-9E14-412D-AC7A-78275EA26434}">
      <dsp:nvSpPr>
        <dsp:cNvPr id="0" name=""/>
        <dsp:cNvSpPr/>
      </dsp:nvSpPr>
      <dsp:spPr>
        <a:xfrm>
          <a:off x="2342495" y="1564258"/>
          <a:ext cx="1733190" cy="716052"/>
        </a:xfrm>
        <a:custGeom>
          <a:avLst/>
          <a:gdLst/>
          <a:ahLst/>
          <a:cxnLst/>
          <a:rect l="0" t="0" r="0" b="0"/>
          <a:pathLst>
            <a:path>
              <a:moveTo>
                <a:pt x="1733190" y="0"/>
              </a:moveTo>
              <a:lnTo>
                <a:pt x="1733190" y="487969"/>
              </a:lnTo>
              <a:lnTo>
                <a:pt x="0" y="487969"/>
              </a:lnTo>
              <a:lnTo>
                <a:pt x="0" y="71605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45902-706C-4397-9F27-F3C99AF6FC1E}">
      <dsp:nvSpPr>
        <dsp:cNvPr id="0" name=""/>
        <dsp:cNvSpPr/>
      </dsp:nvSpPr>
      <dsp:spPr>
        <a:xfrm>
          <a:off x="1930297" y="842"/>
          <a:ext cx="4290776" cy="15634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C5AC160-4C97-4FFF-A9A8-0DB1185CF39B}">
      <dsp:nvSpPr>
        <dsp:cNvPr id="0" name=""/>
        <dsp:cNvSpPr/>
      </dsp:nvSpPr>
      <dsp:spPr>
        <a:xfrm>
          <a:off x="2203861" y="260728"/>
          <a:ext cx="4290776" cy="1563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ДВЕ ГРУППЫ НОВЫХ УМЕНИЙ</a:t>
          </a:r>
          <a:endParaRPr lang="ru-RU" sz="2300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03861" y="260728"/>
        <a:ext cx="4290776" cy="1563415"/>
      </dsp:txXfrm>
    </dsp:sp>
    <dsp:sp modelId="{C5A52570-B489-492B-AF7E-07F057F3F226}">
      <dsp:nvSpPr>
        <dsp:cNvPr id="0" name=""/>
        <dsp:cNvSpPr/>
      </dsp:nvSpPr>
      <dsp:spPr>
        <a:xfrm>
          <a:off x="912609" y="2280311"/>
          <a:ext cx="2859770" cy="15634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5891D0A-59F7-4B1B-8A85-1A9F000485AD}">
      <dsp:nvSpPr>
        <dsp:cNvPr id="0" name=""/>
        <dsp:cNvSpPr/>
      </dsp:nvSpPr>
      <dsp:spPr>
        <a:xfrm>
          <a:off x="1186173" y="2540197"/>
          <a:ext cx="2859770" cy="1563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small" baseline="0" smtClean="0">
              <a:latin typeface="Verdana" pitchFamily="34" charset="0"/>
              <a:ea typeface="Verdana" pitchFamily="34" charset="0"/>
              <a:cs typeface="Verdana" pitchFamily="34" charset="0"/>
            </a:rPr>
            <a:t>Умение учиться</a:t>
          </a:r>
          <a:endParaRPr lang="ru-RU" sz="2300" kern="1200" cap="small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86173" y="2540197"/>
        <a:ext cx="2859770" cy="1563415"/>
      </dsp:txXfrm>
    </dsp:sp>
    <dsp:sp modelId="{A69F7326-B9E3-4B1F-B148-6F498439DD19}">
      <dsp:nvSpPr>
        <dsp:cNvPr id="0" name=""/>
        <dsp:cNvSpPr/>
      </dsp:nvSpPr>
      <dsp:spPr>
        <a:xfrm>
          <a:off x="4319507" y="2280311"/>
          <a:ext cx="2919254" cy="15634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A64CFD1-8CED-4BFD-AC93-8FC8F2E68B35}">
      <dsp:nvSpPr>
        <dsp:cNvPr id="0" name=""/>
        <dsp:cNvSpPr/>
      </dsp:nvSpPr>
      <dsp:spPr>
        <a:xfrm>
          <a:off x="4593071" y="2540197"/>
          <a:ext cx="2919254" cy="1563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small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Формирование   у детей мотивации         к обучению</a:t>
          </a:r>
          <a:endParaRPr lang="ru-RU" sz="2300" kern="1200" cap="small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93071" y="2540197"/>
        <a:ext cx="2919254" cy="156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85E4-3BA6-431D-ABCA-0C25E973604C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D265-2853-4A01-8F50-0FD946AB5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5E8C7-9D68-4BF2-82B7-9DA93DFF109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30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7FF8D1-BEE2-4D56-97BB-9233394611DC}" type="slidenum">
              <a:rPr lang="ru-RU" sz="1200">
                <a:latin typeface="Arial" charset="0"/>
              </a:rPr>
              <a:pPr algn="r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249C9-C2E7-4D41-A9F2-87B0FE79A0AA}" type="slidenum">
              <a:rPr lang="ru-RU"/>
              <a:pPr/>
              <a:t>4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2865-B73C-487C-8C15-DCCBE0874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B22A-AB8B-4C57-B8E1-818FDA017E8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D349-4DAC-4881-A9FA-81E7CD9C8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A9893-95EF-4D5F-A5E3-5B3EED77F4F8}" type="slidenum">
              <a:rPr lang="ru-RU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7955" y="1700808"/>
            <a:ext cx="77960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Переход на федеральные </a:t>
            </a:r>
            <a:endParaRPr lang="ru-RU" sz="4800" cap="small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образовательные </a:t>
            </a:r>
          </a:p>
          <a:p>
            <a:pPr algn="ctr"/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стандарты </a:t>
            </a:r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второго поколения. </a:t>
            </a:r>
          </a:p>
          <a:p>
            <a:pPr algn="ctr"/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Модернизация образовательной </a:t>
            </a:r>
            <a:endParaRPr lang="ru-RU" sz="4800" cap="small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системы </a:t>
            </a:r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начальной </a:t>
            </a:r>
            <a:r>
              <a:rPr lang="ru-RU" sz="4800" cap="small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школы</a:t>
            </a:r>
            <a:endParaRPr lang="ru-RU" sz="4800" cap="small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Рисунок 5" descr="станда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700808"/>
            <a:ext cx="261613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484784"/>
          <a:ext cx="9143999" cy="46085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5382"/>
                <a:gridCol w="2915382"/>
                <a:gridCol w="924204"/>
                <a:gridCol w="826167"/>
                <a:gridCol w="781432"/>
                <a:gridCol w="781432"/>
              </a:tblGrid>
              <a:tr h="6091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Направления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Кружки, спецкурсы, факультативы и т.д.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Кол-во часов в неделю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1кл</a:t>
                      </a: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</a:t>
                      </a:r>
                      <a:r>
                        <a:rPr lang="ru-RU" sz="16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</a:t>
                      </a: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</a:t>
                      </a:r>
                      <a:r>
                        <a:rPr lang="ru-RU" sz="16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</a:t>
                      </a: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4кл.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11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Спортивно-оздоровительное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Планета здоровья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Подвижные игры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37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Общекультурное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Волшебный  мир оригами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Чудеса аппликации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Общеинтеллектуальное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Занимательная математика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Духовно-нравственное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Истоки возрождения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Социальное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Росток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88640"/>
            <a:ext cx="828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Внеурочная деятельность: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214290"/>
            <a:ext cx="764386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Общекультурное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350046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Чудеса аппликации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85992"/>
            <a:ext cx="3357586" cy="7143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Волшебный мир оригами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429000"/>
            <a:ext cx="792961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 - оздоровительное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643446"/>
            <a:ext cx="335758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Планета  здоровья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857892"/>
            <a:ext cx="335758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Подвижные игры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:\DCIM\101MSDCF\DSC05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143273" cy="235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гнутая влево стрелка 10"/>
          <p:cNvSpPr/>
          <p:nvPr/>
        </p:nvSpPr>
        <p:spPr>
          <a:xfrm>
            <a:off x="142844" y="500042"/>
            <a:ext cx="714380" cy="1214446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286248" y="857232"/>
            <a:ext cx="571504" cy="1928826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4786314" y="4143380"/>
            <a:ext cx="642942" cy="107157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286248" y="4143380"/>
            <a:ext cx="1214446" cy="2214578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:\DCIM\101MSDCF\DSC05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8231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85728"/>
            <a:ext cx="5643602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- нравственное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357190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Истоки возрождения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2500306"/>
            <a:ext cx="550072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714752"/>
            <a:ext cx="44291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Росток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4786322"/>
            <a:ext cx="550072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Общеинтеллектуальное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021288"/>
            <a:ext cx="4752528" cy="622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Занимательная математика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20" name="Picture 24" descr="C:\Users\Шувал\Desktop\ученики картинки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1529058" cy="2263605"/>
          </a:xfrm>
          <a:prstGeom prst="rect">
            <a:avLst/>
          </a:prstGeom>
          <a:noFill/>
        </p:spPr>
      </p:pic>
      <p:sp>
        <p:nvSpPr>
          <p:cNvPr id="31" name="Стрелка вниз 30"/>
          <p:cNvSpPr/>
          <p:nvPr/>
        </p:nvSpPr>
        <p:spPr>
          <a:xfrm>
            <a:off x="3000364" y="5429264"/>
            <a:ext cx="357190" cy="5715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500298" y="1000108"/>
            <a:ext cx="357190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429256" y="3214686"/>
            <a:ext cx="285752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007e1b601e7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2656"/>
            <a:ext cx="2857899" cy="2133898"/>
          </a:xfrm>
          <a:prstGeom prst="rect">
            <a:avLst/>
          </a:prstGeom>
        </p:spPr>
      </p:pic>
      <p:pic>
        <p:nvPicPr>
          <p:cNvPr id="17" name="Рисунок 16" descr="e833bf01323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645024"/>
            <a:ext cx="2553643" cy="298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Шувал\Desktop\выступление на педсовете\s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714612" cy="17903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Модель выпускника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   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начальной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школы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Владеющий основами умения учиться, способный к организации собственной деятельности.</a:t>
            </a:r>
          </a:p>
          <a:p>
            <a:pPr lvl="0"/>
            <a:r>
              <a:rPr lang="ru-RU" dirty="0" smtClean="0"/>
              <a:t>Любящий свой народ, свой край и свою Родину.</a:t>
            </a:r>
          </a:p>
          <a:p>
            <a:pPr lvl="0"/>
            <a:r>
              <a:rPr lang="ru-RU" dirty="0" smtClean="0"/>
              <a:t>Уважающий и принимающий ценности семьи и общества.</a:t>
            </a:r>
          </a:p>
          <a:p>
            <a:pPr lvl="0"/>
            <a:r>
              <a:rPr lang="ru-RU" dirty="0" smtClean="0"/>
              <a:t>Любознательный, активный и заинтересованно познающий мир.</a:t>
            </a:r>
          </a:p>
          <a:p>
            <a:pPr lvl="0"/>
            <a:r>
              <a:rPr lang="ru-RU" dirty="0" smtClean="0"/>
              <a:t>Готовый самостоятельно действовать и отвечать за свои поступки перед семьей и обществом.</a:t>
            </a:r>
          </a:p>
          <a:p>
            <a:pPr lvl="0"/>
            <a:r>
              <a:rPr lang="ru-RU" dirty="0" smtClean="0"/>
              <a:t>Доброжелательный, умеющий слушать и слышать собеседника.</a:t>
            </a:r>
          </a:p>
          <a:p>
            <a:pPr lvl="0"/>
            <a:r>
              <a:rPr lang="ru-RU" dirty="0" smtClean="0"/>
              <a:t> Выполняющий правила здорового и безопасного для себя и окружающих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001000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4163" indent="-284163" eaLnBrk="0" hangingPunct="0">
              <a:lnSpc>
                <a:spcPct val="95000"/>
              </a:lnSpc>
            </a:pPr>
            <a:r>
              <a:rPr lang="ru-RU" sz="360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ru-RU" sz="3600">
              <a:latin typeface="Times New Roman" pitchFamily="18" charset="0"/>
            </a:endParaRPr>
          </a:p>
        </p:txBody>
      </p:sp>
      <p:pic>
        <p:nvPicPr>
          <p:cNvPr id="1026" name="Picture 2" descr="C:\Users\Шувал\Desktop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643446"/>
            <a:ext cx="3072459" cy="1808472"/>
          </a:xfrm>
          <a:prstGeom prst="rect">
            <a:avLst/>
          </a:prstGeom>
          <a:noFill/>
        </p:spPr>
      </p:pic>
      <p:pic>
        <p:nvPicPr>
          <p:cNvPr id="1027" name="Picture 3" descr="C:\Users\Шувал\Desktop\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112191" cy="2961014"/>
          </a:xfrm>
          <a:prstGeom prst="rect">
            <a:avLst/>
          </a:prstGeom>
          <a:noFill/>
        </p:spPr>
      </p:pic>
      <p:pic>
        <p:nvPicPr>
          <p:cNvPr id="1028" name="Picture 4" descr="C:\Users\Шувал\Desktop\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1357322" cy="18836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188640"/>
            <a:ext cx="7632848" cy="31683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Пусть труд ваш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будет</a:t>
            </a:r>
          </a:p>
          <a:p>
            <a:pPr algn="ctr">
              <a:defRPr/>
            </a:pP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радостным!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увал\Desktop\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82"/>
            <a:ext cx="9144000" cy="687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1412776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631316d7edb6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2052890" cy="3291142"/>
          </a:xfrm>
          <a:prstGeom prst="rect">
            <a:avLst/>
          </a:prstGeom>
        </p:spPr>
      </p:pic>
      <p:pic>
        <p:nvPicPr>
          <p:cNvPr id="5" name="Рисунок 4" descr="clairev0807002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43" y="5157192"/>
            <a:ext cx="1691657" cy="146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anchorCtr="0"/>
          <a:lstStyle/>
          <a:p>
            <a:pPr eaLnBrk="1" hangingPunct="1">
              <a:defRPr/>
            </a:pPr>
            <a:r>
              <a:rPr lang="ru-RU" sz="2800" cap="small" dirty="0" smtClean="0">
                <a:solidFill>
                  <a:srgbClr val="002060"/>
                </a:solidFill>
                <a:latin typeface="Impact" pitchFamily="34" charset="0"/>
              </a:rPr>
              <a:t>Роль и место педагогического образования в ФГОС </a:t>
            </a:r>
            <a:r>
              <a:rPr lang="ru-RU" sz="2800" cap="small" dirty="0" smtClean="0">
                <a:solidFill>
                  <a:srgbClr val="002060"/>
                </a:solidFill>
                <a:latin typeface="Impact" pitchFamily="34" charset="0"/>
              </a:rPr>
              <a:t/>
            </a:r>
            <a:br>
              <a:rPr lang="ru-RU" sz="2800" cap="small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sz="2800" cap="small" dirty="0" smtClean="0">
                <a:solidFill>
                  <a:srgbClr val="002060"/>
                </a:solidFill>
                <a:latin typeface="Impact" pitchFamily="34" charset="0"/>
              </a:rPr>
              <a:t>общего </a:t>
            </a:r>
            <a:r>
              <a:rPr lang="ru-RU" sz="2800" cap="small" dirty="0" smtClean="0">
                <a:solidFill>
                  <a:srgbClr val="002060"/>
                </a:solidFill>
                <a:latin typeface="Impact" pitchFamily="34" charset="0"/>
              </a:rPr>
              <a:t>образования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052736"/>
            <a:ext cx="9143999" cy="5805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ahoma" pitchFamily="34" charset="0"/>
              </a:rPr>
              <a:t>	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132138" y="1268413"/>
            <a:ext cx="2879725" cy="1368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ФГОС </a:t>
            </a:r>
          </a:p>
          <a:p>
            <a:pPr algn="ctr">
              <a:defRPr/>
            </a:pPr>
            <a:r>
              <a:rPr lang="ru-RU" sz="2400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общего </a:t>
            </a:r>
          </a:p>
          <a:p>
            <a:pPr algn="ctr">
              <a:defRPr/>
            </a:pPr>
            <a:r>
              <a:rPr lang="ru-RU" sz="2400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</a:t>
            </a:r>
          </a:p>
          <a:p>
            <a:pPr algn="ctr">
              <a:defRPr/>
            </a:pPr>
            <a:r>
              <a:rPr lang="ru-RU" sz="2400" cap="small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cap="small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11188" y="3213100"/>
            <a:ext cx="2087562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latin typeface="Arial" charset="0"/>
              </a:rPr>
              <a:t>Требования к </a:t>
            </a:r>
          </a:p>
          <a:p>
            <a:pPr algn="ctr"/>
            <a:r>
              <a:rPr lang="ru-RU" sz="2400" dirty="0">
                <a:latin typeface="Arial" charset="0"/>
              </a:rPr>
              <a:t>результатам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 rot="8139452">
            <a:off x="2771775" y="2708275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 rot="5400000">
            <a:off x="4211638" y="2779712"/>
            <a:ext cx="719138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 rot="5400000">
            <a:off x="7748611" y="4476748"/>
            <a:ext cx="719138" cy="642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6516688" y="3211513"/>
            <a:ext cx="2087562" cy="10810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latin typeface="Arial" charset="0"/>
              </a:rPr>
              <a:t>Требования к </a:t>
            </a:r>
          </a:p>
          <a:p>
            <a:pPr algn="ctr"/>
            <a:r>
              <a:rPr lang="ru-RU" sz="2400" dirty="0">
                <a:latin typeface="Arial" charset="0"/>
              </a:rPr>
              <a:t>условиям</a:t>
            </a:r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>
            <a:off x="3352800" y="3505200"/>
            <a:ext cx="2374900" cy="1436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</a:rPr>
              <a:t>Требования к </a:t>
            </a:r>
          </a:p>
          <a:p>
            <a:pPr algn="ctr"/>
            <a:r>
              <a:rPr lang="ru-RU" sz="2000" dirty="0">
                <a:latin typeface="Arial" charset="0"/>
              </a:rPr>
              <a:t>структуре основных</a:t>
            </a:r>
          </a:p>
          <a:p>
            <a:pPr algn="ctr"/>
            <a:r>
              <a:rPr lang="ru-RU" sz="2000" dirty="0">
                <a:latin typeface="Arial" charset="0"/>
              </a:rPr>
              <a:t>образовательных</a:t>
            </a:r>
          </a:p>
          <a:p>
            <a:pPr algn="ctr"/>
            <a:r>
              <a:rPr lang="ru-RU" sz="2000" dirty="0">
                <a:latin typeface="Arial" charset="0"/>
              </a:rPr>
              <a:t>программ</a:t>
            </a:r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7056438" y="5257800"/>
            <a:ext cx="2087562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Педагогические</a:t>
            </a:r>
          </a:p>
          <a:p>
            <a:pPr algn="ctr">
              <a:defRPr/>
            </a:pPr>
            <a:r>
              <a:rPr lang="ru-RU" sz="2000" dirty="0">
                <a:latin typeface="Arial" charset="0"/>
              </a:rPr>
              <a:t>кадры</a:t>
            </a:r>
          </a:p>
        </p:txBody>
      </p:sp>
      <p:sp>
        <p:nvSpPr>
          <p:cNvPr id="12300" name="AutoShape 13"/>
          <p:cNvSpPr>
            <a:spLocks noChangeArrowheads="1"/>
          </p:cNvSpPr>
          <p:nvPr/>
        </p:nvSpPr>
        <p:spPr bwMode="auto">
          <a:xfrm rot="2705671">
            <a:off x="5795963" y="2708275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303" name="AutoShape 16"/>
          <p:cNvSpPr>
            <a:spLocks noChangeArrowheads="1"/>
          </p:cNvSpPr>
          <p:nvPr/>
        </p:nvSpPr>
        <p:spPr bwMode="auto">
          <a:xfrm rot="8076757">
            <a:off x="6156325" y="443706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304" name="AutoShape 18"/>
          <p:cNvSpPr>
            <a:spLocks noChangeArrowheads="1"/>
          </p:cNvSpPr>
          <p:nvPr/>
        </p:nvSpPr>
        <p:spPr bwMode="auto">
          <a:xfrm>
            <a:off x="179512" y="5214938"/>
            <a:ext cx="6221288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Педагогическое образование – важнейший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ресурс реализации стандарта общего образования,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как условие устойчивого 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инновационного развития  России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5" name="AutoShape 19"/>
          <p:cNvSpPr>
            <a:spLocks noChangeArrowheads="1"/>
          </p:cNvSpPr>
          <p:nvPr/>
        </p:nvSpPr>
        <p:spPr bwMode="auto">
          <a:xfrm>
            <a:off x="6400800" y="5638800"/>
            <a:ext cx="647700" cy="503238"/>
          </a:xfrm>
          <a:prstGeom prst="leftRightArrow">
            <a:avLst>
              <a:gd name="adj1" fmla="val 50000"/>
              <a:gd name="adj2" fmla="val 2574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72C37-D987-428B-95E6-C7FC730E12B8}" type="slidenum">
              <a:rPr lang="ru-RU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44824"/>
            <a:ext cx="8568952" cy="335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cap="small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 ОБРАЗОВАНИЯ – </a:t>
            </a:r>
          </a:p>
          <a:p>
            <a:pPr>
              <a:lnSpc>
                <a:spcPct val="125000"/>
              </a:lnSpc>
            </a:pPr>
            <a:r>
              <a:rPr lang="ru-RU" sz="20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lang="ru-RU" sz="2000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только знания по конкретным дисциплинам, но и умение применять их в повседневной жизни, использовать в дальнейшем обучении. Ученик должен обладать целостным социально-ориентированным взглядом на мир в его единстве и разнообразии природы, народов, культур, религий. Это возможно лишь в результате объединения усилий учителей разных предметов. </a:t>
            </a:r>
            <a:endParaRPr lang="ru-RU" sz="20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Переход на новые стандарты</a:t>
            </a:r>
            <a:endParaRPr lang="ru-RU" sz="54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Рисунок 8" descr="clairev0812000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869160"/>
            <a:ext cx="1584176" cy="182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00166" y="2714620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4" descr="j008904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487" y="4500570"/>
            <a:ext cx="18145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500298" y="1785926"/>
            <a:ext cx="6357982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обеспечивают учащемуся возможность самостоятельно осуществлять деятельность учения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8662" y="3500438"/>
            <a:ext cx="6215106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создают условия развития личности и ее самореализации на основе «умения учиться»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5429264"/>
            <a:ext cx="6143668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обеспечивают успешное усвоение знаний, умений и навыков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5" descr="j034336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180924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Что дают универсальные </a:t>
            </a:r>
          </a:p>
          <a:p>
            <a:pPr algn="ctr"/>
            <a:r>
              <a:rPr lang="ru-RU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учебные действия?</a:t>
            </a:r>
            <a:endParaRPr lang="ru-RU" sz="4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B7248-0785-40F8-88C3-2BA135040053}" type="slidenum">
              <a:rPr lang="ru-RU"/>
              <a:pPr/>
              <a:t>6</a:t>
            </a:fld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1982788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2665413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3397250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4165600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4927600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5688013"/>
            <a:ext cx="9144000" cy="358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0" y="1628775"/>
            <a:ext cx="1258888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2060"/>
                </a:solidFill>
              </a:rPr>
              <a:t>2010-11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0" y="1916113"/>
            <a:ext cx="140335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2011-12 уч.год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611188" y="806450"/>
            <a:ext cx="2571750" cy="2769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-  обязательное введение ФГОС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635375" y="765175"/>
            <a:ext cx="19034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CC0000"/>
                </a:solidFill>
              </a:rPr>
              <a:t>-  введение ФГОС по мере готовности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357290" y="207167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1331913" y="1628775"/>
            <a:ext cx="358775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736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Введение федерального государственного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стандарта общего образования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2349500"/>
            <a:ext cx="1149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2012-13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0" y="2708275"/>
            <a:ext cx="140335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2013-14 </a:t>
            </a:r>
            <a:r>
              <a:rPr lang="ru-RU" sz="1200" b="1" dirty="0" err="1"/>
              <a:t>уч.год</a:t>
            </a:r>
            <a:endParaRPr lang="ru-RU" sz="1200" b="1" dirty="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68638"/>
            <a:ext cx="1252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2014-15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860800"/>
            <a:ext cx="1149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2016-17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4581525"/>
            <a:ext cx="1149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2018-19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5373688"/>
            <a:ext cx="1149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2020-21 </a:t>
            </a:r>
            <a:r>
              <a:rPr lang="ru-RU" sz="1200" b="1" dirty="0" err="1">
                <a:solidFill>
                  <a:srgbClr val="002060"/>
                </a:solidFill>
              </a:rPr>
              <a:t>уч.год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0" y="4221163"/>
            <a:ext cx="140335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2017-18 </a:t>
            </a:r>
            <a:r>
              <a:rPr lang="ru-RU" sz="1200" b="1" dirty="0" err="1"/>
              <a:t>уч.год</a:t>
            </a:r>
            <a:endParaRPr lang="ru-RU" sz="1200" b="1" dirty="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0" y="4941888"/>
            <a:ext cx="140335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2019-20 </a:t>
            </a:r>
            <a:r>
              <a:rPr lang="ru-RU" sz="1200" b="1" dirty="0" err="1"/>
              <a:t>уч.год</a:t>
            </a:r>
            <a:endParaRPr lang="ru-RU" sz="1200" b="1" dirty="0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0" y="5734050"/>
            <a:ext cx="140335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2021-22 </a:t>
            </a:r>
            <a:r>
              <a:rPr lang="ru-RU" sz="1200" b="1" dirty="0" err="1"/>
              <a:t>уч.год</a:t>
            </a:r>
            <a:endParaRPr lang="ru-RU" sz="1200" b="1" dirty="0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0" y="3429000"/>
            <a:ext cx="140335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2015-16 </a:t>
            </a:r>
            <a:r>
              <a:rPr lang="ru-RU" sz="1200" b="1" dirty="0" err="1"/>
              <a:t>уч.год</a:t>
            </a:r>
            <a:endParaRPr lang="ru-RU" sz="1200" b="1" dirty="0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331913" y="350043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331913" y="386080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1331913" y="42211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1357290" y="457200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1357290" y="492919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1357290" y="535782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1357290" y="571501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331913" y="31416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1331913" y="242093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1331913" y="278130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1785918" y="2071678"/>
            <a:ext cx="358775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1763713" y="242093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2195513" y="2420938"/>
            <a:ext cx="360362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2627313" y="2420938"/>
            <a:ext cx="360362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1785918" y="278605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2214546" y="2786058"/>
            <a:ext cx="358775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58" name="Text Box 42"/>
          <p:cNvSpPr txBox="1">
            <a:spLocks noChangeArrowheads="1"/>
          </p:cNvSpPr>
          <p:nvPr/>
        </p:nvSpPr>
        <p:spPr bwMode="auto">
          <a:xfrm>
            <a:off x="2643174" y="2786058"/>
            <a:ext cx="360362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86059" name="Text Box 43"/>
          <p:cNvSpPr txBox="1">
            <a:spLocks noChangeArrowheads="1"/>
          </p:cNvSpPr>
          <p:nvPr/>
        </p:nvSpPr>
        <p:spPr bwMode="auto">
          <a:xfrm>
            <a:off x="179388" y="83661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 dirty="0">
              <a:solidFill>
                <a:srgbClr val="00462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3059113" y="836613"/>
            <a:ext cx="360362" cy="238125"/>
          </a:xfrm>
          <a:prstGeom prst="rect">
            <a:avLst/>
          </a:prstGeom>
          <a:solidFill>
            <a:srgbClr val="E4B7E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61" name="Text Box 45"/>
          <p:cNvSpPr txBox="1">
            <a:spLocks noChangeArrowheads="1"/>
          </p:cNvSpPr>
          <p:nvPr/>
        </p:nvSpPr>
        <p:spPr bwMode="auto">
          <a:xfrm>
            <a:off x="3132138" y="2781300"/>
            <a:ext cx="361950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62" name="Text Box 46"/>
          <p:cNvSpPr txBox="1">
            <a:spLocks noChangeArrowheads="1"/>
          </p:cNvSpPr>
          <p:nvPr/>
        </p:nvSpPr>
        <p:spPr bwMode="auto">
          <a:xfrm>
            <a:off x="3563938" y="2781300"/>
            <a:ext cx="360362" cy="238125"/>
          </a:xfrm>
          <a:prstGeom prst="rect">
            <a:avLst/>
          </a:prstGeom>
          <a:solidFill>
            <a:srgbClr val="99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3995738" y="2781300"/>
            <a:ext cx="360362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064" name="Text Box 48"/>
          <p:cNvSpPr txBox="1">
            <a:spLocks noChangeArrowheads="1"/>
          </p:cNvSpPr>
          <p:nvPr/>
        </p:nvSpPr>
        <p:spPr bwMode="auto">
          <a:xfrm>
            <a:off x="1785918" y="314324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65" name="Text Box 49"/>
          <p:cNvSpPr txBox="1">
            <a:spLocks noChangeArrowheads="1"/>
          </p:cNvSpPr>
          <p:nvPr/>
        </p:nvSpPr>
        <p:spPr bwMode="auto">
          <a:xfrm>
            <a:off x="2214546" y="314324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2643174" y="314324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067" name="Text Box 51"/>
          <p:cNvSpPr txBox="1">
            <a:spLocks noChangeArrowheads="1"/>
          </p:cNvSpPr>
          <p:nvPr/>
        </p:nvSpPr>
        <p:spPr bwMode="auto">
          <a:xfrm>
            <a:off x="3132138" y="3141663"/>
            <a:ext cx="361950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68" name="Text Box 52"/>
          <p:cNvSpPr txBox="1">
            <a:spLocks noChangeArrowheads="1"/>
          </p:cNvSpPr>
          <p:nvPr/>
        </p:nvSpPr>
        <p:spPr bwMode="auto">
          <a:xfrm>
            <a:off x="3563938" y="31416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86069" name="Text Box 53"/>
          <p:cNvSpPr txBox="1">
            <a:spLocks noChangeArrowheads="1"/>
          </p:cNvSpPr>
          <p:nvPr/>
        </p:nvSpPr>
        <p:spPr bwMode="auto">
          <a:xfrm>
            <a:off x="3995738" y="31416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86070" name="Text Box 54"/>
          <p:cNvSpPr txBox="1">
            <a:spLocks noChangeArrowheads="1"/>
          </p:cNvSpPr>
          <p:nvPr/>
        </p:nvSpPr>
        <p:spPr bwMode="auto">
          <a:xfrm>
            <a:off x="4427538" y="3141663"/>
            <a:ext cx="358775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071" name="Text Box 55"/>
          <p:cNvSpPr txBox="1">
            <a:spLocks noChangeArrowheads="1"/>
          </p:cNvSpPr>
          <p:nvPr/>
        </p:nvSpPr>
        <p:spPr bwMode="auto">
          <a:xfrm>
            <a:off x="4859338" y="31416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072" name="Text Box 56"/>
          <p:cNvSpPr txBox="1">
            <a:spLocks noChangeArrowheads="1"/>
          </p:cNvSpPr>
          <p:nvPr/>
        </p:nvSpPr>
        <p:spPr bwMode="auto">
          <a:xfrm>
            <a:off x="1785918" y="350043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73" name="Text Box 57"/>
          <p:cNvSpPr txBox="1">
            <a:spLocks noChangeArrowheads="1"/>
          </p:cNvSpPr>
          <p:nvPr/>
        </p:nvSpPr>
        <p:spPr bwMode="auto">
          <a:xfrm>
            <a:off x="2214546" y="350043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74" name="Text Box 58"/>
          <p:cNvSpPr txBox="1">
            <a:spLocks noChangeArrowheads="1"/>
          </p:cNvSpPr>
          <p:nvPr/>
        </p:nvSpPr>
        <p:spPr bwMode="auto">
          <a:xfrm>
            <a:off x="2700338" y="350043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075" name="Text Box 59"/>
          <p:cNvSpPr txBox="1">
            <a:spLocks noChangeArrowheads="1"/>
          </p:cNvSpPr>
          <p:nvPr/>
        </p:nvSpPr>
        <p:spPr bwMode="auto">
          <a:xfrm>
            <a:off x="3132138" y="350043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76" name="Text Box 60"/>
          <p:cNvSpPr txBox="1">
            <a:spLocks noChangeArrowheads="1"/>
          </p:cNvSpPr>
          <p:nvPr/>
        </p:nvSpPr>
        <p:spPr bwMode="auto">
          <a:xfrm>
            <a:off x="3563938" y="350043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3995738" y="350043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86078" name="Text Box 62"/>
          <p:cNvSpPr txBox="1">
            <a:spLocks noChangeArrowheads="1"/>
          </p:cNvSpPr>
          <p:nvPr/>
        </p:nvSpPr>
        <p:spPr bwMode="auto">
          <a:xfrm>
            <a:off x="4427538" y="350043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86079" name="Text Box 63"/>
          <p:cNvSpPr txBox="1">
            <a:spLocks noChangeArrowheads="1"/>
          </p:cNvSpPr>
          <p:nvPr/>
        </p:nvSpPr>
        <p:spPr bwMode="auto">
          <a:xfrm>
            <a:off x="4859338" y="3500438"/>
            <a:ext cx="361950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5357818" y="350043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1785918" y="385762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2214546" y="385762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2700338" y="386080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3132138" y="386080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3563938" y="386080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3995738" y="3860800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4427538" y="3860800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86088" name="Text Box 72"/>
          <p:cNvSpPr txBox="1">
            <a:spLocks noChangeArrowheads="1"/>
          </p:cNvSpPr>
          <p:nvPr/>
        </p:nvSpPr>
        <p:spPr bwMode="auto">
          <a:xfrm>
            <a:off x="4859338" y="3860800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86089" name="Text Box 73"/>
          <p:cNvSpPr txBox="1">
            <a:spLocks noChangeArrowheads="1"/>
          </p:cNvSpPr>
          <p:nvPr/>
        </p:nvSpPr>
        <p:spPr bwMode="auto">
          <a:xfrm>
            <a:off x="5364163" y="3860800"/>
            <a:ext cx="361950" cy="238125"/>
          </a:xfrm>
          <a:prstGeom prst="rect">
            <a:avLst/>
          </a:prstGeom>
          <a:solidFill>
            <a:srgbClr val="F8BB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090" name="Text Box 74"/>
          <p:cNvSpPr txBox="1">
            <a:spLocks noChangeArrowheads="1"/>
          </p:cNvSpPr>
          <p:nvPr/>
        </p:nvSpPr>
        <p:spPr bwMode="auto">
          <a:xfrm>
            <a:off x="5795963" y="3860800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091" name="Text Box 75"/>
          <p:cNvSpPr txBox="1">
            <a:spLocks noChangeArrowheads="1"/>
          </p:cNvSpPr>
          <p:nvPr/>
        </p:nvSpPr>
        <p:spPr bwMode="auto">
          <a:xfrm>
            <a:off x="1785918" y="421481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92" name="Text Box 76"/>
          <p:cNvSpPr txBox="1">
            <a:spLocks noChangeArrowheads="1"/>
          </p:cNvSpPr>
          <p:nvPr/>
        </p:nvSpPr>
        <p:spPr bwMode="auto">
          <a:xfrm>
            <a:off x="2214546" y="421481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93" name="Text Box 77"/>
          <p:cNvSpPr txBox="1">
            <a:spLocks noChangeArrowheads="1"/>
          </p:cNvSpPr>
          <p:nvPr/>
        </p:nvSpPr>
        <p:spPr bwMode="auto">
          <a:xfrm>
            <a:off x="2700338" y="42211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094" name="Text Box 78"/>
          <p:cNvSpPr txBox="1">
            <a:spLocks noChangeArrowheads="1"/>
          </p:cNvSpPr>
          <p:nvPr/>
        </p:nvSpPr>
        <p:spPr bwMode="auto">
          <a:xfrm>
            <a:off x="3132138" y="42211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095" name="Text Box 79"/>
          <p:cNvSpPr txBox="1">
            <a:spLocks noChangeArrowheads="1"/>
          </p:cNvSpPr>
          <p:nvPr/>
        </p:nvSpPr>
        <p:spPr bwMode="auto">
          <a:xfrm>
            <a:off x="3563938" y="42211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096" name="Text Box 80"/>
          <p:cNvSpPr txBox="1">
            <a:spLocks noChangeArrowheads="1"/>
          </p:cNvSpPr>
          <p:nvPr/>
        </p:nvSpPr>
        <p:spPr bwMode="auto">
          <a:xfrm>
            <a:off x="3995738" y="4221163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6097" name="Text Box 81"/>
          <p:cNvSpPr txBox="1">
            <a:spLocks noChangeArrowheads="1"/>
          </p:cNvSpPr>
          <p:nvPr/>
        </p:nvSpPr>
        <p:spPr bwMode="auto">
          <a:xfrm>
            <a:off x="1785918" y="457200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098" name="Text Box 82"/>
          <p:cNvSpPr txBox="1">
            <a:spLocks noChangeArrowheads="1"/>
          </p:cNvSpPr>
          <p:nvPr/>
        </p:nvSpPr>
        <p:spPr bwMode="auto">
          <a:xfrm>
            <a:off x="2214546" y="457200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099" name="Text Box 83"/>
          <p:cNvSpPr txBox="1">
            <a:spLocks noChangeArrowheads="1"/>
          </p:cNvSpPr>
          <p:nvPr/>
        </p:nvSpPr>
        <p:spPr bwMode="auto">
          <a:xfrm>
            <a:off x="2700338" y="4581525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100" name="Text Box 84"/>
          <p:cNvSpPr txBox="1">
            <a:spLocks noChangeArrowheads="1"/>
          </p:cNvSpPr>
          <p:nvPr/>
        </p:nvSpPr>
        <p:spPr bwMode="auto">
          <a:xfrm>
            <a:off x="3132138" y="4581525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101" name="Text Box 85"/>
          <p:cNvSpPr txBox="1">
            <a:spLocks noChangeArrowheads="1"/>
          </p:cNvSpPr>
          <p:nvPr/>
        </p:nvSpPr>
        <p:spPr bwMode="auto">
          <a:xfrm>
            <a:off x="3563938" y="4581525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102" name="Text Box 86"/>
          <p:cNvSpPr txBox="1">
            <a:spLocks noChangeArrowheads="1"/>
          </p:cNvSpPr>
          <p:nvPr/>
        </p:nvSpPr>
        <p:spPr bwMode="auto">
          <a:xfrm>
            <a:off x="3995738" y="4581525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6103" name="Text Box 87"/>
          <p:cNvSpPr txBox="1">
            <a:spLocks noChangeArrowheads="1"/>
          </p:cNvSpPr>
          <p:nvPr/>
        </p:nvSpPr>
        <p:spPr bwMode="auto">
          <a:xfrm>
            <a:off x="4427538" y="4581525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86104" name="Text Box 88"/>
          <p:cNvSpPr txBox="1">
            <a:spLocks noChangeArrowheads="1"/>
          </p:cNvSpPr>
          <p:nvPr/>
        </p:nvSpPr>
        <p:spPr bwMode="auto">
          <a:xfrm>
            <a:off x="1785918" y="492919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105" name="Text Box 89"/>
          <p:cNvSpPr txBox="1">
            <a:spLocks noChangeArrowheads="1"/>
          </p:cNvSpPr>
          <p:nvPr/>
        </p:nvSpPr>
        <p:spPr bwMode="auto">
          <a:xfrm>
            <a:off x="2214546" y="4929198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106" name="Text Box 90"/>
          <p:cNvSpPr txBox="1">
            <a:spLocks noChangeArrowheads="1"/>
          </p:cNvSpPr>
          <p:nvPr/>
        </p:nvSpPr>
        <p:spPr bwMode="auto">
          <a:xfrm>
            <a:off x="27003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107" name="Text Box 91"/>
          <p:cNvSpPr txBox="1">
            <a:spLocks noChangeArrowheads="1"/>
          </p:cNvSpPr>
          <p:nvPr/>
        </p:nvSpPr>
        <p:spPr bwMode="auto">
          <a:xfrm>
            <a:off x="31321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108" name="Text Box 92"/>
          <p:cNvSpPr txBox="1">
            <a:spLocks noChangeArrowheads="1"/>
          </p:cNvSpPr>
          <p:nvPr/>
        </p:nvSpPr>
        <p:spPr bwMode="auto">
          <a:xfrm>
            <a:off x="35639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109" name="Text Box 93"/>
          <p:cNvSpPr txBox="1">
            <a:spLocks noChangeArrowheads="1"/>
          </p:cNvSpPr>
          <p:nvPr/>
        </p:nvSpPr>
        <p:spPr bwMode="auto">
          <a:xfrm>
            <a:off x="39957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6110" name="Text Box 94"/>
          <p:cNvSpPr txBox="1">
            <a:spLocks noChangeArrowheads="1"/>
          </p:cNvSpPr>
          <p:nvPr/>
        </p:nvSpPr>
        <p:spPr bwMode="auto">
          <a:xfrm>
            <a:off x="44275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86111" name="Text Box 95"/>
          <p:cNvSpPr txBox="1">
            <a:spLocks noChangeArrowheads="1"/>
          </p:cNvSpPr>
          <p:nvPr/>
        </p:nvSpPr>
        <p:spPr bwMode="auto">
          <a:xfrm>
            <a:off x="4859338" y="49418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86112" name="Text Box 96"/>
          <p:cNvSpPr txBox="1">
            <a:spLocks noChangeArrowheads="1"/>
          </p:cNvSpPr>
          <p:nvPr/>
        </p:nvSpPr>
        <p:spPr bwMode="auto">
          <a:xfrm>
            <a:off x="1785918" y="535782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113" name="Text Box 97"/>
          <p:cNvSpPr txBox="1">
            <a:spLocks noChangeArrowheads="1"/>
          </p:cNvSpPr>
          <p:nvPr/>
        </p:nvSpPr>
        <p:spPr bwMode="auto">
          <a:xfrm>
            <a:off x="2214546" y="535782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114" name="Text Box 98"/>
          <p:cNvSpPr txBox="1">
            <a:spLocks noChangeArrowheads="1"/>
          </p:cNvSpPr>
          <p:nvPr/>
        </p:nvSpPr>
        <p:spPr bwMode="auto">
          <a:xfrm>
            <a:off x="2700338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115" name="Text Box 99"/>
          <p:cNvSpPr txBox="1">
            <a:spLocks noChangeArrowheads="1"/>
          </p:cNvSpPr>
          <p:nvPr/>
        </p:nvSpPr>
        <p:spPr bwMode="auto">
          <a:xfrm>
            <a:off x="3132138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116" name="Text Box 100"/>
          <p:cNvSpPr txBox="1">
            <a:spLocks noChangeArrowheads="1"/>
          </p:cNvSpPr>
          <p:nvPr/>
        </p:nvSpPr>
        <p:spPr bwMode="auto">
          <a:xfrm>
            <a:off x="3563938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117" name="Text Box 101"/>
          <p:cNvSpPr txBox="1">
            <a:spLocks noChangeArrowheads="1"/>
          </p:cNvSpPr>
          <p:nvPr/>
        </p:nvSpPr>
        <p:spPr bwMode="auto">
          <a:xfrm>
            <a:off x="3995738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6118" name="Text Box 102"/>
          <p:cNvSpPr txBox="1">
            <a:spLocks noChangeArrowheads="1"/>
          </p:cNvSpPr>
          <p:nvPr/>
        </p:nvSpPr>
        <p:spPr bwMode="auto">
          <a:xfrm>
            <a:off x="4427538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86119" name="Text Box 103"/>
          <p:cNvSpPr txBox="1">
            <a:spLocks noChangeArrowheads="1"/>
          </p:cNvSpPr>
          <p:nvPr/>
        </p:nvSpPr>
        <p:spPr bwMode="auto">
          <a:xfrm>
            <a:off x="4857750" y="5357813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86120" name="Text Box 104"/>
          <p:cNvSpPr txBox="1">
            <a:spLocks noChangeArrowheads="1"/>
          </p:cNvSpPr>
          <p:nvPr/>
        </p:nvSpPr>
        <p:spPr bwMode="auto">
          <a:xfrm>
            <a:off x="5364163" y="5373688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121" name="Text Box 105"/>
          <p:cNvSpPr txBox="1">
            <a:spLocks noChangeArrowheads="1"/>
          </p:cNvSpPr>
          <p:nvPr/>
        </p:nvSpPr>
        <p:spPr bwMode="auto">
          <a:xfrm>
            <a:off x="1785918" y="571501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122" name="Text Box 106"/>
          <p:cNvSpPr txBox="1">
            <a:spLocks noChangeArrowheads="1"/>
          </p:cNvSpPr>
          <p:nvPr/>
        </p:nvSpPr>
        <p:spPr bwMode="auto">
          <a:xfrm>
            <a:off x="2214546" y="571501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123" name="Text Box 107"/>
          <p:cNvSpPr txBox="1">
            <a:spLocks noChangeArrowheads="1"/>
          </p:cNvSpPr>
          <p:nvPr/>
        </p:nvSpPr>
        <p:spPr bwMode="auto">
          <a:xfrm>
            <a:off x="39957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6124" name="Text Box 108"/>
          <p:cNvSpPr txBox="1">
            <a:spLocks noChangeArrowheads="1"/>
          </p:cNvSpPr>
          <p:nvPr/>
        </p:nvSpPr>
        <p:spPr bwMode="auto">
          <a:xfrm>
            <a:off x="35639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6125" name="Text Box 109"/>
          <p:cNvSpPr txBox="1">
            <a:spLocks noChangeArrowheads="1"/>
          </p:cNvSpPr>
          <p:nvPr/>
        </p:nvSpPr>
        <p:spPr bwMode="auto">
          <a:xfrm>
            <a:off x="44275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86126" name="Text Box 110"/>
          <p:cNvSpPr txBox="1">
            <a:spLocks noChangeArrowheads="1"/>
          </p:cNvSpPr>
          <p:nvPr/>
        </p:nvSpPr>
        <p:spPr bwMode="auto">
          <a:xfrm>
            <a:off x="31321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6127" name="Text Box 111"/>
          <p:cNvSpPr txBox="1">
            <a:spLocks noChangeArrowheads="1"/>
          </p:cNvSpPr>
          <p:nvPr/>
        </p:nvSpPr>
        <p:spPr bwMode="auto">
          <a:xfrm>
            <a:off x="27003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128" name="Text Box 112"/>
          <p:cNvSpPr txBox="1">
            <a:spLocks noChangeArrowheads="1"/>
          </p:cNvSpPr>
          <p:nvPr/>
        </p:nvSpPr>
        <p:spPr bwMode="auto">
          <a:xfrm>
            <a:off x="4859338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86129" name="Text Box 113"/>
          <p:cNvSpPr txBox="1">
            <a:spLocks noChangeArrowheads="1"/>
          </p:cNvSpPr>
          <p:nvPr/>
        </p:nvSpPr>
        <p:spPr bwMode="auto">
          <a:xfrm>
            <a:off x="5786446" y="5715016"/>
            <a:ext cx="360363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86130" name="Text Box 114"/>
          <p:cNvSpPr txBox="1">
            <a:spLocks noChangeArrowheads="1"/>
          </p:cNvSpPr>
          <p:nvPr/>
        </p:nvSpPr>
        <p:spPr bwMode="auto">
          <a:xfrm>
            <a:off x="5364163" y="5734050"/>
            <a:ext cx="360362" cy="23812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131" name="Text Box 115"/>
          <p:cNvSpPr txBox="1">
            <a:spLocks noChangeArrowheads="1"/>
          </p:cNvSpPr>
          <p:nvPr/>
        </p:nvSpPr>
        <p:spPr bwMode="auto">
          <a:xfrm>
            <a:off x="4427538" y="42211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86132" name="Text Box 116"/>
          <p:cNvSpPr txBox="1">
            <a:spLocks noChangeArrowheads="1"/>
          </p:cNvSpPr>
          <p:nvPr/>
        </p:nvSpPr>
        <p:spPr bwMode="auto">
          <a:xfrm>
            <a:off x="4857752" y="421481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86133" name="Text Box 117"/>
          <p:cNvSpPr txBox="1">
            <a:spLocks noChangeArrowheads="1"/>
          </p:cNvSpPr>
          <p:nvPr/>
        </p:nvSpPr>
        <p:spPr bwMode="auto">
          <a:xfrm>
            <a:off x="5795963" y="42211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134" name="Text Box 118"/>
          <p:cNvSpPr txBox="1">
            <a:spLocks noChangeArrowheads="1"/>
          </p:cNvSpPr>
          <p:nvPr/>
        </p:nvSpPr>
        <p:spPr bwMode="auto">
          <a:xfrm>
            <a:off x="5364163" y="4221163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86135" name="Text Box 119"/>
          <p:cNvSpPr txBox="1">
            <a:spLocks noChangeArrowheads="1"/>
          </p:cNvSpPr>
          <p:nvPr/>
        </p:nvSpPr>
        <p:spPr bwMode="auto">
          <a:xfrm>
            <a:off x="5795963" y="4581525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136" name="Text Box 120"/>
          <p:cNvSpPr txBox="1">
            <a:spLocks noChangeArrowheads="1"/>
          </p:cNvSpPr>
          <p:nvPr/>
        </p:nvSpPr>
        <p:spPr bwMode="auto">
          <a:xfrm>
            <a:off x="5364163" y="4581525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86137" name="Text Box 121"/>
          <p:cNvSpPr txBox="1">
            <a:spLocks noChangeArrowheads="1"/>
          </p:cNvSpPr>
          <p:nvPr/>
        </p:nvSpPr>
        <p:spPr bwMode="auto">
          <a:xfrm>
            <a:off x="4859338" y="4581525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86138" name="Text Box 122"/>
          <p:cNvSpPr txBox="1">
            <a:spLocks noChangeArrowheads="1"/>
          </p:cNvSpPr>
          <p:nvPr/>
        </p:nvSpPr>
        <p:spPr bwMode="auto">
          <a:xfrm>
            <a:off x="5795963" y="494188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139" name="Text Box 123"/>
          <p:cNvSpPr txBox="1">
            <a:spLocks noChangeArrowheads="1"/>
          </p:cNvSpPr>
          <p:nvPr/>
        </p:nvSpPr>
        <p:spPr bwMode="auto">
          <a:xfrm>
            <a:off x="5364163" y="4941888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86140" name="Text Box 124"/>
          <p:cNvSpPr txBox="1">
            <a:spLocks noChangeArrowheads="1"/>
          </p:cNvSpPr>
          <p:nvPr/>
        </p:nvSpPr>
        <p:spPr bwMode="auto">
          <a:xfrm>
            <a:off x="5786446" y="5357826"/>
            <a:ext cx="361950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86141" name="Text Box 125"/>
          <p:cNvSpPr txBox="1">
            <a:spLocks noChangeArrowheads="1"/>
          </p:cNvSpPr>
          <p:nvPr/>
        </p:nvSpPr>
        <p:spPr bwMode="auto">
          <a:xfrm>
            <a:off x="5508625" y="836613"/>
            <a:ext cx="358775" cy="238125"/>
          </a:xfrm>
          <a:prstGeom prst="rect">
            <a:avLst/>
          </a:prstGeom>
          <a:solidFill>
            <a:srgbClr val="66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6011863" y="765175"/>
            <a:ext cx="1903412" cy="6463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hlink"/>
                </a:solidFill>
              </a:rPr>
              <a:t>-  </a:t>
            </a:r>
            <a:r>
              <a:rPr lang="ru-RU" sz="1200" b="1" dirty="0"/>
              <a:t>продолжение обучения по ФГОС, введенного по мере готовности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248472" cy="89375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1а – Логинова </a:t>
            </a:r>
          </a:p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Татьяна Борисовна</a:t>
            </a:r>
          </a:p>
        </p:txBody>
      </p:sp>
      <p:pic>
        <p:nvPicPr>
          <p:cNvPr id="1026" name="Picture 2" descr="F:\DCIM\101MSDCF\DSC05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708920"/>
            <a:ext cx="4296478" cy="324036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4103439" cy="89375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1б –Галаева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Ирина Николаевна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H:\DCIM\101MSDCF\DSC051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69" y="2708920"/>
            <a:ext cx="4083885" cy="32204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Учителя,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работающие по новым стандартам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508104" y="1844824"/>
            <a:ext cx="3384376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i="1" dirty="0" smtClean="0"/>
              <a:t>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Перспективная начальная школа - </a:t>
            </a:r>
          </a:p>
          <a:p>
            <a:pPr marL="176213" indent="-176213"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развивает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детей самостоятельность,</a:t>
            </a:r>
          </a:p>
          <a:p>
            <a:pPr marL="176213" indent="-176213"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инициативность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логическое мышление,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6213" indent="-176213"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умение аргументировано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рассуждать и излагать свою точку зрения, нетрадиционно мыслить и находить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нестандартные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решения,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6213" indent="-176213"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повышает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самооценку.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F:\DCIM\101MSDCF\DSC05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072606" cy="3804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Учебно-методический комплект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  <a:cs typeface="Times New Roman" pitchFamily="18" charset="0"/>
              </a:rPr>
              <a:t>Перспективная начальная школа 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0142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208912" cy="428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8.00-8.35 -1 урок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8.55-9.30 - 2 урок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9.30-10.10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Динамическая пауза. 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Завтрак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10.10-10.45 - 3 урок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10.55-11.30 - 4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11.30-12.30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Динамическая пауза.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</a:t>
            </a:r>
          </a:p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Обед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12.30-13.05-1 внеурочное занятие</a:t>
            </a:r>
          </a:p>
          <a:p>
            <a:pPr algn="r"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13.15-13.50-2 внеурочное занятие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4664"/>
            <a:ext cx="7858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РЕЖИМ ДНЯ ПЕРВОКЛАССНИКА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 pitchFamily="34" charset="0"/>
            </a:endParaRPr>
          </a:p>
        </p:txBody>
      </p:sp>
      <p:pic>
        <p:nvPicPr>
          <p:cNvPr id="9" name="Рисунок 8" descr="521857abe9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20408"/>
            <a:ext cx="2016224" cy="2121585"/>
          </a:xfrm>
          <a:prstGeom prst="rect">
            <a:avLst/>
          </a:prstGeom>
        </p:spPr>
      </p:pic>
      <p:pic>
        <p:nvPicPr>
          <p:cNvPr id="13" name="Рисунок 12" descr="класси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6084" y="1700808"/>
            <a:ext cx="227102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590</Words>
  <Application>Microsoft Office PowerPoint</Application>
  <PresentationFormat>Экран (4:3)</PresentationFormat>
  <Paragraphs>270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Роль и место педагогического образования в ФГОС  общего образования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Модель выпускника      начальной школы</vt:lpstr>
      <vt:lpstr>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Шувал</dc:creator>
  <cp:lastModifiedBy>Виктория</cp:lastModifiedBy>
  <cp:revision>53</cp:revision>
  <dcterms:created xsi:type="dcterms:W3CDTF">2011-10-28T13:03:46Z</dcterms:created>
  <dcterms:modified xsi:type="dcterms:W3CDTF">2011-11-16T07:45:16Z</dcterms:modified>
</cp:coreProperties>
</file>