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79" r:id="rId6"/>
    <p:sldId id="261" r:id="rId7"/>
    <p:sldId id="265" r:id="rId8"/>
    <p:sldId id="264" r:id="rId9"/>
    <p:sldId id="266" r:id="rId10"/>
    <p:sldId id="268" r:id="rId11"/>
    <p:sldId id="269" r:id="rId12"/>
    <p:sldId id="286" r:id="rId13"/>
    <p:sldId id="270" r:id="rId14"/>
    <p:sldId id="267" r:id="rId15"/>
    <p:sldId id="273" r:id="rId16"/>
    <p:sldId id="272" r:id="rId17"/>
    <p:sldId id="274" r:id="rId18"/>
    <p:sldId id="294" r:id="rId19"/>
    <p:sldId id="288" r:id="rId20"/>
    <p:sldId id="287" r:id="rId21"/>
    <p:sldId id="292" r:id="rId22"/>
    <p:sldId id="276" r:id="rId23"/>
    <p:sldId id="277" r:id="rId24"/>
    <p:sldId id="281" r:id="rId25"/>
    <p:sldId id="289" r:id="rId26"/>
    <p:sldId id="278" r:id="rId27"/>
    <p:sldId id="284" r:id="rId28"/>
    <p:sldId id="283" r:id="rId29"/>
    <p:sldId id="285" r:id="rId30"/>
    <p:sldId id="291" r:id="rId31"/>
    <p:sldId id="290" r:id="rId32"/>
    <p:sldId id="29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00"/>
    <a:srgbClr val="13A93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0970" autoAdjust="0"/>
  </p:normalViewPr>
  <p:slideViewPr>
    <p:cSldViewPr>
      <p:cViewPr varScale="1">
        <p:scale>
          <a:sx n="89" d="100"/>
          <a:sy n="89" d="100"/>
        </p:scale>
        <p:origin x="-10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9B153D-BE43-4202-BF66-DC09BC86511D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17FF55-D5AA-48D8-9DA7-F07DF7AE6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7FF55-D5AA-48D8-9DA7-F07DF7AE67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7FF55-D5AA-48D8-9DA7-F07DF7AE67D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0A504-08B5-4FFD-AFEB-06FED16D25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E160F-0B36-4EC4-B90A-81056369C518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0232-9ECA-405D-8F29-42FBDE52B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C358-C2C1-4E97-8750-5AC473C736BC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9C2F-F775-42F2-9594-9757E4BF3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94FF-D5F5-45AB-9048-33D03487E355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C08E-5CF6-4341-8D7B-D9F1C7684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ACE3-7AC2-4024-83A7-8CCE8F5AD872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4AB4-7D48-4D39-A01E-9446D97BD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5A7B-15EE-43C6-8FD7-6576CF8914DF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192A-4C6A-47FF-8388-8705DFA9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A2E2-3075-4592-8C81-E4A6A70112D0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CABFF-F9DF-4C05-87C8-46ABB0BBE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7D13-C162-4166-B700-3B08002A75C0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8869-84BD-4110-A0E3-0A8C83E9F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888B-CA16-413B-8E96-03029DBA1093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92A3-CA9E-4D0A-A943-4AF7F248C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3EE8-5275-4421-BDE7-A8742BE3BD99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9C1F-018D-4346-879E-F6D876074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B868-E078-4BEF-B277-4EA2B48E692E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90D0-3D70-4E9F-96BD-D152EC90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3513-17E1-477E-BECF-5DE4E4D8974C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2EC7-53A4-4935-8B42-A18EAC577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F86600-518A-4F0E-B42A-291C546D6890}" type="datetimeFigureOut">
              <a:rPr lang="ru-RU"/>
              <a:pPr>
                <a:defRPr/>
              </a:pPr>
              <a:t>09.04.12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E1E0BE-B76C-4238-A264-7919D255D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w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&#1057;&#1086;&#1076;&#1077;&#1088;&#1078;&#1072;&#1085;&#1080;&#1077;%20&#1087;&#1086;&#1088;&#1090;&#1092;&#1086;&#1083;&#1080;&#1086;/&#1059;&#1088;&#1086;&#1082;%20&#1086;&#1082;&#1088;&#1091;&#1078;&#1072;&#1102;&#1097;&#1077;&#1075;&#1086;%20&#1084;&#1080;&#1088;&#1072;%20&#1074;%203%20&#1082;&#1083;&#1072;&#1089;&#1089;&#1077;%20&#1041;&#1091;&#1076;&#1100;%20&#1087;&#1088;&#1080;&#1088;&#1086;&#1076;&#1077;%20&#1076;&#1088;&#1091;&#1075;&#1086;&#1084;.docx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060848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ПОРТФОЛИО</a:t>
            </a:r>
            <a:endParaRPr lang="ru-RU" sz="96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286256"/>
            <a:ext cx="514353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Учителя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МБОУ Междуреченской </a:t>
            </a: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Романовой Надежды Юрьевны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Рисунок 8" descr="P8080012.JPG"/>
          <p:cNvPicPr/>
          <p:nvPr/>
        </p:nvPicPr>
        <p:blipFill>
          <a:blip r:embed="rId2" cstate="email"/>
          <a:srcRect l="-121" t="-125" r="-61" b="-209"/>
          <a:stretch>
            <a:fillRect/>
          </a:stretch>
        </p:blipFill>
        <p:spPr bwMode="auto">
          <a:xfrm>
            <a:off x="107504" y="0"/>
            <a:ext cx="273630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573016"/>
            <a:ext cx="3836341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3783860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139952" y="548681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Районный конкурс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«Земля- наш общий дом»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2008г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I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место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5" y="642938"/>
            <a:ext cx="5000625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Районная викторина, посвященная 85-летию образования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Кондинского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«Я живу в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Югре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I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место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2967038"/>
            <a:ext cx="18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260648"/>
            <a:ext cx="378989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354322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4536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Районный  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«Письмо водителю»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Monotype Corsiva" pitchFamily="66" charset="0"/>
              </a:rPr>
              <a:t>I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место</a:t>
            </a:r>
          </a:p>
        </p:txBody>
      </p:sp>
      <p:sp>
        <p:nvSpPr>
          <p:cNvPr id="4" name="AutoShape 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021289"/>
            <a:ext cx="468188" cy="576064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0"/>
            <a:ext cx="6231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>Малая школьная НПК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>Шаг в будущее</a:t>
            </a:r>
          </a:p>
        </p:txBody>
      </p:sp>
      <p:pic>
        <p:nvPicPr>
          <p:cNvPr id="16387" name="Рисунок 45" descr="C:\Documents and Settings\Попова СС\Local Settings\Temporary Internet Files\Content.IE5\49WA0XQX\j042826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0"/>
            <a:ext cx="14287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406525"/>
          <a:ext cx="8786876" cy="5212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5359"/>
                <a:gridCol w="2705036"/>
                <a:gridCol w="3718982"/>
                <a:gridCol w="2067499"/>
              </a:tblGrid>
              <a:tr h="3295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Фамилия, имя участника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Название работы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Награждение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871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2008 – 2009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</a:rPr>
                        <a:t>уч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. год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976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err="1" smtClean="0"/>
                        <a:t>Барабанова</a:t>
                      </a:r>
                      <a:r>
                        <a:rPr lang="ru-RU" sz="1400" b="1" i="1" dirty="0" smtClean="0"/>
                        <a:t> В, </a:t>
                      </a:r>
                      <a:r>
                        <a:rPr lang="ru-RU" sz="1400" b="1" i="1" dirty="0" err="1" smtClean="0"/>
                        <a:t>Грабчак</a:t>
                      </a:r>
                      <a:r>
                        <a:rPr lang="ru-RU" sz="1400" b="1" i="1" dirty="0" smtClean="0"/>
                        <a:t> С, Улыбина В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Проект «Где</a:t>
                      </a:r>
                      <a:r>
                        <a:rPr lang="ru-RU" sz="1400" b="1" i="1" baseline="0" dirty="0" smtClean="0"/>
                        <a:t> подстерегают нас опасности»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Диплом участника</a:t>
                      </a:r>
                      <a:endParaRPr lang="ru-RU" sz="1400" b="1" i="1" dirty="0"/>
                    </a:p>
                  </a:txBody>
                  <a:tcPr/>
                </a:tc>
              </a:tr>
              <a:tr h="22538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20089– 2010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</a:rPr>
                        <a:t>уч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. год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1087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err="1" smtClean="0"/>
                        <a:t>Настенко</a:t>
                      </a:r>
                      <a:r>
                        <a:rPr lang="ru-RU" sz="1400" b="1" i="1" dirty="0" smtClean="0"/>
                        <a:t> Семен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Проект «Мы в ответе за тех кого приручили»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место</a:t>
                      </a:r>
                      <a:endParaRPr lang="ru-RU" sz="1400" b="1" i="1" dirty="0"/>
                    </a:p>
                  </a:txBody>
                  <a:tcPr/>
                </a:tc>
              </a:tr>
              <a:tr h="21087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err="1" smtClean="0"/>
                        <a:t>Стрельникова</a:t>
                      </a:r>
                      <a:r>
                        <a:rPr lang="ru-RU" sz="1400" b="1" i="1" baseline="0" dirty="0" smtClean="0"/>
                        <a:t> Таня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Проект «Моя семья- мое богатство»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место</a:t>
                      </a:r>
                      <a:endParaRPr lang="ru-RU" sz="1400" b="1" i="1" dirty="0"/>
                    </a:p>
                  </a:txBody>
                  <a:tcPr/>
                </a:tc>
              </a:tr>
              <a:tr h="22920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Карпова</a:t>
                      </a:r>
                      <a:r>
                        <a:rPr lang="ru-RU" sz="1400" b="1" i="1" baseline="0" dirty="0" smtClean="0"/>
                        <a:t> Даша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Исследовательская работа</a:t>
                      </a:r>
                      <a:r>
                        <a:rPr lang="ru-RU" sz="1400" b="1" i="1" baseline="0" dirty="0" smtClean="0"/>
                        <a:t> «Польза мороженого»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Диплом участника</a:t>
                      </a:r>
                      <a:endParaRPr lang="ru-RU" sz="1400" b="1" i="1" dirty="0"/>
                    </a:p>
                  </a:txBody>
                  <a:tcPr/>
                </a:tc>
              </a:tr>
              <a:tr h="21087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2010 – 2011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</a:rPr>
                        <a:t>уч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. год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1087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err="1" smtClean="0"/>
                        <a:t>Барабанова</a:t>
                      </a:r>
                      <a:r>
                        <a:rPr lang="ru-RU" sz="1400" b="1" i="1" dirty="0" smtClean="0"/>
                        <a:t> Валерия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Исследовательская работа «Олимпийские игры-вчера, сегодня, завтра»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место</a:t>
                      </a:r>
                      <a:endParaRPr lang="ru-RU" sz="1400" b="1" i="1" dirty="0"/>
                    </a:p>
                  </a:txBody>
                  <a:tcPr/>
                </a:tc>
              </a:tr>
              <a:tr h="210875">
                <a:tc>
                  <a:txBody>
                    <a:bodyPr/>
                    <a:lstStyle/>
                    <a:p>
                      <a:pPr algn="ctr"/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2011 – 2012 </a:t>
                      </a:r>
                      <a:r>
                        <a:rPr lang="ru-RU" sz="2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уч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Районная конференция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21087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err="1" smtClean="0"/>
                        <a:t>Барабанова</a:t>
                      </a:r>
                      <a:r>
                        <a:rPr lang="ru-RU" sz="1400" b="1" i="1" dirty="0" smtClean="0"/>
                        <a:t> Валерия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Исследовательская работа «Олимпийские игры-вчера, сегодня, завтра»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 место</a:t>
                      </a:r>
                      <a:endParaRPr lang="ru-RU" sz="14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Новый портфель\Проекты 2 класс\DSC048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628800"/>
            <a:ext cx="2088232" cy="3172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3" y="188641"/>
            <a:ext cx="8136904" cy="120032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Школьная научно-практическая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Конференция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«Шаг в будущее»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0177" name="Picture 1" descr="C:\Users\Admin\Desktop\Новый рисунок (3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28800"/>
            <a:ext cx="268829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78" name="Picture 2" descr="C:\Users\Admin\Desktop\Новый рисунок (2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636912"/>
            <a:ext cx="307234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3" y="3861047"/>
            <a:ext cx="2232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2009г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445224"/>
            <a:ext cx="2232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2011г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004098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2010г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45" descr="C:\Documents and Settings\Попова СС\Local Settings\Temporary Internet Files\Content.IE5\49WA0XQX\j0428261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116632"/>
            <a:ext cx="14287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7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021289"/>
            <a:ext cx="468188" cy="576064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060848"/>
            <a:ext cx="478631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Цель моей воспитательной работы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смоделировать и построить воспитательную систему класса, направленную на  развитие и раскрытие индивидуальности ребёнка,  умеющего жить в классном коллективе и строить со своими одноклассниками отношения дружбы и взаимопомощи.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44033" name="Picture 1" descr="Безымян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1484784"/>
            <a:ext cx="936104" cy="86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2008года внедряется программа самоуправления «Росток»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84784"/>
            <a:ext cx="3168352" cy="2114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77617" y="116632"/>
            <a:ext cx="5788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традиции: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19675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Ежегодное посещение Оздоровительного лагеря «Юбилейный»</a:t>
            </a:r>
            <a:endParaRPr lang="ru-RU" sz="2400" b="1" i="1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16832"/>
            <a:ext cx="1584176" cy="234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15816" y="1772816"/>
            <a:ext cx="324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2400" b="1" i="1" dirty="0" smtClean="0"/>
              <a:t>Классные вечера отдыха</a:t>
            </a:r>
            <a:endParaRPr lang="ru-RU" sz="2400" b="1" i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2564904"/>
            <a:ext cx="2592288" cy="173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868144" y="25649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Спартакиады</a:t>
            </a:r>
            <a:endParaRPr lang="ru-RU" sz="2400" b="1" i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924944"/>
            <a:ext cx="3168352" cy="211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5536" y="4581128"/>
            <a:ext cx="359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prstClr val="black"/>
                </a:solidFill>
              </a:rPr>
              <a:t>Семейные походы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5013176"/>
            <a:ext cx="2439807" cy="162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88640"/>
            <a:ext cx="81369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Каждый учащийся класса </a:t>
            </a:r>
            <a:endParaRPr lang="ru-RU" sz="36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имеет </a:t>
            </a:r>
            <a:r>
              <a:rPr lang="ru-RU" sz="3600" b="1" i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портфолио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51311">
            <a:off x="2874457" y="1552528"/>
            <a:ext cx="3975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78495">
            <a:off x="673342" y="1641284"/>
            <a:ext cx="3975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35791">
            <a:off x="2531145" y="3560830"/>
            <a:ext cx="3975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40088">
            <a:off x="5434009" y="3662364"/>
            <a:ext cx="3406342" cy="25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 r="2923" b="7407"/>
          <a:stretch>
            <a:fillRect/>
          </a:stretch>
        </p:blipFill>
        <p:spPr bwMode="auto">
          <a:xfrm>
            <a:off x="4572000" y="908720"/>
            <a:ext cx="41764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 r="2231" b="4688"/>
          <a:stretch>
            <a:fillRect/>
          </a:stretch>
        </p:blipFill>
        <p:spPr bwMode="auto">
          <a:xfrm>
            <a:off x="323528" y="980728"/>
            <a:ext cx="40324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16813" y="0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Ученик года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DSC01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124743"/>
            <a:ext cx="6984776" cy="5244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5" y="0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Классный уголок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3582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РАЗДЕЛЫ ПОРТФОЛИО</a:t>
            </a: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57188" y="1785938"/>
            <a:ext cx="2643187" cy="928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63" y="1785938"/>
            <a:ext cx="2500312" cy="92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3" action="ppaction://hlinksldjump"/>
              </a:rPr>
              <a:t>Повышение квалификации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00" y="1785938"/>
            <a:ext cx="2428875" cy="928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hlinkClick r:id="rId4" action="ppaction://hlinksldjump"/>
              </a:rPr>
              <a:t>Методическая работа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5" y="3143250"/>
            <a:ext cx="3357563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Arial Black" pitchFamily="34" charset="0"/>
                <a:hlinkClick r:id="rId5" action="ppaction://hlinksldjump"/>
              </a:rPr>
              <a:t>Внеурочные предметные достижения учащихся</a:t>
            </a:r>
            <a:endParaRPr lang="ru-RU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5" y="5429250"/>
            <a:ext cx="3071813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hlinkClick r:id="rId6" action="ppaction://hlinksldjump"/>
              </a:rPr>
              <a:t>Обобщение и распространение педагогического опыта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3429000" y="5500688"/>
            <a:ext cx="2571750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Arial Black" pitchFamily="34" charset="0"/>
                <a:hlinkClick r:id="rId7" action="ppaction://hlinksldjump"/>
              </a:rPr>
              <a:t>Самообразование</a:t>
            </a:r>
            <a:endParaRPr lang="ru-RU" sz="1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0250" y="4500563"/>
            <a:ext cx="5214938" cy="571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B050"/>
                </a:solidFill>
                <a:latin typeface="Arial Black" pitchFamily="34" charset="0"/>
                <a:hlinkClick r:id="rId8" action="ppaction://hlinksldjump"/>
              </a:rPr>
              <a:t>Результаты деятельности педагога как классного руководителя</a:t>
            </a:r>
            <a:endParaRPr lang="ru-RU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63" y="5429250"/>
            <a:ext cx="2786062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hlinkClick r:id="rId9" action="ppaction://hlinksldjump"/>
              </a:rPr>
              <a:t>Оценка профессиональной деятельности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50" y="3143250"/>
            <a:ext cx="3357563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Arial Black" pitchFamily="34" charset="0"/>
                <a:hlinkClick r:id="rId10" action="ppaction://hlinksldjump"/>
              </a:rPr>
              <a:t>Учебные достижения учащихся</a:t>
            </a:r>
            <a:endParaRPr lang="ru-RU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>
            <a:off x="500063" y="1928813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Arial Black" pitchFamily="34" charset="0"/>
                <a:ea typeface="Cambria Math" pitchFamily="18" charset="0"/>
                <a:cs typeface="Cambria Math" pitchFamily="18" charset="0"/>
                <a:hlinkClick r:id="rId2" action="ppaction://hlinksldjump"/>
              </a:rPr>
              <a:t>Общие сведения об учителе</a:t>
            </a:r>
            <a:endParaRPr lang="ru-RU" b="1" i="1" dirty="0">
              <a:solidFill>
                <a:srgbClr val="C00000"/>
              </a:solidFill>
              <a:latin typeface="Arial Black" pitchFamily="34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DSC01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098836" y="2974172"/>
            <a:ext cx="4346927" cy="2952328"/>
          </a:xfrm>
          <a:prstGeom prst="rect">
            <a:avLst/>
          </a:prstGeom>
          <a:noFill/>
        </p:spPr>
      </p:pic>
      <p:pic>
        <p:nvPicPr>
          <p:cNvPr id="30723" name="Picture 3" descr="C:\Users\Admin\Desktop\DSC010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139990" y="2404626"/>
            <a:ext cx="4575988" cy="3168352"/>
          </a:xfrm>
          <a:prstGeom prst="rect">
            <a:avLst/>
          </a:prstGeom>
          <a:noFill/>
        </p:spPr>
      </p:pic>
      <p:pic>
        <p:nvPicPr>
          <p:cNvPr id="30724" name="Picture 4" descr="C:\Users\Admin\Desktop\DSC010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-594321" y="1575050"/>
            <a:ext cx="4248474" cy="30598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16813" y="116632"/>
            <a:ext cx="68036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успехи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AutoShape 7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0" y="6093296"/>
            <a:ext cx="468188" cy="576064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988840"/>
            <a:ext cx="6120680" cy="4590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7129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по самообразованию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AutoShape 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021288"/>
            <a:ext cx="647700" cy="647129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3" y="214290"/>
            <a:ext cx="75009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На уроках применяю :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50" y="2000250"/>
            <a:ext cx="7215188" cy="15001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5" y="4357688"/>
            <a:ext cx="3500438" cy="1571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0" y="4357688"/>
            <a:ext cx="3500438" cy="1571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143000" y="2071688"/>
            <a:ext cx="6643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Работу  с   одаренными   детьми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928688" y="4500563"/>
            <a:ext cx="3071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Системно -</a:t>
            </a:r>
            <a:r>
              <a:rPr lang="ru-RU" sz="2800" b="1" dirty="0" err="1" smtClean="0">
                <a:latin typeface="Monotype Corsiva" pitchFamily="66" charset="0"/>
              </a:rPr>
              <a:t>деятельностный</a:t>
            </a:r>
            <a:r>
              <a:rPr lang="ru-RU" sz="2800" b="1" dirty="0" smtClean="0">
                <a:latin typeface="Monotype Corsiva" pitchFamily="66" charset="0"/>
              </a:rPr>
              <a:t> подход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072063" y="4429125"/>
            <a:ext cx="3071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Личностно-ориентированное обучение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3" y="1"/>
            <a:ext cx="742955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Активно использую в своей практике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285750" y="3857625"/>
            <a:ext cx="2857500" cy="1071563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5929313" y="3786188"/>
            <a:ext cx="2857500" cy="1071562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Волна 10"/>
          <p:cNvSpPr/>
          <p:nvPr/>
        </p:nvSpPr>
        <p:spPr>
          <a:xfrm>
            <a:off x="2643188" y="5786438"/>
            <a:ext cx="3571875" cy="1071562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428625" y="4071938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ИКТ технологии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6072188" y="4000500"/>
            <a:ext cx="2571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Игровые</a:t>
            </a:r>
          </a:p>
          <a:p>
            <a:pPr algn="ctr"/>
            <a:r>
              <a:rPr lang="ru-RU" sz="2000" b="1" i="1" dirty="0" smtClean="0">
                <a:latin typeface="Calibri" pitchFamily="34" charset="0"/>
              </a:rPr>
              <a:t>технологии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2786063" y="6000750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Здоровьесберегающие технологии</a:t>
            </a:r>
          </a:p>
        </p:txBody>
      </p:sp>
      <p:pic>
        <p:nvPicPr>
          <p:cNvPr id="17" name="Picture 2" descr="D:\Мои документы\фото класса\Мат-ка-09\мат-ка 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326357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S73007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268760"/>
            <a:ext cx="3131567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 descr="IMG_77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501008"/>
            <a:ext cx="3066191" cy="2137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image0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13" y="285750"/>
            <a:ext cx="22145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00063" y="642938"/>
            <a:ext cx="5572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FF00"/>
                </a:solidFill>
                <a:latin typeface="Calibri" pitchFamily="34" charset="0"/>
              </a:rPr>
              <a:t>Изучила методику исследовательского обучения </a:t>
            </a:r>
          </a:p>
          <a:p>
            <a:r>
              <a:rPr lang="ru-RU" sz="4400" b="1" i="1">
                <a:solidFill>
                  <a:srgbClr val="FFFF00"/>
                </a:solidFill>
                <a:latin typeface="Calibri" pitchFamily="34" charset="0"/>
              </a:rPr>
              <a:t>А.И. Савенкова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2" y="4071938"/>
            <a:ext cx="5082331" cy="158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928688" y="4293096"/>
            <a:ext cx="4429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Написала программу «</a:t>
            </a:r>
            <a:r>
              <a:rPr lang="ru-RU" b="1" i="1" dirty="0" smtClean="0"/>
              <a:t>Научно-исследовательская деятельность </a:t>
            </a:r>
            <a:endParaRPr lang="ru-RU" b="1" dirty="0" smtClean="0"/>
          </a:p>
          <a:p>
            <a:r>
              <a:rPr lang="ru-RU" b="1" i="1" dirty="0" smtClean="0"/>
              <a:t>в  начальной школе» </a:t>
            </a:r>
            <a:endParaRPr lang="ru-RU" b="1" dirty="0" smtClean="0"/>
          </a:p>
          <a:p>
            <a:pPr algn="ctr"/>
            <a:endParaRPr lang="ru-RU" b="1" dirty="0">
              <a:latin typeface="Calibri" pitchFamily="34" charset="0"/>
            </a:endParaRPr>
          </a:p>
        </p:txBody>
      </p:sp>
      <p:pic>
        <p:nvPicPr>
          <p:cNvPr id="10" name="Рисунок 9" descr="C:\Documents and Settings\Admin\Мои документы\Мои рисунки\i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149080"/>
            <a:ext cx="288032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" descr="CAAZUS7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412776"/>
            <a:ext cx="2609850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476672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Мною создана авторская программа: 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«Азбука здоровья»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4000" b="1" i="1" u="sng" dirty="0" smtClean="0"/>
              <a:t>Разработан сборник: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Физминутки</a:t>
            </a:r>
            <a:r>
              <a:rPr lang="ru-RU" sz="4000" b="1" i="1" dirty="0" smtClean="0">
                <a:solidFill>
                  <a:srgbClr val="C00000"/>
                </a:solidFill>
              </a:rPr>
              <a:t> от А до Я»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6" descr="ol4ra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653136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D:\Мои документы\анимация\AG00343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908720"/>
            <a:ext cx="1008112" cy="961223"/>
          </a:xfrm>
          <a:prstGeom prst="rect">
            <a:avLst/>
          </a:prstGeom>
          <a:noFill/>
        </p:spPr>
      </p:pic>
      <p:pic>
        <p:nvPicPr>
          <p:cNvPr id="7" name="Picture 3" descr="D:\Мои документы\анимация\AG00343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653136"/>
            <a:ext cx="1008112" cy="961223"/>
          </a:xfrm>
          <a:prstGeom prst="rect">
            <a:avLst/>
          </a:prstGeom>
          <a:noFill/>
        </p:spPr>
      </p:pic>
      <p:sp>
        <p:nvSpPr>
          <p:cNvPr id="9" name="AutoShape 7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5949280"/>
            <a:ext cx="647700" cy="7191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-171400"/>
            <a:ext cx="8820472" cy="30963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Calibri" pitchFamily="34" charset="0"/>
                <a:hlinkClick r:id="rId2" action="ppaction://hlinkfile"/>
              </a:rPr>
              <a:t>Открытый урок :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u="sng" dirty="0" smtClean="0">
                <a:solidFill>
                  <a:srgbClr val="C00000"/>
                </a:solidFill>
                <a:latin typeface="Calibri" pitchFamily="34" charset="0"/>
                <a:hlinkClick r:id="rId2" action="ppaction://hlinkfile"/>
              </a:rPr>
              <a:t>математика 2 класс «Периметр прямоугольника»</a:t>
            </a:r>
          </a:p>
          <a:p>
            <a:pPr algn="r"/>
            <a:r>
              <a:rPr lang="ru-RU" sz="2000" b="1" i="1" u="sng" dirty="0" smtClean="0">
                <a:solidFill>
                  <a:srgbClr val="C00000"/>
                </a:solidFill>
                <a:latin typeface="Calibri" pitchFamily="34" charset="0"/>
                <a:hlinkClick r:id="rId2" action="ppaction://hlinkfile"/>
              </a:rPr>
              <a:t> 2010 г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b="1" i="1" u="sng" dirty="0" smtClean="0">
                <a:solidFill>
                  <a:srgbClr val="C00000"/>
                </a:solidFill>
                <a:latin typeface="Calibri" pitchFamily="34" charset="0"/>
                <a:hlinkClick r:id="rId2" action="ppaction://hlinkfile"/>
              </a:rPr>
              <a:t>русский язык 3 класс «Способы проверки безударных гласных» в                  2011г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b="1" i="1" u="sng" dirty="0" smtClean="0">
                <a:solidFill>
                  <a:srgbClr val="C00000"/>
                </a:solidFill>
                <a:latin typeface="Calibri" pitchFamily="34" charset="0"/>
                <a:hlinkClick r:id="rId2" action="ppaction://hlinkfile"/>
              </a:rPr>
              <a:t>математика 4 класс «Решение задач на движение» 4 класс  2012г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  <a:hlinkClick r:id="rId2" action="ppaction://hlinkfile"/>
              </a:rPr>
              <a:t>на районном семинаре учителей начальных классов.</a:t>
            </a:r>
            <a:endParaRPr lang="ru-RU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4941168"/>
            <a:ext cx="8712968" cy="191683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Выступление на районном семинаре: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2009г.  «Внедрение инновационных программ»</a:t>
            </a:r>
          </a:p>
          <a:p>
            <a:pPr algn="ctr"/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2010г «ИКТ как средство повышения качества образования»</a:t>
            </a:r>
          </a:p>
          <a:p>
            <a:pPr algn="ctr"/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 2011г «Элементы учебных исследований через меда уроки в начальной школе»</a:t>
            </a:r>
            <a:endParaRPr lang="ru-RU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2492896"/>
            <a:ext cx="8820472" cy="295232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rgbClr val="CC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rgbClr val="CC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u="sng" dirty="0" smtClean="0">
                <a:solidFill>
                  <a:srgbClr val="CC0000"/>
                </a:solidFill>
              </a:rPr>
              <a:t>Открытый урок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u="sng" dirty="0" smtClean="0">
                <a:solidFill>
                  <a:srgbClr val="CC0000"/>
                </a:solidFill>
              </a:rPr>
              <a:t>окружающий мир: «Мир насекомых»                      2008г,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u="sng" dirty="0" smtClean="0">
                <a:solidFill>
                  <a:srgbClr val="CC0000"/>
                </a:solidFill>
              </a:rPr>
              <a:t>Математика : «Конкретный смысл действия умножения»              2009г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u="sng" dirty="0" smtClean="0">
                <a:solidFill>
                  <a:srgbClr val="CC0000"/>
                </a:solidFill>
              </a:rPr>
              <a:t>Русский язык: «Имя существительное»                   2010г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i="1" u="sng" dirty="0" smtClean="0">
              <a:solidFill>
                <a:srgbClr val="CC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на МО учителей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rgbClr val="CC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CC0000"/>
              </a:solidFill>
            </a:endParaRP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3571875" y="3929063"/>
            <a:ext cx="364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AutoShape 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0432" y="5589240"/>
            <a:ext cx="432048" cy="43204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39248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88640"/>
            <a:ext cx="42484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для сайта\грамоты\грамо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260648"/>
            <a:ext cx="4644008" cy="6336704"/>
          </a:xfrm>
          <a:prstGeom prst="rect">
            <a:avLst/>
          </a:prstGeom>
          <a:noFill/>
        </p:spPr>
      </p:pic>
      <p:pic>
        <p:nvPicPr>
          <p:cNvPr id="33796" name="Picture 4" descr="C:\Users\Admin\Desktop\для сайта\грамоты\грамота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4355976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для сайта\грамоты\грамота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4608512" cy="6336704"/>
          </a:xfrm>
          <a:prstGeom prst="rect">
            <a:avLst/>
          </a:prstGeom>
          <a:noFill/>
        </p:spPr>
      </p:pic>
      <p:pic>
        <p:nvPicPr>
          <p:cNvPr id="35843" name="Picture 3" descr="C:\Users\Admin\Desktop\для сайта\грамоты\грамота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60648"/>
            <a:ext cx="4384301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"/>
          <p:cNvPicPr preferRelativeResize="0">
            <a:picLocks noGrp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052736"/>
            <a:ext cx="2952328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842968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Информационная карта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1268760"/>
            <a:ext cx="3571900" cy="27392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Мой девиз</a:t>
            </a:r>
            <a:r>
              <a:rPr lang="en-US" sz="20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:</a:t>
            </a:r>
            <a:endParaRPr lang="ru-RU" sz="2000" b="1" i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,,Не бойся того, что не знаешь, бойся того, что не учишься</a:t>
            </a:r>
            <a:r>
              <a:rPr lang="en-US" sz="28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”</a:t>
            </a:r>
            <a:endParaRPr lang="ru-RU" sz="2800" b="1" i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Восточная мудрость</a:t>
            </a:r>
            <a:endParaRPr lang="ru-RU" b="1" i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5" name="Рисунок 1" descr="j02988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2318">
            <a:off x="1126829" y="4605754"/>
            <a:ext cx="20907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23928" y="938143"/>
            <a:ext cx="49685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Фамилия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……….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Романова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Надежда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Отчество…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…...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Юрьевна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рождения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………..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23.05.1972г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23928" y="2134979"/>
            <a:ext cx="46085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Образование: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высшее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Тобольский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государственный педагогический институт </a:t>
            </a:r>
            <a:endParaRPr kumimoji="0" lang="ru-RU" sz="105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им.  Д.И. Менделеева---05.07.1993 года</a:t>
            </a:r>
            <a:endParaRPr kumimoji="0" lang="ru-RU" sz="105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специальности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«Педагогика и методика начального обучения»_</a:t>
            </a:r>
            <a:endParaRPr kumimoji="0" lang="ru-RU" sz="105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Учитель  начальных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классов_</a:t>
            </a:r>
            <a:endParaRPr kumimoji="0" lang="ru-RU" sz="105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(квалификация)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Трудовой стаж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20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лет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Педагогический стаж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20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лет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Категория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первая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квалификационная категория,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присвоенная в 2010 году.</a:t>
            </a:r>
            <a:endParaRPr lang="ru-RU" sz="1050" dirty="0" smtClean="0"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учреждение  «Междуреченская 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средняя общеобразовательная  школа»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с 1991  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424" y="6237312"/>
            <a:ext cx="576064" cy="458489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esktop\для сайта\грамоты\грамота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248472" cy="6336704"/>
          </a:xfrm>
          <a:prstGeom prst="rect">
            <a:avLst/>
          </a:prstGeom>
          <a:noFill/>
        </p:spPr>
      </p:pic>
      <p:pic>
        <p:nvPicPr>
          <p:cNvPr id="37891" name="Picture 3" descr="C:\Users\Admin\Desktop\для сайта\грамоты\грамота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60648"/>
            <a:ext cx="432048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для сайта\грамоты\грамота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211960" cy="6264696"/>
          </a:xfrm>
          <a:prstGeom prst="rect">
            <a:avLst/>
          </a:prstGeom>
          <a:noFill/>
        </p:spPr>
      </p:pic>
      <p:pic>
        <p:nvPicPr>
          <p:cNvPr id="36867" name="Picture 3" descr="C:\Users\Admin\Desktop\для сайта\грамоты\грамота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88640"/>
            <a:ext cx="453650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214290"/>
            <a:ext cx="7600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Курсовая подготовка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1772816"/>
          <a:ext cx="8501063" cy="4536503"/>
        </p:xfrm>
        <a:graphic>
          <a:graphicData uri="http://schemas.openxmlformats.org/drawingml/2006/table">
            <a:tbl>
              <a:tblPr/>
              <a:tblGrid>
                <a:gridCol w="4141788"/>
                <a:gridCol w="1308100"/>
                <a:gridCol w="1670050"/>
                <a:gridCol w="1381125"/>
              </a:tblGrid>
              <a:tr h="632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Тема курсовой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База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Количество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15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«</a:t>
                      </a:r>
                      <a:r>
                        <a:rPr lang="ru-RU" sz="1800" b="1" dirty="0" err="1" smtClean="0"/>
                        <a:t>Валеологизация</a:t>
                      </a:r>
                      <a:r>
                        <a:rPr lang="ru-RU" sz="1800" b="1" dirty="0" smtClean="0"/>
                        <a:t> учебно-воспитательного процесса в начальной школе»-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2002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Нижневартовский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филиал ИПК и РРО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«Изучение интегрированного курса краеведения «Мы дети природы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2003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«Институт повышения квалификации и развития регионального образования»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«Информационные технологии в деятельности учителя предметника»-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2007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Сургутский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гос.пед.университет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Курсы классного руководителя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2009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Институтразвития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образования»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ХМАО-Югра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7" descr="j0290702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216" y="476672"/>
            <a:ext cx="2484784" cy="143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138863"/>
            <a:ext cx="647700" cy="7191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4B995-65E2-4EEF-9AF3-E11180B82DA7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4579" name="Picture 2" descr="pustou_ekr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68405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Учебно-методический комплект для начальной школы «Школа России»: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                            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1768475" y="1339850"/>
            <a:ext cx="6548438" cy="1970088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Программы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Учебники, соответствующие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базисному учебному плану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Рабочие тетради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Методические пособия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Дополнительная литература: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дидактические материалы, проверочные работы</a:t>
            </a:r>
          </a:p>
        </p:txBody>
      </p:sp>
      <p:pic>
        <p:nvPicPr>
          <p:cNvPr id="240645" name="Picture 5" descr="sun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12684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6" name="Picture 6" descr="sun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4113" y="26114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Admin\Desktop\images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3284984"/>
            <a:ext cx="4536504" cy="301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2438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Мониторинг  </a:t>
            </a:r>
            <a:r>
              <a:rPr lang="ru-RU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обученности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по  предметам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88" y="1214438"/>
          <a:ext cx="2928958" cy="1500199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878688"/>
                <a:gridCol w="1073951"/>
                <a:gridCol w="976319"/>
              </a:tblGrid>
              <a:tr h="4791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Учебный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672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2009-2010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95%</a:t>
                      </a:r>
                      <a:endParaRPr lang="ru-RU" sz="1200" b="1" dirty="0"/>
                    </a:p>
                  </a:txBody>
                  <a:tcPr/>
                </a:tc>
              </a:tr>
              <a:tr h="3675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2010-2011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77%</a:t>
                      </a:r>
                      <a:endParaRPr lang="ru-RU" sz="1200" b="1" dirty="0"/>
                    </a:p>
                  </a:txBody>
                  <a:tcPr/>
                </a:tc>
              </a:tr>
              <a:tr h="32672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86%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50" y="5214938"/>
          <a:ext cx="3000396" cy="15001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28694"/>
                <a:gridCol w="1071570"/>
                <a:gridCol w="1000132"/>
              </a:tblGrid>
              <a:tr h="4824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Учебный год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924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2009-2010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</a:tr>
              <a:tr h="3392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2010-2011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</a:tr>
              <a:tr h="3392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96%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4875" y="5214938"/>
          <a:ext cx="3214710" cy="152877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071570"/>
                <a:gridCol w="1071570"/>
                <a:gridCol w="1071570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чебный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2009-2010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79%</a:t>
                      </a:r>
                      <a:endParaRPr lang="ru-RU" sz="1200" b="1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2010-2011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60%</a:t>
                      </a:r>
                      <a:endParaRPr lang="ru-RU" sz="1200" b="1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66%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38" y="1214438"/>
          <a:ext cx="3286149" cy="1475193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095383"/>
                <a:gridCol w="1095383"/>
                <a:gridCol w="1095383"/>
              </a:tblGrid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Учебный год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933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2009-2010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2010-2011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96%</a:t>
                      </a:r>
                      <a:endParaRPr lang="ru-RU" sz="1200" b="1" dirty="0"/>
                    </a:p>
                  </a:txBody>
                  <a:tcPr/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92%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71813" y="3214688"/>
          <a:ext cx="3000396" cy="1421613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928694"/>
                <a:gridCol w="1071570"/>
                <a:gridCol w="1000132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Учебный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Обученность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Качество знаний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2009-2010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87%</a:t>
                      </a:r>
                      <a:endParaRPr lang="ru-RU" sz="1200" b="1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2010-2011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66%</a:t>
                      </a:r>
                      <a:endParaRPr lang="ru-RU" sz="1200" b="1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2011-2012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96%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0100" y="785794"/>
            <a:ext cx="271464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Русский язык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4942" y="785794"/>
            <a:ext cx="328614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Литературное чтение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802" y="2857496"/>
            <a:ext cx="30003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Математика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24" y="4786322"/>
            <a:ext cx="30003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Окружающий мир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4876" y="4786322"/>
            <a:ext cx="314327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ОБЩЕЕ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AutoShape 7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00" y="5949280"/>
            <a:ext cx="647700" cy="7191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714875" y="4286250"/>
            <a:ext cx="3786188" cy="200025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57250" y="571500"/>
            <a:ext cx="3786188" cy="200025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000375" y="2428875"/>
            <a:ext cx="3786188" cy="20002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1" descr="n_2007_22_pic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285750"/>
            <a:ext cx="1571625" cy="21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Рисунок 8" descr="fetch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4500563"/>
            <a:ext cx="25415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4438" y="1071563"/>
            <a:ext cx="3143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hlinkClick r:id="rId4" action="ppaction://hlinksldjump"/>
              </a:rPr>
              <a:t>Предметные олимпиады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25" y="2928938"/>
            <a:ext cx="3429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5" action="ppaction://hlinksldjump"/>
              </a:rPr>
              <a:t>Предметные конкурсы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5072063" y="4786313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  <a:hlinkClick r:id="rId6" action="ppaction://hlinksldjump"/>
              </a:rPr>
              <a:t>Научно-практические конференции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35824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Результаты участия учащихся класса в общешкольных предметных олимпиадах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59" y="1700809"/>
          <a:ext cx="8226468" cy="50616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469"/>
                <a:gridCol w="1934611"/>
                <a:gridCol w="1934611"/>
                <a:gridCol w="1205863"/>
                <a:gridCol w="2038271"/>
                <a:gridCol w="228567"/>
                <a:gridCol w="581076"/>
              </a:tblGrid>
              <a:tr h="5992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Фамилия, имя учащегося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44546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2008 -2009 </a:t>
                      </a: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уч.год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604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Карпова Дарья</a:t>
                      </a:r>
                    </a:p>
                    <a:p>
                      <a:r>
                        <a:rPr lang="ru-RU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Стрельникова</a:t>
                      </a: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Татьяна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Окружающий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мир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2419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2009-2010г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696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Карпова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Дарья                                                                               Математика           2                           </a:t>
                      </a:r>
                    </a:p>
                    <a:p>
                      <a:pPr algn="l"/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Улыбина Лера                                                                                 Русский яз              2 </a:t>
                      </a:r>
                    </a:p>
                    <a:p>
                      <a:pPr algn="l"/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Каюков Никита                                                                              Окружающий         2</a:t>
                      </a:r>
                    </a:p>
                    <a:p>
                      <a:pPr algn="l"/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                                                                                                              мир</a:t>
                      </a:r>
                    </a:p>
                    <a:p>
                      <a:pPr algn="l"/>
                      <a:endParaRPr lang="ru-RU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35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2009-2010г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93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Карпова Дарья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Математика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</a:tr>
              <a:tr h="4339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Настенко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Семен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Окружающий мир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5" y="214313"/>
            <a:ext cx="8215313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Всероссийская дистанционная  олимпиада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Старт»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AutoShape 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5949280"/>
            <a:ext cx="647700" cy="7191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pic>
        <p:nvPicPr>
          <p:cNvPr id="1027" name="Picture 3" descr="C:\Users\Admin\Desktop\грамоты\грамота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196752"/>
            <a:ext cx="2952328" cy="2386060"/>
          </a:xfrm>
          <a:prstGeom prst="rect">
            <a:avLst/>
          </a:prstGeom>
          <a:noFill/>
        </p:spPr>
      </p:pic>
      <p:pic>
        <p:nvPicPr>
          <p:cNvPr id="1029" name="Picture 5" descr="C:\Users\Admin\Desktop\грамоты\грамота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2348880"/>
            <a:ext cx="2736304" cy="2379395"/>
          </a:xfrm>
          <a:prstGeom prst="rect">
            <a:avLst/>
          </a:prstGeom>
          <a:noFill/>
        </p:spPr>
      </p:pic>
      <p:pic>
        <p:nvPicPr>
          <p:cNvPr id="1030" name="Picture 6" descr="C:\Users\Admin\Desktop\грамоты\грамота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3429000"/>
            <a:ext cx="3096344" cy="266429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 r="5797" b="3616"/>
          <a:stretch>
            <a:fillRect/>
          </a:stretch>
        </p:blipFill>
        <p:spPr bwMode="auto">
          <a:xfrm>
            <a:off x="2555776" y="1412776"/>
            <a:ext cx="46805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855</Words>
  <Application>Microsoft Office PowerPoint</Application>
  <PresentationFormat>Экран (4:3)</PresentationFormat>
  <Paragraphs>284</Paragraphs>
  <Slides>32</Slides>
  <Notes>4</Notes>
  <HiddenSlides>21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Antonina</dc:creator>
  <cp:lastModifiedBy>Admin</cp:lastModifiedBy>
  <cp:revision>182</cp:revision>
  <dcterms:created xsi:type="dcterms:W3CDTF">2010-08-21T16:31:13Z</dcterms:created>
  <dcterms:modified xsi:type="dcterms:W3CDTF">2012-04-09T07:56:25Z</dcterms:modified>
</cp:coreProperties>
</file>