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2" r:id="rId3"/>
    <p:sldId id="299" r:id="rId4"/>
    <p:sldId id="304" r:id="rId5"/>
    <p:sldId id="296" r:id="rId6"/>
    <p:sldId id="300" r:id="rId7"/>
    <p:sldId id="301" r:id="rId8"/>
    <p:sldId id="281" r:id="rId9"/>
    <p:sldId id="297" r:id="rId10"/>
    <p:sldId id="298" r:id="rId11"/>
    <p:sldId id="283" r:id="rId12"/>
    <p:sldId id="302" r:id="rId13"/>
    <p:sldId id="289" r:id="rId14"/>
    <p:sldId id="305" r:id="rId15"/>
    <p:sldId id="303" r:id="rId16"/>
    <p:sldId id="306" r:id="rId17"/>
    <p:sldId id="295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00"/>
    <a:srgbClr val="800000"/>
    <a:srgbClr val="F20000"/>
    <a:srgbClr val="A20000"/>
    <a:srgbClr val="9E0000"/>
    <a:srgbClr val="FFD5D5"/>
    <a:srgbClr val="9A0000"/>
    <a:srgbClr val="FFFFCC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79D8A-4229-4E20-BEF4-5BD650559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9613E-324D-40DB-B30F-0E3DEA4308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CB837-0FA6-4C0B-84E7-34DD4552E3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51C49-07FF-4F2D-98AC-3E059E61B4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43D8D-0568-4C6E-BE22-7006993EC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EFB2A-2FB4-470E-B37E-6B772FF379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541EA-39C6-4C06-A56A-BBD56E0BB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70E3F-7236-4B7E-ADE3-64A3A55B4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C1F0F-172E-4F3B-B2F2-AA5FE9FB6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415D8-5833-48E1-AC35-53A9B5FBA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423D9-DCF1-4020-8C1F-6795B4996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809AD29-A707-4C6D-8452-21818C15F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611560" y="1125538"/>
            <a:ext cx="8352928" cy="359960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826"/>
              </a:avLst>
            </a:prstTxWarp>
          </a:bodyPr>
          <a:lstStyle/>
          <a:p>
            <a:r>
              <a:rPr lang="ru-RU" sz="5400" b="1" i="1" dirty="0">
                <a:solidFill>
                  <a:srgbClr val="008E00"/>
                </a:solidFill>
              </a:rPr>
              <a:t>Программные требования</a:t>
            </a:r>
            <a:endParaRPr lang="ru-RU" sz="5400" dirty="0">
              <a:solidFill>
                <a:srgbClr val="008E00"/>
              </a:solidFill>
            </a:endParaRPr>
          </a:p>
          <a:p>
            <a:pPr algn="r"/>
            <a:r>
              <a:rPr lang="ru-RU" sz="5400" b="1" i="1" dirty="0">
                <a:solidFill>
                  <a:srgbClr val="008E00"/>
                </a:solidFill>
              </a:rPr>
              <a:t>«Школа 2100» </a:t>
            </a:r>
            <a:endParaRPr lang="ru-RU" sz="5400" b="1" i="1" dirty="0" smtClean="0">
              <a:solidFill>
                <a:srgbClr val="008E00"/>
              </a:solidFill>
            </a:endParaRPr>
          </a:p>
          <a:p>
            <a:pPr algn="r"/>
            <a:r>
              <a:rPr lang="ru-RU" sz="5400" b="1" i="1" dirty="0" smtClean="0">
                <a:solidFill>
                  <a:srgbClr val="008E00"/>
                </a:solidFill>
              </a:rPr>
              <a:t> </a:t>
            </a:r>
            <a:r>
              <a:rPr lang="ru-RU" sz="5400" b="1" i="1" dirty="0">
                <a:solidFill>
                  <a:srgbClr val="008E00"/>
                </a:solidFill>
              </a:rPr>
              <a:t>1 класс</a:t>
            </a:r>
            <a:endParaRPr lang="ru-RU" sz="5400" i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008E00"/>
              </a:solidFill>
              <a:latin typeface="Georgia"/>
            </a:endParaRPr>
          </a:p>
        </p:txBody>
      </p:sp>
      <p:sp>
        <p:nvSpPr>
          <p:cNvPr id="2051" name="Text Box 18"/>
          <p:cNvSpPr txBox="1">
            <a:spLocks noChangeArrowheads="1"/>
          </p:cNvSpPr>
          <p:nvPr/>
        </p:nvSpPr>
        <p:spPr bwMode="auto">
          <a:xfrm>
            <a:off x="3276600" y="5229225"/>
            <a:ext cx="518318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</a:pPr>
            <a:endParaRPr lang="ru-RU" sz="2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764705"/>
            <a:ext cx="83529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различать профессии людей; различать природные богатства живые и неживые;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различать растения и животных; приводить названия 5-10 растений и животных;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приводить примеры названий 5-10 культурных растений и домашних животных 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правильно вести себя в природе.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18"/>
          <p:cNvSpPr txBox="1">
            <a:spLocks noChangeArrowheads="1"/>
          </p:cNvSpPr>
          <p:nvPr/>
        </p:nvSpPr>
        <p:spPr bwMode="auto">
          <a:xfrm>
            <a:off x="395288" y="1557338"/>
            <a:ext cx="8351837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10000"/>
              </a:lnSpc>
            </a:pPr>
            <a:endParaRPr lang="ru-RU" i="1" dirty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51520" y="452263"/>
            <a:ext cx="87129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8E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К концу 1 года обучения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rgbClr val="008E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hangingPunct="0"/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8E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8E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литературному 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8E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чтению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rgbClr val="008E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8E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учащиеся должны уметь: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rgbClr val="008E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67544" y="2427110"/>
            <a:ext cx="842493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сознательно, плавно, правильно  читать отдельные слова, предложения, маленькие тексты, с постепенным переходом  к чтению целыми словами, темп чтения вслух от 30-40 слов;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разъяснять заглавие текста;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прогнозировать содержание текста по заглавию, иллюстрациям, ключевым словам;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FontTx/>
              <a:buChar char="-"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отвечать на вопросы учителя по содержанию прочитанного;</a:t>
            </a:r>
          </a:p>
          <a:p>
            <a:pPr eaLnBrk="0" hangingPunct="0"/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-"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озаглавливать небольшие части текста, составлять простой план, пересказывать прочитанное с опорой на картинный план;</a:t>
            </a:r>
          </a:p>
          <a:p>
            <a:pPr lvl="0" eaLnBrk="0" hangingPunct="0"/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-"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высказывать свое отношение к прочитанному;</a:t>
            </a:r>
          </a:p>
          <a:p>
            <a:pPr lvl="0" eaLnBrk="0" hangingPunct="0"/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выразительно читать и заучивать стихотворения с соблюдением соответствующей интонации, громкости речи, темпа речи.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23528" y="650885"/>
            <a:ext cx="85689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8E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концу 1 года обучения по русскому языку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rgbClr val="008E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8E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учащиеся должны знать: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rgbClr val="008E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51520" y="2163634"/>
            <a:ext cx="889248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признаки гласных и согласных звуков, гласные ударные и безударные, согласные глухие и звонкие, твердые и мягкие, пары по глухости-звонкости и твердости-мягкости;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способы обозначения мягкости согласных звуков на письме, алфавит;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96752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buFontTx/>
              <a:buChar char="-"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правописания буквосочетаний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чу,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чк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lvl="0" eaLnBrk="0" hangingPunct="0"/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правила правописания большой буквы в именах, отчествах, фамилиях, географических названиях;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buFontTx/>
              <a:buChar char="-"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переноса слов; правила оформления предложения на письме;</a:t>
            </a:r>
          </a:p>
          <a:p>
            <a:pPr lvl="0" eaLnBrk="0" hangingPunct="0"/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отличие текста от набора предложений.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611560" y="543163"/>
            <a:ext cx="853244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чащиеся должны уметь:</a:t>
            </a:r>
            <a:endParaRPr kumimoji="0" lang="ru-RU" sz="28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выделять звуки в слове, делить слово на слоги, ставить ударение, различать ударный и безударные слоги;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переносить слова по слогам;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выполнять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звуко-буквенный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анализ слов;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правильно писать слова с буквосочетаниями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чу,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чк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писать с  большой буквы  имена, отчества, фамилии, географические названия, клички животных;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находить в предложении слова, отвечающие на вопросы кто? что? какой? какая? какие? что делать? что делал?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писать первое слово в предложении с большой буквы, ставить в конце предложения точку, восклицательный и вопросительный знак;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правильно списывать слова, предложения, текст с учебника, проверять написание, сравнивая с образцом;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составлять небольшой текст (3-4 предложения) на заданную тему.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8"/>
          <p:cNvSpPr txBox="1">
            <a:spLocks noChangeArrowheads="1"/>
          </p:cNvSpPr>
          <p:nvPr/>
        </p:nvSpPr>
        <p:spPr bwMode="auto">
          <a:xfrm>
            <a:off x="683568" y="476672"/>
            <a:ext cx="82073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8E00"/>
                </a:solidFill>
                <a:latin typeface="Times New Roman" pitchFamily="18" charset="0"/>
                <a:cs typeface="Times New Roman" pitchFamily="18" charset="0"/>
              </a:rPr>
              <a:t>К концу  курса «Обучение грамоте»</a:t>
            </a:r>
            <a:endParaRPr lang="ru-RU" sz="3200" dirty="0">
              <a:solidFill>
                <a:srgbClr val="008E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>
                <a:solidFill>
                  <a:srgbClr val="008E00"/>
                </a:solidFill>
                <a:latin typeface="Times New Roman" pitchFamily="18" charset="0"/>
                <a:cs typeface="Times New Roman" pitchFamily="18" charset="0"/>
              </a:rPr>
              <a:t>учащиеся должны уметь:</a:t>
            </a:r>
          </a:p>
        </p:txBody>
      </p:sp>
      <p:sp>
        <p:nvSpPr>
          <p:cNvPr id="3075" name="Text Box 18"/>
          <p:cNvSpPr txBox="1">
            <a:spLocks noChangeArrowheads="1"/>
          </p:cNvSpPr>
          <p:nvPr/>
        </p:nvSpPr>
        <p:spPr bwMode="auto">
          <a:xfrm>
            <a:off x="467544" y="2060848"/>
            <a:ext cx="8207375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10000"/>
              </a:lnSpc>
            </a:pPr>
            <a:endParaRPr lang="ru-RU" sz="2800" b="1" i="1"/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467544" y="1233627"/>
            <a:ext cx="8281987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называть звуки, из которых состоит слово (ударные и безударные, глухие и звонкие, мягкие и твердые);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не смешивать понятия «звук» и «буква»;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делить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слова на слоги, ставить ударение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обозначать мягкость согласных звуков на письме;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23528" y="856124"/>
            <a:ext cx="856895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определять количество букв и звуков в слове;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писать прописную букву в начала предложения, в именах, фамилиях;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ставить пунктуационные знаки в конце предложения;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>
              <a:lnSpc>
                <a:spcPct val="150000"/>
              </a:lnSpc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находить корень в группе доступных однокоренных слов.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/>
          <a:lstStyle/>
          <a:p>
            <a:pPr lvl="0" algn="l">
              <a:lnSpc>
                <a:spcPct val="150000"/>
              </a:lnSpc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читать плавным слоговым чтением тексты при темпе чтения вслух от 30-40 слов в минуту;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списывать с печатного образца и писать под диктовку слова и небольшие предложения, используя  правильные начертания букв, соединений;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2808312"/>
          </a:xfrm>
        </p:spPr>
        <p:txBody>
          <a:bodyPr/>
          <a:lstStyle/>
          <a:p>
            <a:pPr algn="l"/>
            <a:r>
              <a:rPr lang="ru-RU" sz="28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Учащиеся </a:t>
            </a:r>
            <a:r>
              <a:rPr lang="ru-RU" sz="28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должны  знать</a:t>
            </a:r>
            <a:r>
              <a:rPr lang="ru-RU" sz="28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названия и последовательность чисел от 1 до 20, разрядный состав чисел от 11до 20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таблицу сложения однозначных чисел и соответствующие случаи вычитания в пределах 10;</a:t>
            </a:r>
            <a:b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400" b="1" i="1" dirty="0" smtClean="0">
                <a:solidFill>
                  <a:srgbClr val="00B050"/>
                </a:solidFill>
              </a:rPr>
              <a:t/>
            </a:r>
            <a:br>
              <a:rPr lang="ru-RU" sz="2400" b="1" i="1" dirty="0" smtClean="0">
                <a:solidFill>
                  <a:srgbClr val="00B050"/>
                </a:solidFill>
              </a:rPr>
            </a:br>
            <a:endParaRPr lang="ru-RU" sz="2400" b="1" i="1" dirty="0" smtClean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76672"/>
            <a:ext cx="8496944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8E00"/>
                </a:solidFill>
                <a:latin typeface="Times New Roman" pitchFamily="18" charset="0"/>
                <a:cs typeface="Times New Roman" pitchFamily="18" charset="0"/>
              </a:rPr>
              <a:t>Требования к результатам обучения учащихся к концу </a:t>
            </a:r>
            <a:r>
              <a:rPr lang="ru-RU" sz="3200" b="1" dirty="0">
                <a:solidFill>
                  <a:srgbClr val="008E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solidFill>
                  <a:srgbClr val="008E00"/>
                </a:solidFill>
                <a:latin typeface="Times New Roman" pitchFamily="18" charset="0"/>
                <a:cs typeface="Times New Roman" pitchFamily="18" charset="0"/>
              </a:rPr>
              <a:t> класса по математике</a:t>
            </a:r>
            <a: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 уровень (</a:t>
            </a:r>
            <a:r>
              <a:rPr lang="ru-RU" sz="28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уровень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стандарта)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539552" y="422859"/>
            <a:ext cx="84249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Учащиеся должны  уметь: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сравнивать группы предметов с помощью составления пар;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читать, записывать и сравнивать числа  в пределах 20;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находить значение выражений , содержащих 1 действие;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решать простые задачи,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распознавать геометрические фигуры: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точку, прямую, луч, кривую незамкнутую, кривую замкнутую, круг, овал, отрезок,, ломаную, угол, многоугольник , прямоугольник, квадрат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23528" y="1337900"/>
            <a:ext cx="864096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Учащиеся должны  знать: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таблицу сложения и вычитания в пределах 20;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название компонентов действий сложения и вычитания, зависимость между ними;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переместительное свойство сложения 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единицы измерения длины, объема и массы (сантиметр, дециметр, литр, килограмм 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35869" y="620688"/>
            <a:ext cx="5044393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lnSpc>
                <a:spcPct val="150000"/>
              </a:lnSpc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уровень (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уровень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программы)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8"/>
          <p:cNvSpPr txBox="1">
            <a:spLocks noChangeArrowheads="1"/>
          </p:cNvSpPr>
          <p:nvPr/>
        </p:nvSpPr>
        <p:spPr bwMode="auto">
          <a:xfrm>
            <a:off x="309563" y="1844675"/>
            <a:ext cx="856932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buSzPct val="110000"/>
            </a:pPr>
            <a:endParaRPr lang="ru-RU" sz="2800" b="1" i="1" dirty="0"/>
          </a:p>
          <a:p>
            <a:pPr>
              <a:lnSpc>
                <a:spcPct val="110000"/>
              </a:lnSpc>
              <a:buSzPct val="110000"/>
            </a:pPr>
            <a:endParaRPr lang="ru-RU" sz="2800" b="1" i="1" dirty="0"/>
          </a:p>
          <a:p>
            <a:pPr>
              <a:lnSpc>
                <a:spcPct val="110000"/>
              </a:lnSpc>
              <a:buSzPct val="110000"/>
            </a:pPr>
            <a:endParaRPr lang="ru-RU" sz="2800" b="1" i="1" dirty="0">
              <a:latin typeface="Times New Roman" pitchFamily="18" charset="0"/>
            </a:endParaRPr>
          </a:p>
        </p:txBody>
      </p:sp>
      <p:sp>
        <p:nvSpPr>
          <p:cNvPr id="5123" name="Text Box 18"/>
          <p:cNvSpPr txBox="1">
            <a:spLocks noChangeArrowheads="1"/>
          </p:cNvSpPr>
          <p:nvPr/>
        </p:nvSpPr>
        <p:spPr bwMode="auto">
          <a:xfrm>
            <a:off x="839788" y="3860800"/>
            <a:ext cx="734377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buSzPct val="90000"/>
            </a:pPr>
            <a:endParaRPr lang="ru-RU" sz="28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539552" y="452007"/>
            <a:ext cx="8604448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Учащиеся должны  уметь: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выделять признаки предметов: цвет, форма, размер, назначение , материал;</a:t>
            </a:r>
            <a:b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находить значение выражений в два действия;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складывать, сравнивать и вычитать именованные числа;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решать простые уравнения;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решать задачи в два действия и нестандартные задачи (ребусы, головоломки, лабиринты и т. д.);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узнавать и на ходить плоские геометрические фигуры; 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определять </a:t>
            </a:r>
            <a:r>
              <a:rPr lang="ru-RU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длину отрезков;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ru-RU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читать и записывать информацию в таблице 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i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79512" y="455475"/>
            <a:ext cx="89644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8E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предмету «Окружающий мир»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rgbClr val="008E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rgbClr val="008E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учащиеся должны уметь: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rgbClr val="008E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23528" y="2110190"/>
            <a:ext cx="849694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называть окружающие предметы и обнаруживать их взаимосвязи;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пользоваться словами, указывающими направление и время;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наблюдать, делать умозаключения;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пользоваться книгой для ответа на возникающие вопросы;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727</Words>
  <Application>Microsoft Office PowerPoint</Application>
  <PresentationFormat>Экран (4:3)</PresentationFormat>
  <Paragraphs>84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Georgia</vt:lpstr>
      <vt:lpstr>Arial</vt:lpstr>
      <vt:lpstr>Calibri</vt:lpstr>
      <vt:lpstr>Times New Roman</vt:lpstr>
      <vt:lpstr>Оформление по умолчанию</vt:lpstr>
      <vt:lpstr>Слайд 1</vt:lpstr>
      <vt:lpstr>Слайд 2</vt:lpstr>
      <vt:lpstr>Слайд 3</vt:lpstr>
      <vt:lpstr>- читать плавным слоговым чтением тексты при темпе чтения вслух от 30-40 слов в минуту;  - списывать с печатного образца и писать под диктовку слова и небольшие предложения, используя  правильные начертания букв, соединений;</vt:lpstr>
      <vt:lpstr>Учащиеся должны  знать:  - названия и последовательность чисел от 1 до 20, разрядный состав чисел от 11до 20; - таблицу сложения однозначных чисел и соответствующие случаи вычитания в пределах 10;    </vt:lpstr>
      <vt:lpstr>Слайд 6</vt:lpstr>
      <vt:lpstr>Слайд 7</vt:lpstr>
      <vt:lpstr>Слайд 8</vt:lpstr>
      <vt:lpstr>         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МОУ Лицей №21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BEST</cp:lastModifiedBy>
  <cp:revision>34</cp:revision>
  <dcterms:created xsi:type="dcterms:W3CDTF">2008-11-30T08:50:27Z</dcterms:created>
  <dcterms:modified xsi:type="dcterms:W3CDTF">2013-09-08T12:07:05Z</dcterms:modified>
</cp:coreProperties>
</file>