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handoutMasterIdLst>
    <p:handoutMasterId r:id="rId11"/>
  </p:handoutMasterIdLst>
  <p:sldIdLst>
    <p:sldId id="257" r:id="rId2"/>
    <p:sldId id="263" r:id="rId3"/>
    <p:sldId id="265" r:id="rId4"/>
    <p:sldId id="267" r:id="rId5"/>
    <p:sldId id="269" r:id="rId6"/>
    <p:sldId id="270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5" autoAdjust="0"/>
  </p:normalViewPr>
  <p:slideViewPr>
    <p:cSldViewPr>
      <p:cViewPr>
        <p:scale>
          <a:sx n="60" d="100"/>
          <a:sy n="60" d="100"/>
        </p:scale>
        <p:origin x="-69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97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BB8DD-3822-42F8-BF9A-A6E13EBE5DCD}" type="datetimeFigureOut">
              <a:rPr lang="ru-RU" smtClean="0"/>
              <a:pPr/>
              <a:t>04.11.2008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D82F6-8B18-4496-A1E3-832C49588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5A9016-B394-4052-9697-D5C4AA7D0B35}" type="datetimeFigureOut">
              <a:rPr lang="ru-RU" smtClean="0"/>
              <a:pPr/>
              <a:t>04.11.2008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F296BA-660B-49AB-AFDA-3E16C44956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4071942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latin typeface="Times New Roman" pitchFamily="18" charset="0"/>
              </a:rPr>
              <a:t>Формирование мотивации достижения успеха</a:t>
            </a:r>
            <a:r>
              <a:rPr lang="ru-RU" sz="6700" dirty="0">
                <a:latin typeface="Times New Roman" pitchFamily="18" charset="0"/>
              </a:rPr>
              <a:t/>
            </a:r>
            <a:br>
              <a:rPr lang="ru-RU" sz="6700" dirty="0">
                <a:latin typeface="Times New Roman" pitchFamily="18" charset="0"/>
              </a:rPr>
            </a:br>
            <a:r>
              <a:rPr lang="ru-RU" sz="6700" dirty="0">
                <a:latin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7" name="Picture 3" descr="C:\Documents and Settings\ELONA\Мои документы\Школа\картинки и презентации\Рисунок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635355"/>
            <a:ext cx="3298815" cy="32226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2071678"/>
            <a:ext cx="4038600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мотив достижения успеха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071678"/>
            <a:ext cx="4038600" cy="4525963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мотив избегания неудачи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 человека с достижением успехов связаны два мотива: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ELONA\Мои документы\Школа\картинки и презентации\44833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2036" y="3643314"/>
            <a:ext cx="3582947" cy="23574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 возникает под влиянием страха потерпеть неудачу и пережить в результате этого чувство стыда и унижения.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Мотив избегания неудачи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3571876"/>
            <a:ext cx="4143404" cy="3786214"/>
          </a:xfrm>
        </p:spPr>
        <p:txBody>
          <a:bodyPr>
            <a:normAutofit/>
          </a:bodyPr>
          <a:lstStyle/>
          <a:p>
            <a:pPr marL="624078" indent="-514350">
              <a:buClr>
                <a:schemeClr val="bg2"/>
              </a:buClr>
              <a:buSzPct val="100000"/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характер самой деятельности или содержание задачи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3500438"/>
            <a:ext cx="3681410" cy="2928958"/>
          </a:xfrm>
        </p:spPr>
        <p:txBody>
          <a:bodyPr>
            <a:normAutofit/>
          </a:bodyPr>
          <a:lstStyle/>
          <a:p>
            <a:pPr marL="173038" lvl="5" indent="0">
              <a:buClr>
                <a:schemeClr val="bg2"/>
              </a:buClr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новизна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0010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 формирование мотивации достижений влияет множество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внешних условий: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29642" cy="516238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 должны быть для учащихся посильными и не требовать приложения сверхусилий.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Деятельность должна представлять учащемуся возможности для выбора, быть интересной и соответствовать уровню притязаний школьников.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Нужно, чтобы в работе присутствовали задачи разной степени сложности.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задачах должна присутствовать степень новизны.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Слабомотивированные дети должны иметь возможность использовать повторы для поднятия у них уверенности в собственных силах.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Самооценка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Самостоятельная работа учащихся окрашивает их деятельность эмоционально, вызывает различные внутренние переживания и тем самым способствует развитию у них как стремления к достижениям, так и к избеганию неудачи.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Важным для развития мотивации достижения условием является наличие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возможности для проявления школьниками самостоятельности.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250033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личный пример и ролевое поведение значимых взрослых, учителей и родителей.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Ещё одно условие, влияющее на мотивацию достижения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ELONA\Мои документы\Школа\картинки и презентации\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444297"/>
            <a:ext cx="1666864" cy="341370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229600" cy="4525963"/>
          </a:xfrm>
        </p:spPr>
        <p:txBody>
          <a:bodyPr>
            <a:noAutofit/>
          </a:bodyPr>
          <a:lstStyle/>
          <a:p>
            <a:pPr marL="173038" lvl="2" indent="-77788">
              <a:buClr>
                <a:schemeClr val="accent5"/>
              </a:buClr>
              <a:buSzPct val="68000"/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Создавать атмосферу доверия между учителем и учеником.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Быть заинтересованным в успехах детей, иметь авторитет.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Видеть индивидуальность каждого ученика и мотивировать его, опираясь на уже имеющиеся у ребенка мотивы.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Сделать деятельность учащихся определенной и понятной.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Обеспечивать у учеников ощущение продвижения вперед, переживание успеха в деятельности.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формирования уверенности и возникновения у школьников мотивации достижения учителю особенно важно: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Лист индивидуальных достижений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Учени____________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школы «Родник»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_____класса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Учитель_______________________________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14810" y="1285860"/>
            <a:ext cx="9476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643050"/>
          <a:ext cx="9144001" cy="2204433"/>
        </p:xfrm>
        <a:graphic>
          <a:graphicData uri="http://schemas.openxmlformats.org/drawingml/2006/table">
            <a:tbl>
              <a:tblPr/>
              <a:tblGrid>
                <a:gridCol w="397646"/>
                <a:gridCol w="888207"/>
                <a:gridCol w="1785949"/>
                <a:gridCol w="571504"/>
                <a:gridCol w="714380"/>
                <a:gridCol w="642942"/>
                <a:gridCol w="642942"/>
                <a:gridCol w="714380"/>
                <a:gridCol w="714380"/>
                <a:gridCol w="714380"/>
                <a:gridCol w="740105"/>
                <a:gridCol w="617186"/>
              </a:tblGrid>
              <a:tr h="253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1.1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техника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Способ чтения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1.2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чтения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Беглость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чтения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1.3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Сознательность чтения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1.4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Правильность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чтения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Выразительность чтения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29058" y="3857628"/>
            <a:ext cx="14414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язык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785794"/>
          <a:ext cx="9143997" cy="487680"/>
        </p:xfrm>
        <a:graphic>
          <a:graphicData uri="http://schemas.openxmlformats.org/drawingml/2006/table">
            <a:tbl>
              <a:tblPr/>
              <a:tblGrid>
                <a:gridCol w="398266"/>
                <a:gridCol w="2030594"/>
                <a:gridCol w="785818"/>
                <a:gridCol w="859492"/>
                <a:gridCol w="779212"/>
                <a:gridCol w="790188"/>
                <a:gridCol w="768237"/>
                <a:gridCol w="874837"/>
                <a:gridCol w="500066"/>
                <a:gridCol w="740102"/>
                <a:gridCol w="617185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Формируемые навыки и умения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старт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октябрь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декабрь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январь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февраль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март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апрель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итог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" y="4143380"/>
          <a:ext cx="9143998" cy="1219200"/>
        </p:xfrm>
        <a:graphic>
          <a:graphicData uri="http://schemas.openxmlformats.org/drawingml/2006/table">
            <a:tbl>
              <a:tblPr/>
              <a:tblGrid>
                <a:gridCol w="400738"/>
                <a:gridCol w="2226323"/>
                <a:gridCol w="667896"/>
                <a:gridCol w="779212"/>
                <a:gridCol w="779212"/>
                <a:gridCol w="890530"/>
                <a:gridCol w="667896"/>
                <a:gridCol w="779212"/>
                <a:gridCol w="556581"/>
                <a:gridCol w="779212"/>
                <a:gridCol w="617186"/>
              </a:tblGrid>
              <a:tr h="178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2.1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Словарные диктанты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2.2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Списывание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2.3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Диктанты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2.4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Проверочные работы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2.5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Творческие работы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929058" y="5429264"/>
            <a:ext cx="1237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" y="5715016"/>
          <a:ext cx="9143998" cy="975360"/>
        </p:xfrm>
        <a:graphic>
          <a:graphicData uri="http://schemas.openxmlformats.org/drawingml/2006/table">
            <a:tbl>
              <a:tblPr/>
              <a:tblGrid>
                <a:gridCol w="400739"/>
                <a:gridCol w="2226323"/>
                <a:gridCol w="667896"/>
                <a:gridCol w="779212"/>
                <a:gridCol w="779212"/>
                <a:gridCol w="890529"/>
                <a:gridCol w="667896"/>
                <a:gridCol w="779212"/>
                <a:gridCol w="556582"/>
                <a:gridCol w="779212"/>
                <a:gridCol w="617185"/>
              </a:tblGrid>
              <a:tr h="230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3.1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Математические диктанты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3.2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Проверочные работы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3.3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Контрольные  работы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308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Формирование мотивации достижения успеха   </vt:lpstr>
      <vt:lpstr>У человека с достижением успехов связаны два мотива:  </vt:lpstr>
      <vt:lpstr>Мотив избегания неудачи</vt:lpstr>
      <vt:lpstr>На формирование мотивации достижений влияет множество внешних условий:</vt:lpstr>
      <vt:lpstr>Самооценка</vt:lpstr>
      <vt:lpstr>Важным для развития мотивации достижения условием является наличие возможности для проявления школьниками самостоятельности. </vt:lpstr>
      <vt:lpstr>Ещё одно условие, влияющее на мотивацию достижения</vt:lpstr>
      <vt:lpstr>Для формирования уверенности и возникновения у школьников мотивации достижения учителю особенно важно: </vt:lpstr>
      <vt:lpstr>Лист индивидуальных достижений Учени____________                школы «Родник»        _____класса   Учитель_______________________________ </vt:lpstr>
    </vt:vector>
  </TitlesOfParts>
  <Company>ATI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мотивации достижения успеха   </dc:title>
  <dc:creator>ASUS</dc:creator>
  <cp:lastModifiedBy>ASUS</cp:lastModifiedBy>
  <cp:revision>15</cp:revision>
  <dcterms:created xsi:type="dcterms:W3CDTF">2008-10-20T10:01:42Z</dcterms:created>
  <dcterms:modified xsi:type="dcterms:W3CDTF">2008-11-04T13:29:04Z</dcterms:modified>
</cp:coreProperties>
</file>