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6" r:id="rId2"/>
    <p:sldId id="292" r:id="rId3"/>
    <p:sldId id="258" r:id="rId4"/>
    <p:sldId id="262" r:id="rId5"/>
    <p:sldId id="290" r:id="rId6"/>
    <p:sldId id="259" r:id="rId7"/>
    <p:sldId id="260" r:id="rId8"/>
    <p:sldId id="261" r:id="rId9"/>
    <p:sldId id="268" r:id="rId10"/>
    <p:sldId id="286" r:id="rId11"/>
    <p:sldId id="281" r:id="rId12"/>
    <p:sldId id="289" r:id="rId13"/>
    <p:sldId id="266" r:id="rId14"/>
    <p:sldId id="288" r:id="rId15"/>
    <p:sldId id="267" r:id="rId16"/>
    <p:sldId id="294" r:id="rId17"/>
    <p:sldId id="293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00E42-E7E5-485F-A255-5FACE2FF8151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93706-2047-4B37-A5C4-998299F27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86182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14902"/>
            <a:ext cx="9144000" cy="165737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dirty="0" smtClean="0">
                <a:solidFill>
                  <a:srgbClr val="FF0000"/>
                </a:solidFill>
              </a:rPr>
              <a:t>Родительское собрание по теме </a:t>
            </a:r>
          </a:p>
          <a:p>
            <a:pPr algn="ctr"/>
            <a:r>
              <a:rPr lang="ru-RU" sz="12800" b="1" i="1" dirty="0" smtClean="0">
                <a:solidFill>
                  <a:srgbClr val="FF0000"/>
                </a:solidFill>
              </a:rPr>
              <a:t>«Семья как один из ресурсов школьной успешности ребенка»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4800" b="1" dirty="0" smtClean="0">
                <a:solidFill>
                  <a:schemeClr val="tx1"/>
                </a:solidFill>
              </a:rPr>
              <a:t>(из опыта </a:t>
            </a:r>
            <a:r>
              <a:rPr lang="ru-RU" sz="4800" b="1" dirty="0" smtClean="0">
                <a:solidFill>
                  <a:schemeClr val="tx1"/>
                </a:solidFill>
              </a:rPr>
              <a:t>работы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ru-RU" sz="4800" b="1" dirty="0" smtClean="0">
                <a:solidFill>
                  <a:schemeClr val="tx1"/>
                </a:solidFill>
              </a:rPr>
              <a:t>учителя начальных классов  </a:t>
            </a:r>
            <a:r>
              <a:rPr lang="ru-RU" sz="4800" b="1" dirty="0" smtClean="0">
                <a:solidFill>
                  <a:schemeClr val="tx1"/>
                </a:solidFill>
              </a:rPr>
              <a:t>ЦО №491 «Марьино</a:t>
            </a:r>
            <a:r>
              <a:rPr lang="ru-RU" sz="4800" b="1" dirty="0" smtClean="0">
                <a:solidFill>
                  <a:schemeClr val="tx1"/>
                </a:solidFill>
              </a:rPr>
              <a:t>»</a:t>
            </a:r>
          </a:p>
          <a:p>
            <a:pPr algn="r"/>
            <a:r>
              <a:rPr lang="ru-RU" sz="4800" b="1" dirty="0" smtClean="0">
                <a:solidFill>
                  <a:schemeClr val="tx1"/>
                </a:solidFill>
              </a:rPr>
              <a:t>Белозеровой Елены Владимировны</a:t>
            </a:r>
            <a:r>
              <a:rPr lang="ru-RU" sz="4800" b="1" dirty="0" smtClean="0">
                <a:solidFill>
                  <a:schemeClr val="tx1"/>
                </a:solidFill>
              </a:rPr>
              <a:t>)</a:t>
            </a:r>
            <a:endParaRPr lang="ru-RU" sz="4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29684" cy="8572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Расписание развивающих занятий во второй половине дня для 1-х классов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928669"/>
          <a:ext cx="8501123" cy="5199264"/>
        </p:xfrm>
        <a:graphic>
          <a:graphicData uri="http://schemas.openxmlformats.org/drawingml/2006/table">
            <a:tbl>
              <a:tblPr/>
              <a:tblGrid>
                <a:gridCol w="2524739"/>
                <a:gridCol w="1195160"/>
                <a:gridCol w="1195160"/>
                <a:gridCol w="1195160"/>
                <a:gridCol w="1195160"/>
                <a:gridCol w="1195744"/>
              </a:tblGrid>
              <a:tr h="224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Направление/Преподаватель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 «А»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 «Б»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 «В»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 «Г»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 «Д»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Рисование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(Рогова Наталья Владимировна)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Среда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16.00 – 17.00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Среда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15.00 – 16.00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Понедельник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16.00 – 17.00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Понедельник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17.00 – 18.00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Понедельник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15.00 – 16.00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Подвижные игры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(Маренков Василий Васильевич)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Понедельник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14.00 – 15.00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Вторник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14.00 – 15.00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Среда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14.00 – 15.00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Четверг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14.00 – 15.00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Пятница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14.00 – 15.00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Компьютерная грамотность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(Галахов Николай Николаевич)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Четверг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14.00 – 15.00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Четверг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15.00 – 16.00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Понедельник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15.00 – 16.00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Пятница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14.00 – 15.00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Понедельник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14.00 – 15.00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Занимательный компьютер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Судоргина Юлия Сергеевна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Понедельник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13.30 - 14.30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6400" algn="l"/>
                        </a:tabLst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Понедельник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14.30 – 15.30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smtClean="0">
                          <a:latin typeface="Times New Roman"/>
                          <a:ea typeface="Times New Roman"/>
                        </a:rPr>
                        <a:t>Вторник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0" smtClean="0">
                          <a:latin typeface="Times New Roman"/>
                          <a:ea typeface="Times New Roman"/>
                        </a:rPr>
                        <a:t>15.30</a:t>
                      </a:r>
                      <a:r>
                        <a:rPr lang="ru-RU" sz="1400" b="0" baseline="0" smtClean="0">
                          <a:latin typeface="Times New Roman"/>
                          <a:ea typeface="Times New Roman"/>
                        </a:rPr>
                        <a:t> – 16.30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6400" algn="l"/>
                        </a:tabLst>
                        <a:defRPr/>
                      </a:pPr>
                      <a:r>
                        <a:rPr lang="ru-RU" sz="1400" b="1" smtClean="0">
                          <a:latin typeface="Times New Roman"/>
                          <a:ea typeface="Times New Roman"/>
                        </a:rPr>
                        <a:t>Вторник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6400" algn="l"/>
                        </a:tabLst>
                        <a:defRPr/>
                      </a:pPr>
                      <a:r>
                        <a:rPr lang="ru-RU" sz="1400" smtClean="0">
                          <a:latin typeface="Times New Roman"/>
                          <a:ea typeface="Times New Roman"/>
                        </a:rPr>
                        <a:t>14.30 – 15.30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6400" algn="l"/>
                        </a:tabLst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Вторник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6400" algn="l"/>
                        </a:tabLs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13.30 - 14.30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Лепка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(Ерещенко Людвик Васильевич)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Пятница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14.00 – 15.00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Четверг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15.00 – 16.00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Четверг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16.00 – 17.00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Среда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15.00 – 16.00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Среда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15.00 – 16.00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ИЗО/Музыка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(Крылов Роман Николаевич)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Вторник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15.00 – 16.00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Среда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14.00 – 15.00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Среда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15.45 – 16.45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Четверг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15.00 – 16.00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Вторник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14.00 – 15.00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Театр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(Алабушкина Татьяна Рафаиловна)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Среда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16.00 – 17.00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Среда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15.00 – 16.00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Пятница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 – 16.00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Среда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14.00 – 15.00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Пятница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16.00 – 17.00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Ритмика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(Хон Ирина Владимировна)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Среда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15.00 – 16.00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Пятница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14.00 – 15.00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Вторник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Четверг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13.13 – 14.30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Пятница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15.00 – 16.00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Среда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064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14.00 – 15.00</a:t>
                      </a:r>
                    </a:p>
                  </a:txBody>
                  <a:tcPr marL="45261" marR="45261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143645"/>
            <a:ext cx="8429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4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Примечание: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064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Все часы на занятия  в музыкальном классе отданы в музыкальную школу.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06400" algn="l"/>
              </a:tabLst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Москвоведение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1-х классах проводится в рамках экскурсионной работы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640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3786190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«Ученик - это не сосуд, который надо наполнить, а факел, который надо зажечь». </a:t>
            </a:r>
          </a:p>
          <a:p>
            <a:pPr algn="r"/>
            <a:r>
              <a:rPr lang="ru-RU" sz="3600" i="1" dirty="0" smtClean="0"/>
              <a:t>Плутарх</a:t>
            </a:r>
            <a:endParaRPr lang="ru-RU" sz="3600" i="1" dirty="0"/>
          </a:p>
        </p:txBody>
      </p:sp>
      <p:pic>
        <p:nvPicPr>
          <p:cNvPr id="4" name="Рисунок 3" descr="пер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68760"/>
            <a:ext cx="1934508" cy="20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196290" cy="542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Проблемы 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Новый  2010/2011 учебный год – </a:t>
            </a:r>
            <a:r>
              <a:rPr lang="ru-RU" sz="2400" dirty="0" err="1" smtClean="0"/>
              <a:t>год</a:t>
            </a:r>
            <a:r>
              <a:rPr lang="ru-RU" sz="2400" dirty="0" smtClean="0"/>
              <a:t> перестройки образовательной системы (обновление содержания, методов, форм обучения). Все это легло на плечи УЧИТЕЛЯ.</a:t>
            </a:r>
          </a:p>
          <a:p>
            <a:r>
              <a:rPr lang="ru-RU" sz="2400" dirty="0" smtClean="0"/>
              <a:t>Разноуровневая подготовка детей (психологическая и интеллектуальная).</a:t>
            </a:r>
          </a:p>
          <a:p>
            <a:r>
              <a:rPr lang="ru-RU" sz="2400" dirty="0" smtClean="0"/>
              <a:t>Этика общения детей со взрослыми и с другими детьми.</a:t>
            </a:r>
          </a:p>
          <a:p>
            <a:r>
              <a:rPr lang="ru-RU" sz="2400" dirty="0" smtClean="0"/>
              <a:t>Недостаточно развита речь (умение рассказывать, описывать устно предметы и явления, логопедические трудности).</a:t>
            </a:r>
          </a:p>
          <a:p>
            <a:r>
              <a:rPr lang="ru-RU" sz="2400" dirty="0" smtClean="0"/>
              <a:t>Готовность ребенка к занятиям.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642938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Семья как ресурс школьной успешности ребенка.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780854"/>
            <a:ext cx="2714612" cy="16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643182"/>
            <a:ext cx="87154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Стартовая диагностика, в которой участвовали родители,  давала интегральную оценку стратегий родительского участия в воспитании и обучении детей.</a:t>
            </a:r>
          </a:p>
          <a:p>
            <a:r>
              <a:rPr lang="ru-RU" sz="2400" dirty="0" smtClean="0"/>
              <a:t>В данный показатель </a:t>
            </a:r>
            <a:r>
              <a:rPr lang="ru-RU" sz="2400" u="sng" dirty="0" smtClean="0"/>
              <a:t>включалис</a:t>
            </a:r>
            <a:r>
              <a:rPr lang="ru-RU" sz="2400" dirty="0" smtClean="0"/>
              <a:t>ь: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Факторы, связанные с подготовкой ребенка к школе силами семьи;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Готовность родителей помогать ребенку на первом этапе школьной жизни;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Готовность  родителей сотрудничать со школой;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Социальные установки родителей.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Участники образовательного процесса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571736" y="2428868"/>
            <a:ext cx="3643338" cy="3286148"/>
          </a:xfrm>
          <a:prstGeom prst="triangle">
            <a:avLst>
              <a:gd name="adj" fmla="val 51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142984"/>
            <a:ext cx="1571636" cy="11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286388"/>
            <a:ext cx="1424769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72198" y="5214950"/>
            <a:ext cx="2357454" cy="135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29058" y="2357430"/>
            <a:ext cx="102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Ребенок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6488668"/>
            <a:ext cx="85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Школа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64886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Родители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6643734" cy="9286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Родителям первоклассников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928671"/>
            <a:ext cx="807246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Поддержите в ребенке его стремление стать школьником.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Ваша искренняя заинтересованность в его школьных делах и заботах,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серьезное отношение к его первым достижениям и возможным трудностям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помогут первокласснику подтвердить значимость его нового положения и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деятельности.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Обсудите с ребенком те правила и нормы, с которыми он встретился в школе.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Объясните их необходимость и целесообразность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2500306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Ваш ребенок пришел в школу, чтобы учиться. Когда человек учится, у него может что-то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сразу получаться, это естественно.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Ребенок имеет право на ошибку.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Составьте вместе с первоклассником распорядок дня, следите за его соблюдением.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Не пропускайте трудности, возможные у ребенка на начальном этапе овладения учебными навыками.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у первоклассника, например, есть логопедические проблемы, постарайтесь справиться с ними на первом году обучения.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4786322"/>
            <a:ext cx="892971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Поддержите первоклассника в его желании добиться успеха.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каждой работе обязательно найдите, за что можно было бы его похвалить.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Помните, что похвала и эмоциональная поддержка ("Молодец!", "Ты так хорошо справился!")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способны заметно повысить интеллектуальные достижения человека.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Если вас что-то беспокоит в поведении ребенка, его учебных делах, не стесняйтесь обращаться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 советом и консультацией к учителю или школьному психологу.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 С поступлением в школу в жизни вашего ребенка появился человек более авторитетный, чем вы. Это учитель. Уважайте мнение первоклассника о своем педагоге.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742" y="0"/>
            <a:ext cx="1381257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0"/>
            <a:ext cx="3714744" cy="485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785794"/>
            <a:ext cx="52863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2000" dirty="0" smtClean="0"/>
          </a:p>
          <a:p>
            <a:r>
              <a:rPr lang="ru-RU" sz="2000" dirty="0" smtClean="0"/>
              <a:t>Когда родилась наша дружная семья, </a:t>
            </a:r>
          </a:p>
          <a:p>
            <a:r>
              <a:rPr lang="ru-RU" sz="2000" dirty="0" smtClean="0"/>
              <a:t>Рядом с папой и мамой не было меня. </a:t>
            </a:r>
          </a:p>
          <a:p>
            <a:r>
              <a:rPr lang="ru-RU" sz="2000" dirty="0" smtClean="0"/>
              <a:t>Часто я смотрю на фото их красивое </a:t>
            </a:r>
          </a:p>
          <a:p>
            <a:r>
              <a:rPr lang="ru-RU" sz="2000" dirty="0" smtClean="0"/>
              <a:t>И немножко злюсь и чуть-чуть завидую. </a:t>
            </a:r>
          </a:p>
          <a:p>
            <a:endParaRPr lang="ru-RU" sz="2000" dirty="0" smtClean="0"/>
          </a:p>
          <a:p>
            <a:r>
              <a:rPr lang="ru-RU" sz="2000" dirty="0" smtClean="0"/>
              <a:t>Спрашиваю папу: «Где я был тогда:» Отвечает папа: «Не было тебя!» </a:t>
            </a:r>
          </a:p>
          <a:p>
            <a:r>
              <a:rPr lang="ru-RU" sz="2000" dirty="0" smtClean="0"/>
              <a:t>Как же может быть такое, чтобы без меня Родилась такая дружная семья? </a:t>
            </a:r>
          </a:p>
          <a:p>
            <a:endParaRPr lang="ru-RU" sz="2000" dirty="0" smtClean="0"/>
          </a:p>
          <a:p>
            <a:r>
              <a:rPr lang="ru-RU" sz="2000" dirty="0" smtClean="0"/>
              <a:t>Я так люблю, когда луна глядит в окошко, </a:t>
            </a:r>
          </a:p>
          <a:p>
            <a:r>
              <a:rPr lang="ru-RU" sz="2000" dirty="0" smtClean="0"/>
              <a:t>И сказки тихо бродят по углам. </a:t>
            </a:r>
          </a:p>
          <a:p>
            <a:r>
              <a:rPr lang="ru-RU" sz="2000" dirty="0" smtClean="0"/>
              <a:t>А рядом мама держит за ладошку </a:t>
            </a:r>
          </a:p>
          <a:p>
            <a:r>
              <a:rPr lang="ru-RU" sz="2000" dirty="0" smtClean="0"/>
              <a:t>И гладит мои волосы слегка.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92919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14943" y="500042"/>
            <a:ext cx="392905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Господи, дай мне терпение 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Принять то,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Что я не в силах изменить.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Дай мне силы изменить то,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Что я могу изменить.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И дай мне мудрость 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Научиться отличать 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одно от другого.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07219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379618" y="1428736"/>
            <a:ext cx="2550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СПАСИБО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ВНИМАНИЕ!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Первая встреча - родительское собрание дошкольников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(май 2010 г.)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Главные направления ФГОС: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143248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err="1" smtClean="0"/>
              <a:t>Системно-деятельностный</a:t>
            </a:r>
            <a:r>
              <a:rPr lang="ru-RU" sz="3600" dirty="0" smtClean="0"/>
              <a:t> подход;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Система оценивания;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Информатизация.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500042"/>
            <a:ext cx="5377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ФГОС – что это?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928802"/>
            <a:ext cx="81439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Принятие нового Федерального государственного образовательного стандарта начального общего образования  повлекло за собой не только пересмотр давно сложившейся системы образования, но и потребовало от школ по-новому выстраивать  школьное образовательное пространство.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основе стандарта лежит </a:t>
            </a:r>
            <a:r>
              <a:rPr lang="ru-RU" dirty="0" err="1" smtClean="0"/>
              <a:t>системно-деятельностный</a:t>
            </a:r>
            <a:r>
              <a:rPr lang="ru-RU" dirty="0" smtClean="0"/>
              <a:t> подход, который предполагает воспитание и развитие качеств личности, отвечающих требованиям информационного общества.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Это обучение через деятельность, когда ребенок получает определенный объем знаний через самостоятельный поиск информации, самостоятельное решение проблемных вопросов, подключая все возможные ресурсы (собственный опыт, информационные и коммуникативные технологии и т.п.)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9631" y="0"/>
            <a:ext cx="2474369" cy="185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Деятельность педагогов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43182"/>
            <a:ext cx="90187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Введение ФГОС потребовало от нас  педагогов ответов на вопросы:</a:t>
            </a:r>
          </a:p>
          <a:p>
            <a:r>
              <a:rPr lang="ru-RU" b="1" dirty="0" smtClean="0"/>
              <a:t>ЧТО, ЗАЧЕМ, КАКИМ ОБРАЗОМ </a:t>
            </a:r>
            <a:r>
              <a:rPr lang="ru-RU" dirty="0" smtClean="0"/>
              <a:t>изменить в  своей деятельности, </a:t>
            </a:r>
          </a:p>
          <a:p>
            <a:r>
              <a:rPr lang="ru-RU" dirty="0" smtClean="0"/>
              <a:t>какое определить содержание и организацию образовательного процесса, </a:t>
            </a:r>
          </a:p>
          <a:p>
            <a:r>
              <a:rPr lang="ru-RU" dirty="0" smtClean="0"/>
              <a:t>чтобы все это соответствовало достижению качественных результатов </a:t>
            </a:r>
          </a:p>
          <a:p>
            <a:r>
              <a:rPr lang="ru-RU" dirty="0" smtClean="0"/>
              <a:t>современного образования.</a:t>
            </a:r>
          </a:p>
          <a:p>
            <a:r>
              <a:rPr lang="ru-RU" dirty="0" smtClean="0"/>
              <a:t>Руководством для такой «перестройки» в деятельности нашего </a:t>
            </a:r>
            <a:r>
              <a:rPr lang="ru-RU" dirty="0" err="1" smtClean="0"/>
              <a:t>педколлектива</a:t>
            </a:r>
            <a:r>
              <a:rPr lang="ru-RU" dirty="0" smtClean="0"/>
              <a:t> и, </a:t>
            </a:r>
          </a:p>
          <a:p>
            <a:r>
              <a:rPr lang="ru-RU" dirty="0" smtClean="0"/>
              <a:t>прежде всего, учителей 1-х классов стали основные </a:t>
            </a:r>
          </a:p>
          <a:p>
            <a:r>
              <a:rPr lang="ru-RU" b="1" dirty="0" smtClean="0"/>
              <a:t>нормативно-правовые документы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Закон РФ «Об образовании»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Типовое положение </a:t>
            </a:r>
            <a:r>
              <a:rPr lang="ru-RU" dirty="0" err="1" smtClean="0"/>
              <a:t>общеобазовательных</a:t>
            </a:r>
            <a:r>
              <a:rPr lang="ru-RU" dirty="0" smtClean="0"/>
              <a:t> учреждений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Устав школы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ФГОС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Образовательная программа 1-ой ступени образования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2770" y="0"/>
            <a:ext cx="2851230" cy="271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6929454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Деятельность педагогов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14620"/>
            <a:ext cx="7758138" cy="398304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Теперь в начальной школе мы должны сформировать новые умения - </a:t>
            </a:r>
            <a:r>
              <a:rPr lang="ru-RU" sz="2000" b="1" i="1" dirty="0" smtClean="0"/>
              <a:t>универсальные</a:t>
            </a:r>
            <a:r>
              <a:rPr lang="ru-RU" sz="2000" dirty="0" smtClean="0"/>
              <a:t>, составляющие основу умения учиться. </a:t>
            </a:r>
          </a:p>
          <a:p>
            <a:pPr algn="just">
              <a:buNone/>
            </a:pPr>
            <a:r>
              <a:rPr lang="ru-RU" sz="2000" dirty="0" smtClean="0"/>
              <a:t>Чтобы быть готовым к этому, учителю следует осмыслить идею </a:t>
            </a:r>
            <a:r>
              <a:rPr lang="ru-RU" sz="2000" b="1" i="1" dirty="0" smtClean="0"/>
              <a:t>системно-деятельного подхода </a:t>
            </a:r>
            <a:r>
              <a:rPr lang="ru-RU" sz="2000" dirty="0" smtClean="0"/>
              <a:t>как основы ФГОС и </a:t>
            </a:r>
            <a:r>
              <a:rPr lang="ru-RU" sz="2000" b="1" i="1" dirty="0" smtClean="0"/>
              <a:t>создавать условия </a:t>
            </a:r>
            <a:r>
              <a:rPr lang="ru-RU" sz="2000" dirty="0" smtClean="0"/>
              <a:t>для формирования универсальных учебных действий. </a:t>
            </a:r>
          </a:p>
          <a:p>
            <a:pPr algn="just">
              <a:buNone/>
            </a:pPr>
            <a:r>
              <a:rPr lang="ru-RU" sz="2000" b="1" i="1" dirty="0" smtClean="0"/>
              <a:t>Виды универсальных учебных действий: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Личностный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Регулятивный (включающий также действия </a:t>
            </a:r>
            <a:r>
              <a:rPr lang="ru-RU" sz="2000" dirty="0" err="1" smtClean="0"/>
              <a:t>саморегуляции</a:t>
            </a:r>
            <a:r>
              <a:rPr lang="ru-RU" sz="2000" dirty="0" smtClean="0"/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Познавательный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Коммуникативный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143" t="13347" r="5143" b="7569"/>
          <a:stretch>
            <a:fillRect/>
          </a:stretch>
        </p:blipFill>
        <p:spPr bwMode="auto">
          <a:xfrm>
            <a:off x="7053956" y="0"/>
            <a:ext cx="209004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857884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Портрет ученика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 позиции ФГОС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571744"/>
            <a:ext cx="857256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Ключевые компетенции ученика, </a:t>
            </a:r>
          </a:p>
          <a:p>
            <a:pPr marL="342900" indent="-342900" algn="ctr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соотносящиеся с «навыками 21 века» :</a:t>
            </a:r>
          </a:p>
          <a:p>
            <a:pPr marL="342900" indent="-342900" algn="ctr">
              <a:defRPr/>
            </a:pPr>
            <a:endParaRPr lang="ru-RU" sz="5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defRPr/>
            </a:pPr>
            <a:endParaRPr lang="ru-RU" sz="5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ПРИОБРЕТЕНИЕ И ИНТЕГРАЦИЯ ЗНАНИЙ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СОТРУДНИЧЕСТВО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КОММУНИКАЦИЯ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РЕШЕНИЕ ПРОБЛЕМ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ИКТ ДЛЯ ОБУЧЕНИЯ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САМООРГАНИЗАЦИЯ И САМОРЕГУЛЯЦИЯ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ЛИЧНОСТНЫЙ СМЫСЛ УЧЕНИЯ И НАЧАЛЬНЫЕ ФОРМЫ РЕФЛЕКСИИ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ЦЕННОСТИ</a:t>
            </a:r>
          </a:p>
          <a:p>
            <a:pPr marL="342900" indent="-342900" algn="ctr"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ОБОБЩАЮЩИЙ РЕЗУЛЬТАТ</a:t>
            </a:r>
            <a:endParaRPr lang="ru-RU" sz="16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defRPr/>
            </a:pPr>
            <a:endParaRPr lang="ru-RU" sz="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овладение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начальными навыками адаптации</a:t>
            </a:r>
          </a:p>
          <a:p>
            <a:pPr marL="342900" indent="-342900" algn="ctr"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динамично изменяющемся и развивающемся мире </a:t>
            </a:r>
          </a:p>
          <a:p>
            <a:pPr marL="342900" indent="-342900"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0"/>
            <a:ext cx="3143240" cy="254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Психологическая готовность к школе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785926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Психологическая готовность к школе </a:t>
            </a:r>
            <a:r>
              <a:rPr lang="ru-RU" dirty="0" smtClean="0"/>
              <a:t>– это необходимый и достаточный уровень психического развития ребенка для освоения школьной программы в условиях обучения в группе  одноклассников.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Диагностика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РАО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000240"/>
            <a:ext cx="7286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определения такой готовности в сентябре месяце </a:t>
            </a:r>
          </a:p>
          <a:p>
            <a:r>
              <a:rPr lang="ru-RU" dirty="0" smtClean="0"/>
              <a:t>проходила стартовая диагностика первоклассников.</a:t>
            </a:r>
          </a:p>
          <a:p>
            <a:endParaRPr lang="ru-RU" dirty="0" smtClean="0"/>
          </a:p>
          <a:p>
            <a:r>
              <a:rPr lang="ru-RU" sz="2400" dirty="0" smtClean="0"/>
              <a:t>Основная цель стартовой диагностики </a:t>
            </a:r>
            <a:r>
              <a:rPr lang="ru-RU" dirty="0" smtClean="0"/>
              <a:t>– получить начальную информацию о готовности первоклассников к обучению в школе, а также о факторах, связанный с учащимися , учебным процессом, семьями учащихся, которые помогут сформировать систему оценки готовности первоклассников к обучению в школе и разработать рекомендации по определению индивидуальных траекторий обучения учащихся и оказанию необходимой помощи учащимся , их родителям и ученикам.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0" y="1"/>
            <a:ext cx="304799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7151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Состав стартовой диагностики: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71744"/>
            <a:ext cx="6115064" cy="34829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Психофизиологическая и интеллектуальная зрелость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err="1" smtClean="0"/>
              <a:t>Сформированность</a:t>
            </a:r>
            <a:r>
              <a:rPr lang="ru-RU" sz="1800" dirty="0" smtClean="0"/>
              <a:t> предпосылок овладения грамотой и математикой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Наличие учебных навыков у ребенка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Индивидуально – личностные особенности ребенка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Здоровье ребенка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Роль семьи в воспитании и подготовке ребенка</a:t>
            </a:r>
          </a:p>
          <a:p>
            <a:pPr marL="514350" indent="-514350">
              <a:buNone/>
            </a:pPr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654" y="0"/>
            <a:ext cx="2174346" cy="299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867</TotalTime>
  <Words>1262</Words>
  <Application>Microsoft Office PowerPoint</Application>
  <PresentationFormat>Экран (4:3)</PresentationFormat>
  <Paragraphs>260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Первая встреча - родительское собрание дошкольников  (май 2010 г.)</vt:lpstr>
      <vt:lpstr>Презентация PowerPoint</vt:lpstr>
      <vt:lpstr>Деятельность педагогов</vt:lpstr>
      <vt:lpstr>Деятельность педагогов</vt:lpstr>
      <vt:lpstr>Портрет ученика  с позиции ФГОС</vt:lpstr>
      <vt:lpstr>Психологическая готовность к школе</vt:lpstr>
      <vt:lpstr>Диагностика РАО</vt:lpstr>
      <vt:lpstr>Состав стартовой диагностики:</vt:lpstr>
      <vt:lpstr>Расписание развивающих занятий во второй половине дня для 1-х классов</vt:lpstr>
      <vt:lpstr>Презентация PowerPoint</vt:lpstr>
      <vt:lpstr>Проблемы :</vt:lpstr>
      <vt:lpstr>Семья как ресурс школьной успешности ребенка.</vt:lpstr>
      <vt:lpstr>Участники образовательного процесса</vt:lpstr>
      <vt:lpstr>Родителям первоклассников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Belaz</dc:creator>
  <cp:lastModifiedBy>Belaz</cp:lastModifiedBy>
  <cp:revision>94</cp:revision>
  <dcterms:modified xsi:type="dcterms:W3CDTF">2012-04-10T16:17:47Z</dcterms:modified>
</cp:coreProperties>
</file>