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1" r:id="rId2"/>
    <p:sldId id="273" r:id="rId3"/>
    <p:sldId id="262" r:id="rId4"/>
    <p:sldId id="263" r:id="rId5"/>
    <p:sldId id="265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4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91D1C-6835-4560-9199-312947C8B188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27634-375E-4FD6-BC55-77E52D4638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27634-375E-4FD6-BC55-77E52D4638E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27634-375E-4FD6-BC55-77E52D4638E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27634-375E-4FD6-BC55-77E52D4638E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27634-375E-4FD6-BC55-77E52D4638E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27634-375E-4FD6-BC55-77E52D4638E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16DB-FB47-4879-AE11-FC777E96421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0B25-5C2D-4F99-8F21-6463414FB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16DB-FB47-4879-AE11-FC777E96421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0B25-5C2D-4F99-8F21-6463414FB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16DB-FB47-4879-AE11-FC777E96421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0B25-5C2D-4F99-8F21-6463414FB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16DB-FB47-4879-AE11-FC777E96421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0B25-5C2D-4F99-8F21-6463414FB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16DB-FB47-4879-AE11-FC777E96421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0B25-5C2D-4F99-8F21-6463414FB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16DB-FB47-4879-AE11-FC777E96421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0B25-5C2D-4F99-8F21-6463414FB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16DB-FB47-4879-AE11-FC777E96421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0B25-5C2D-4F99-8F21-6463414FB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16DB-FB47-4879-AE11-FC777E96421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0B25-5C2D-4F99-8F21-6463414FB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16DB-FB47-4879-AE11-FC777E96421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0B25-5C2D-4F99-8F21-6463414FB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16DB-FB47-4879-AE11-FC777E96421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0B25-5C2D-4F99-8F21-6463414FB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16DB-FB47-4879-AE11-FC777E96421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70B25-5C2D-4F99-8F21-6463414FB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216DB-FB47-4879-AE11-FC777E964216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70B25-5C2D-4F99-8F21-6463414FB4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2504" y="0"/>
            <a:ext cx="932650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8229600" cy="1143000"/>
          </a:xfrm>
        </p:spPr>
        <p:txBody>
          <a:bodyPr>
            <a:normAutofit/>
          </a:bodyPr>
          <a:lstStyle/>
          <a:p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2143116"/>
            <a:ext cx="62151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i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  <a:t>ЗАДАЧИ</a:t>
            </a:r>
            <a:endParaRPr lang="ru-RU" sz="72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71936"/>
            <a:ext cx="3714752" cy="278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23958"/>
          <a:stretch>
            <a:fillRect/>
          </a:stretch>
        </p:blipFill>
        <p:spPr bwMode="auto">
          <a:xfrm>
            <a:off x="-293987" y="1"/>
            <a:ext cx="9437987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+mn-lt"/>
              </a:rPr>
              <a:t>КАК ОФОРМИТЬ ЗАДАЧУ</a:t>
            </a:r>
            <a:endParaRPr lang="ru-RU" sz="4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929718" cy="5643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latin typeface="Book Antiqua" pitchFamily="18" charset="0"/>
              </a:rPr>
              <a:t>Задача</a:t>
            </a:r>
          </a:p>
          <a:p>
            <a:pPr algn="ctr">
              <a:buNone/>
            </a:pPr>
            <a:endParaRPr lang="ru-RU" sz="4000" b="1" i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b="1" i="1" dirty="0">
                <a:latin typeface="Book Antiqua" pitchFamily="18" charset="0"/>
              </a:rPr>
              <a:t> </a:t>
            </a:r>
            <a:r>
              <a:rPr lang="ru-RU" b="1" i="1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r>
              <a:rPr lang="ru-RU" b="1" i="1" dirty="0" smtClean="0">
                <a:latin typeface="Book Antiqua" pitchFamily="18" charset="0"/>
              </a:rPr>
              <a:t>  </a:t>
            </a:r>
            <a:endParaRPr lang="ru-RU" b="1" i="1" dirty="0">
              <a:latin typeface="Book Antiqu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43050"/>
            <a:ext cx="84296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i="1" dirty="0">
              <a:latin typeface="Book Antiqua" pitchFamily="18" charset="0"/>
            </a:endParaRPr>
          </a:p>
          <a:p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571612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2800" b="1" i="1" dirty="0" smtClean="0">
                <a:latin typeface="Book Antiqua" pitchFamily="18" charset="0"/>
              </a:rPr>
              <a:t>    В одной книге 7 сказок, а в другой – на 3 сказки  меньше.  Сколько сказок в </a:t>
            </a:r>
            <a:r>
              <a:rPr lang="ru-RU" sz="2800" b="1" i="1" u="sng" dirty="0" smtClean="0">
                <a:latin typeface="Book Antiqua" pitchFamily="18" charset="0"/>
              </a:rPr>
              <a:t>другой  </a:t>
            </a:r>
            <a:r>
              <a:rPr lang="ru-RU" sz="2800" b="1" i="1" dirty="0" smtClean="0">
                <a:latin typeface="Book Antiqua" pitchFamily="18" charset="0"/>
              </a:rPr>
              <a:t>книге?</a:t>
            </a:r>
          </a:p>
          <a:p>
            <a:pPr marL="514350" indent="-514350"/>
            <a:endParaRPr lang="ru-RU" sz="2800" b="1" i="1" dirty="0">
              <a:latin typeface="Book Antiqua" pitchFamily="18" charset="0"/>
            </a:endParaRPr>
          </a:p>
          <a:p>
            <a:pPr marL="514350" indent="-514350"/>
            <a:r>
              <a:rPr lang="ru-RU" sz="2800" b="1" i="1" dirty="0" smtClean="0">
                <a:latin typeface="Book Antiqua" pitchFamily="18" charset="0"/>
              </a:rPr>
              <a:t>   </a:t>
            </a:r>
            <a:r>
              <a:rPr lang="ru-RU" sz="2800" b="1" i="1" dirty="0" smtClean="0">
                <a:latin typeface="Book Antiqua" pitchFamily="18" charset="0"/>
              </a:rPr>
              <a:t>  </a:t>
            </a:r>
            <a:r>
              <a:rPr lang="en-US" sz="4000" b="1" i="1" dirty="0" smtClean="0">
                <a:latin typeface="Book Antiqua" pitchFamily="18" charset="0"/>
              </a:rPr>
              <a:t>I  </a:t>
            </a:r>
            <a:r>
              <a:rPr lang="en-US" sz="4000" b="1" i="1" dirty="0" smtClean="0">
                <a:latin typeface="Book Antiqua" pitchFamily="18" charset="0"/>
              </a:rPr>
              <a:t>- 7 </a:t>
            </a:r>
            <a:r>
              <a:rPr lang="ru-RU" sz="4000" b="1" i="1" dirty="0" err="1" smtClean="0">
                <a:latin typeface="Book Antiqua" pitchFamily="18" charset="0"/>
              </a:rPr>
              <a:t>ск</a:t>
            </a:r>
            <a:r>
              <a:rPr lang="ru-RU" sz="4000" b="1" i="1" dirty="0" smtClean="0">
                <a:latin typeface="Book Antiqua" pitchFamily="18" charset="0"/>
              </a:rPr>
              <a:t>.</a:t>
            </a:r>
          </a:p>
          <a:p>
            <a:pPr marL="514350" indent="-514350"/>
            <a:r>
              <a:rPr lang="ru-RU" sz="4000" b="1" i="1" dirty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  </a:t>
            </a:r>
            <a:r>
              <a:rPr lang="en-US" sz="4000" b="1" i="1" dirty="0" smtClean="0">
                <a:latin typeface="Book Antiqua" pitchFamily="18" charset="0"/>
              </a:rPr>
              <a:t>II – </a:t>
            </a:r>
            <a:r>
              <a:rPr lang="ru-RU" sz="4000" b="1" i="1" dirty="0" smtClean="0">
                <a:latin typeface="Book Antiqua" pitchFamily="18" charset="0"/>
              </a:rPr>
              <a:t>на </a:t>
            </a:r>
            <a:r>
              <a:rPr lang="en-US" sz="4000" b="1" i="1" dirty="0" smtClean="0">
                <a:latin typeface="Book Antiqua" pitchFamily="18" charset="0"/>
              </a:rPr>
              <a:t>3 </a:t>
            </a:r>
            <a:r>
              <a:rPr lang="ru-RU" sz="4000" b="1" i="1" dirty="0" err="1" smtClean="0">
                <a:latin typeface="Book Antiqua" pitchFamily="18" charset="0"/>
              </a:rPr>
              <a:t>ск</a:t>
            </a:r>
            <a:r>
              <a:rPr lang="ru-RU" sz="4000" b="1" i="1" dirty="0" smtClean="0">
                <a:latin typeface="Book Antiqua" pitchFamily="18" charset="0"/>
              </a:rPr>
              <a:t>. </a:t>
            </a:r>
            <a:r>
              <a:rPr lang="ru-RU" sz="4000" b="1" i="1" dirty="0">
                <a:latin typeface="Book Antiqua" pitchFamily="18" charset="0"/>
              </a:rPr>
              <a:t>м</a:t>
            </a:r>
            <a:r>
              <a:rPr lang="ru-RU" sz="4000" b="1" i="1" dirty="0" smtClean="0">
                <a:latin typeface="Book Antiqua" pitchFamily="18" charset="0"/>
              </a:rPr>
              <a:t>., чем    </a:t>
            </a:r>
            <a:r>
              <a:rPr lang="ru-RU" sz="4000" b="1" i="1" dirty="0" smtClean="0">
                <a:latin typeface="Book Antiqua" pitchFamily="18" charset="0"/>
              </a:rPr>
              <a:t> ?</a:t>
            </a:r>
            <a:endParaRPr lang="ru-RU" sz="4000" b="1" i="1" dirty="0" smtClean="0">
              <a:latin typeface="Book Antiqua" pitchFamily="18" charset="0"/>
            </a:endParaRPr>
          </a:p>
          <a:p>
            <a:pPr marL="514350" indent="-514350"/>
            <a:r>
              <a:rPr lang="ru-RU" sz="4000" b="1" i="1" dirty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  </a:t>
            </a:r>
            <a:r>
              <a:rPr lang="ru-RU" sz="4000" b="1" i="1" dirty="0" smtClean="0">
                <a:latin typeface="Book Antiqua" pitchFamily="18" charset="0"/>
              </a:rPr>
              <a:t>7 </a:t>
            </a:r>
            <a:r>
              <a:rPr lang="ru-RU" sz="4000" b="1" i="1" dirty="0" smtClean="0">
                <a:latin typeface="Book Antiqua" pitchFamily="18" charset="0"/>
              </a:rPr>
              <a:t>– 3 = 4 (</a:t>
            </a:r>
            <a:r>
              <a:rPr lang="ru-RU" sz="4000" b="1" i="1" dirty="0" err="1" smtClean="0">
                <a:latin typeface="Book Antiqua" pitchFamily="18" charset="0"/>
              </a:rPr>
              <a:t>ск</a:t>
            </a:r>
            <a:r>
              <a:rPr lang="ru-RU" sz="4000" b="1" i="1" dirty="0" smtClean="0">
                <a:latin typeface="Book Antiqua" pitchFamily="18" charset="0"/>
              </a:rPr>
              <a:t>.)</a:t>
            </a:r>
          </a:p>
          <a:p>
            <a:pPr marL="514350" indent="-514350"/>
            <a:r>
              <a:rPr lang="ru-RU" sz="4000" b="1" i="1" dirty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Ответ: 4 сказки в другой книге.  </a:t>
            </a:r>
          </a:p>
          <a:p>
            <a:pPr marL="514350" indent="-514350"/>
            <a:endParaRPr lang="ru-RU" sz="2800" b="1" i="1" dirty="0">
              <a:latin typeface="Book Antiqua" pitchFamily="18" charset="0"/>
            </a:endParaRPr>
          </a:p>
          <a:p>
            <a:pPr marL="514350" indent="-514350"/>
            <a:endParaRPr lang="ru-RU" sz="2800" b="1" i="1" dirty="0" smtClean="0">
              <a:latin typeface="Book Antiqua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6200000" flipV="1">
            <a:off x="4500562" y="3286124"/>
            <a:ext cx="714380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23958"/>
          <a:stretch>
            <a:fillRect/>
          </a:stretch>
        </p:blipFill>
        <p:spPr bwMode="auto">
          <a:xfrm>
            <a:off x="-293987" y="1"/>
            <a:ext cx="9437987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+mn-lt"/>
              </a:rPr>
              <a:t>КАК ОФОРМИТЬ ЗАДАЧУ</a:t>
            </a:r>
            <a:endParaRPr lang="ru-RU" sz="4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929718" cy="5643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latin typeface="Book Antiqua" pitchFamily="18" charset="0"/>
              </a:rPr>
              <a:t>Задача</a:t>
            </a:r>
          </a:p>
          <a:p>
            <a:pPr algn="ctr">
              <a:buNone/>
            </a:pPr>
            <a:endParaRPr lang="ru-RU" sz="4000" b="1" i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b="1" i="1" dirty="0">
                <a:latin typeface="Book Antiqua" pitchFamily="18" charset="0"/>
              </a:rPr>
              <a:t> </a:t>
            </a:r>
            <a:r>
              <a:rPr lang="ru-RU" b="1" i="1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r>
              <a:rPr lang="ru-RU" b="1" i="1" dirty="0" smtClean="0">
                <a:latin typeface="Book Antiqua" pitchFamily="18" charset="0"/>
              </a:rPr>
              <a:t>  </a:t>
            </a:r>
            <a:endParaRPr lang="ru-RU" b="1" i="1" dirty="0">
              <a:latin typeface="Book Antiqu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43050"/>
            <a:ext cx="84296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i="1" dirty="0">
              <a:latin typeface="Book Antiqua" pitchFamily="18" charset="0"/>
            </a:endParaRPr>
          </a:p>
          <a:p>
            <a:endParaRPr lang="ru-RU" sz="2800" dirty="0"/>
          </a:p>
        </p:txBody>
      </p:sp>
      <p:sp>
        <p:nvSpPr>
          <p:cNvPr id="10" name="Дуга 9"/>
          <p:cNvSpPr/>
          <p:nvPr/>
        </p:nvSpPr>
        <p:spPr>
          <a:xfrm>
            <a:off x="3071802" y="3643314"/>
            <a:ext cx="428628" cy="114300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43050"/>
            <a:ext cx="8858280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2800" b="1" i="1" dirty="0" smtClean="0">
                <a:latin typeface="Book Antiqua" pitchFamily="18" charset="0"/>
              </a:rPr>
              <a:t>   На тарелке лежали 5 пирожков с капустой, а с мясом  на  3 пирожка  больше.  Сколько пирожков  </a:t>
            </a:r>
            <a:r>
              <a:rPr lang="ru-RU" sz="2800" b="1" i="1" u="sng" dirty="0" smtClean="0">
                <a:latin typeface="Book Antiqua" pitchFamily="18" charset="0"/>
              </a:rPr>
              <a:t>с  мясом  </a:t>
            </a:r>
            <a:r>
              <a:rPr lang="ru-RU" sz="2800" b="1" i="1" dirty="0" smtClean="0">
                <a:latin typeface="Book Antiqua" pitchFamily="18" charset="0"/>
              </a:rPr>
              <a:t>на  тарелке?</a:t>
            </a:r>
          </a:p>
          <a:p>
            <a:pPr marL="514350" indent="-514350"/>
            <a:endParaRPr lang="ru-RU" sz="2800" b="1" i="1" dirty="0">
              <a:latin typeface="Book Antiqua" pitchFamily="18" charset="0"/>
            </a:endParaRPr>
          </a:p>
          <a:p>
            <a:pPr marL="514350" indent="-514350"/>
            <a:r>
              <a:rPr lang="ru-RU" sz="4000" b="1" i="1" dirty="0" smtClean="0">
                <a:latin typeface="Book Antiqua" pitchFamily="18" charset="0"/>
              </a:rPr>
              <a:t>   К. – 5п.</a:t>
            </a:r>
          </a:p>
          <a:p>
            <a:pPr marL="514350" indent="-514350"/>
            <a:r>
              <a:rPr lang="ru-RU" sz="4000" b="1" i="1" dirty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  М. – на 3 п. б., чем    </a:t>
            </a:r>
            <a:r>
              <a:rPr lang="ru-RU" sz="4000" b="1" i="1" dirty="0" smtClean="0">
                <a:latin typeface="Book Antiqua" pitchFamily="18" charset="0"/>
              </a:rPr>
              <a:t>  ?   </a:t>
            </a:r>
            <a:endParaRPr lang="ru-RU" sz="4000" b="1" i="1" dirty="0" smtClean="0">
              <a:latin typeface="Book Antiqua" pitchFamily="18" charset="0"/>
            </a:endParaRPr>
          </a:p>
          <a:p>
            <a:pPr marL="514350" indent="-514350"/>
            <a:r>
              <a:rPr lang="ru-RU" sz="4000" b="1" i="1" dirty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5 + 3 = 8 (п.)</a:t>
            </a:r>
          </a:p>
          <a:p>
            <a:pPr marL="514350" indent="-514350"/>
            <a:r>
              <a:rPr lang="ru-RU" sz="4000" b="1" i="1" dirty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Ответ</a:t>
            </a:r>
            <a:r>
              <a:rPr lang="ru-RU" sz="4000" b="1" i="1" dirty="0" smtClean="0">
                <a:latin typeface="Book Antiqua" pitchFamily="18" charset="0"/>
              </a:rPr>
              <a:t>: 8 пирожков с мясом на тарелке.</a:t>
            </a:r>
          </a:p>
          <a:p>
            <a:pPr marL="514350" indent="-514350"/>
            <a:endParaRPr lang="ru-RU" sz="2800" b="1" i="1" dirty="0">
              <a:latin typeface="Book Antiqua" pitchFamily="18" charset="0"/>
            </a:endParaRPr>
          </a:p>
          <a:p>
            <a:pPr marL="514350" indent="-514350"/>
            <a:r>
              <a:rPr lang="ru-RU" sz="2800" b="1" i="1" dirty="0" smtClean="0">
                <a:latin typeface="Book Antiqua" pitchFamily="18" charset="0"/>
              </a:rPr>
              <a:t>   </a:t>
            </a:r>
          </a:p>
          <a:p>
            <a:pPr marL="514350" indent="-514350"/>
            <a:endParaRPr lang="ru-RU" sz="2800" b="1" i="1" dirty="0">
              <a:latin typeface="Book Antiqua" pitchFamily="18" charset="0"/>
            </a:endParaRPr>
          </a:p>
          <a:p>
            <a:pPr marL="514350" indent="-514350"/>
            <a:endParaRPr lang="ru-RU" sz="2800" b="1" i="1" dirty="0" smtClean="0">
              <a:latin typeface="Book Antiqua" pitchFamily="18" charset="0"/>
            </a:endParaRPr>
          </a:p>
          <a:p>
            <a:pPr marL="514350" indent="-514350"/>
            <a:endParaRPr lang="ru-RU" sz="2800" b="1" i="1" dirty="0">
              <a:latin typeface="Book Antiqua" pitchFamily="18" charset="0"/>
            </a:endParaRPr>
          </a:p>
          <a:p>
            <a:pPr marL="514350" indent="-514350"/>
            <a:endParaRPr lang="ru-RU" sz="2800" b="1" i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sz="2800" b="1" i="1" dirty="0" smtClean="0">
                <a:latin typeface="Book Antiqua" pitchFamily="18" charset="0"/>
              </a:rPr>
              <a:t> </a:t>
            </a:r>
            <a:endParaRPr lang="ru-RU" sz="2800" b="1" i="1" dirty="0">
              <a:latin typeface="Book Antiqua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V="1">
            <a:off x="4429124" y="3857628"/>
            <a:ext cx="571504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23958"/>
          <a:stretch>
            <a:fillRect/>
          </a:stretch>
        </p:blipFill>
        <p:spPr bwMode="auto">
          <a:xfrm>
            <a:off x="-293987" y="1"/>
            <a:ext cx="9437987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+mn-lt"/>
              </a:rPr>
              <a:t>КАК ОФОРМИТЬ ЗАДАЧУ</a:t>
            </a:r>
            <a:endParaRPr lang="ru-RU" sz="4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929718" cy="5643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latin typeface="Book Antiqua" pitchFamily="18" charset="0"/>
              </a:rPr>
              <a:t>Задача</a:t>
            </a:r>
          </a:p>
          <a:p>
            <a:pPr algn="ctr">
              <a:buNone/>
            </a:pPr>
            <a:endParaRPr lang="ru-RU" sz="4000" b="1" i="1" dirty="0" smtClean="0">
              <a:latin typeface="Book Antiqua" pitchFamily="18" charset="0"/>
            </a:endParaRPr>
          </a:p>
          <a:p>
            <a:pPr algn="ctr">
              <a:buNone/>
            </a:pPr>
            <a:endParaRPr lang="ru-RU" sz="4000" b="1" i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b="1" i="1" dirty="0">
                <a:latin typeface="Book Antiqua" pitchFamily="18" charset="0"/>
              </a:rPr>
              <a:t> </a:t>
            </a:r>
            <a:r>
              <a:rPr lang="ru-RU" b="1" i="1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r>
              <a:rPr lang="ru-RU" b="1" i="1" dirty="0" smtClean="0">
                <a:latin typeface="Book Antiqua" pitchFamily="18" charset="0"/>
              </a:rPr>
              <a:t>  </a:t>
            </a:r>
            <a:endParaRPr lang="ru-RU" b="1" i="1" dirty="0">
              <a:latin typeface="Book Antiqu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43050"/>
            <a:ext cx="84296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i="1" dirty="0">
              <a:latin typeface="Book Antiqua" pitchFamily="18" charset="0"/>
            </a:endParaRPr>
          </a:p>
          <a:p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43050"/>
            <a:ext cx="821533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2800" b="1" i="1" dirty="0">
              <a:latin typeface="Book Antiqua" pitchFamily="18" charset="0"/>
            </a:endParaRPr>
          </a:p>
          <a:p>
            <a:pPr marL="514350" indent="-514350"/>
            <a:r>
              <a:rPr lang="ru-RU" sz="2800" b="1" i="1" dirty="0" smtClean="0">
                <a:latin typeface="Book Antiqua" pitchFamily="18" charset="0"/>
              </a:rPr>
              <a:t>   </a:t>
            </a:r>
          </a:p>
          <a:p>
            <a:pPr marL="514350" indent="-514350"/>
            <a:endParaRPr lang="ru-RU" sz="2800" b="1" i="1" dirty="0">
              <a:latin typeface="Book Antiqua" pitchFamily="18" charset="0"/>
            </a:endParaRPr>
          </a:p>
          <a:p>
            <a:pPr marL="514350" indent="-514350"/>
            <a:endParaRPr lang="ru-RU" sz="2800" b="1" i="1" dirty="0" smtClean="0">
              <a:latin typeface="Book Antiqua" pitchFamily="18" charset="0"/>
            </a:endParaRPr>
          </a:p>
          <a:p>
            <a:pPr marL="514350" indent="-514350"/>
            <a:endParaRPr lang="ru-RU" sz="2800" b="1" i="1" dirty="0">
              <a:latin typeface="Book Antiqua" pitchFamily="18" charset="0"/>
            </a:endParaRPr>
          </a:p>
          <a:p>
            <a:pPr marL="514350" indent="-514350"/>
            <a:endParaRPr lang="ru-RU" sz="2800" b="1" i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sz="2800" b="1" i="1" dirty="0" smtClean="0">
                <a:latin typeface="Book Antiqua" pitchFamily="18" charset="0"/>
              </a:rPr>
              <a:t> </a:t>
            </a:r>
            <a:endParaRPr lang="ru-RU" sz="2800" b="1" i="1" dirty="0">
              <a:latin typeface="Book Antiqu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428736"/>
            <a:ext cx="871540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 </a:t>
            </a:r>
          </a:p>
          <a:p>
            <a:r>
              <a:rPr lang="ru-RU" b="1" i="1" dirty="0" smtClean="0">
                <a:latin typeface="Book Antiqua" pitchFamily="18" charset="0"/>
              </a:rPr>
              <a:t>  </a:t>
            </a:r>
            <a:r>
              <a:rPr lang="ru-RU" sz="2800" b="1" i="1" dirty="0" smtClean="0">
                <a:latin typeface="Book Antiqua" pitchFamily="18" charset="0"/>
              </a:rPr>
              <a:t>На ветке сидели 6 синичек.  2 синички улетели. Сколько </a:t>
            </a:r>
            <a:r>
              <a:rPr lang="ru-RU" sz="2800" b="1" i="1" u="sng" dirty="0" smtClean="0">
                <a:latin typeface="Book Antiqua" pitchFamily="18" charset="0"/>
              </a:rPr>
              <a:t>осталось</a:t>
            </a:r>
            <a:r>
              <a:rPr lang="ru-RU" sz="2800" b="1" i="1" dirty="0" smtClean="0">
                <a:latin typeface="Book Antiqua" pitchFamily="18" charset="0"/>
              </a:rPr>
              <a:t> на ветках синичек?</a:t>
            </a:r>
          </a:p>
          <a:p>
            <a:endParaRPr lang="ru-RU" sz="2800" b="1" i="1" dirty="0">
              <a:latin typeface="Book Antiqua" pitchFamily="18" charset="0"/>
            </a:endParaRPr>
          </a:p>
          <a:p>
            <a:r>
              <a:rPr lang="ru-RU" sz="4000" b="1" i="1" dirty="0" smtClean="0">
                <a:latin typeface="Book Antiqua" pitchFamily="18" charset="0"/>
              </a:rPr>
              <a:t>   Было – 6 с.</a:t>
            </a:r>
          </a:p>
          <a:p>
            <a:r>
              <a:rPr lang="ru-RU" sz="4000" b="1" i="1" dirty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  Улетели – 2 с.</a:t>
            </a:r>
          </a:p>
          <a:p>
            <a:r>
              <a:rPr lang="ru-RU" sz="4000" b="1" i="1" dirty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  Осталось - ?</a:t>
            </a:r>
          </a:p>
          <a:p>
            <a:r>
              <a:rPr lang="ru-RU" sz="4000" b="1" i="1" dirty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6 – 2 = 4 (с.)</a:t>
            </a:r>
          </a:p>
          <a:p>
            <a:r>
              <a:rPr lang="ru-RU" sz="4000" b="1" i="1" dirty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Ответ:  4 синички осталось на ветке. 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23958"/>
          <a:stretch>
            <a:fillRect/>
          </a:stretch>
        </p:blipFill>
        <p:spPr bwMode="auto">
          <a:xfrm>
            <a:off x="-293987" y="1"/>
            <a:ext cx="9437987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+mn-lt"/>
              </a:rPr>
              <a:t>КАК ОФОРМИТЬ ЗАДАЧУ</a:t>
            </a:r>
            <a:endParaRPr lang="ru-RU" sz="4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929718" cy="5643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latin typeface="Book Antiqua" pitchFamily="18" charset="0"/>
              </a:rPr>
              <a:t>Задача</a:t>
            </a:r>
          </a:p>
          <a:p>
            <a:pPr algn="ctr">
              <a:buNone/>
            </a:pPr>
            <a:endParaRPr lang="ru-RU" sz="4000" b="1" i="1" dirty="0" smtClean="0">
              <a:latin typeface="Book Antiqua" pitchFamily="18" charset="0"/>
            </a:endParaRPr>
          </a:p>
          <a:p>
            <a:pPr algn="ctr">
              <a:buNone/>
            </a:pPr>
            <a:endParaRPr lang="ru-RU" sz="4000" b="1" i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b="1" i="1" dirty="0">
                <a:latin typeface="Book Antiqua" pitchFamily="18" charset="0"/>
              </a:rPr>
              <a:t> </a:t>
            </a:r>
            <a:r>
              <a:rPr lang="ru-RU" b="1" i="1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r>
              <a:rPr lang="ru-RU" b="1" i="1" dirty="0" smtClean="0">
                <a:latin typeface="Book Antiqua" pitchFamily="18" charset="0"/>
              </a:rPr>
              <a:t>  </a:t>
            </a:r>
            <a:endParaRPr lang="ru-RU" b="1" i="1" dirty="0">
              <a:latin typeface="Book Antiqu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43050"/>
            <a:ext cx="84296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i="1" dirty="0">
              <a:latin typeface="Book Antiqua" pitchFamily="18" charset="0"/>
            </a:endParaRPr>
          </a:p>
          <a:p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43050"/>
            <a:ext cx="821533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ru-RU" sz="2800" b="1" i="1" dirty="0">
              <a:latin typeface="Book Antiqua" pitchFamily="18" charset="0"/>
            </a:endParaRPr>
          </a:p>
          <a:p>
            <a:pPr marL="514350" indent="-514350"/>
            <a:r>
              <a:rPr lang="ru-RU" sz="2800" b="1" i="1" dirty="0" smtClean="0">
                <a:latin typeface="Book Antiqua" pitchFamily="18" charset="0"/>
              </a:rPr>
              <a:t>   </a:t>
            </a:r>
          </a:p>
          <a:p>
            <a:pPr marL="514350" indent="-514350"/>
            <a:endParaRPr lang="ru-RU" sz="2800" b="1" i="1" dirty="0">
              <a:latin typeface="Book Antiqua" pitchFamily="18" charset="0"/>
            </a:endParaRPr>
          </a:p>
          <a:p>
            <a:pPr marL="514350" indent="-514350"/>
            <a:endParaRPr lang="ru-RU" sz="2800" b="1" i="1" dirty="0" smtClean="0">
              <a:latin typeface="Book Antiqua" pitchFamily="18" charset="0"/>
            </a:endParaRPr>
          </a:p>
          <a:p>
            <a:pPr marL="514350" indent="-514350"/>
            <a:endParaRPr lang="ru-RU" sz="2800" b="1" i="1" dirty="0">
              <a:latin typeface="Book Antiqua" pitchFamily="18" charset="0"/>
            </a:endParaRPr>
          </a:p>
          <a:p>
            <a:pPr marL="514350" indent="-514350"/>
            <a:endParaRPr lang="ru-RU" sz="2800" b="1" i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sz="2800" b="1" i="1" dirty="0" smtClean="0">
                <a:latin typeface="Book Antiqua" pitchFamily="18" charset="0"/>
              </a:rPr>
              <a:t> </a:t>
            </a:r>
            <a:endParaRPr lang="ru-RU" sz="2800" b="1" i="1" dirty="0">
              <a:latin typeface="Book Antiqu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500174"/>
            <a:ext cx="864396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Book Antiqua" pitchFamily="18" charset="0"/>
              </a:rPr>
              <a:t> </a:t>
            </a:r>
          </a:p>
          <a:p>
            <a:r>
              <a:rPr lang="ru-RU" b="1" i="1" dirty="0" smtClean="0">
                <a:latin typeface="Book Antiqua" pitchFamily="18" charset="0"/>
              </a:rPr>
              <a:t>  </a:t>
            </a:r>
            <a:endParaRPr lang="ru-RU" sz="2800" b="1" i="1" dirty="0" smtClean="0">
              <a:latin typeface="Book Antiqua" pitchFamily="18" charset="0"/>
            </a:endParaRPr>
          </a:p>
          <a:p>
            <a:endParaRPr lang="ru-RU" sz="2800" b="1" i="1" dirty="0">
              <a:latin typeface="Book Antiqua" pitchFamily="18" charset="0"/>
            </a:endParaRPr>
          </a:p>
          <a:p>
            <a:r>
              <a:rPr lang="ru-RU" sz="4000" b="1" i="1" dirty="0" smtClean="0">
                <a:latin typeface="Book Antiqua" pitchFamily="18" charset="0"/>
              </a:rPr>
              <a:t>  </a:t>
            </a:r>
            <a:endParaRPr lang="ru-RU" sz="4000" b="1" i="1" dirty="0" smtClean="0">
              <a:latin typeface="Book Antiqua" pitchFamily="18" charset="0"/>
            </a:endParaRPr>
          </a:p>
          <a:p>
            <a:r>
              <a:rPr lang="ru-RU" sz="4000" b="1" i="1" dirty="0" smtClean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Было – 6 </a:t>
            </a:r>
            <a:r>
              <a:rPr lang="ru-RU" sz="4000" b="1" i="1" dirty="0" smtClean="0">
                <a:latin typeface="Book Antiqua" pitchFamily="18" charset="0"/>
              </a:rPr>
              <a:t>р.</a:t>
            </a:r>
            <a:endParaRPr lang="ru-RU" sz="4000" b="1" i="1" dirty="0" smtClean="0">
              <a:latin typeface="Book Antiqua" pitchFamily="18" charset="0"/>
            </a:endParaRPr>
          </a:p>
          <a:p>
            <a:r>
              <a:rPr lang="ru-RU" sz="4000" b="1" i="1" dirty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  </a:t>
            </a:r>
            <a:r>
              <a:rPr lang="ru-RU" sz="4000" b="1" i="1" dirty="0" smtClean="0">
                <a:latin typeface="Book Antiqua" pitchFamily="18" charset="0"/>
              </a:rPr>
              <a:t>Подарили – </a:t>
            </a:r>
            <a:r>
              <a:rPr lang="ru-RU" sz="4000" b="1" i="1" dirty="0" smtClean="0">
                <a:latin typeface="Book Antiqua" pitchFamily="18" charset="0"/>
              </a:rPr>
              <a:t>2 </a:t>
            </a:r>
            <a:r>
              <a:rPr lang="ru-RU" sz="4000" b="1" i="1" dirty="0" smtClean="0">
                <a:latin typeface="Book Antiqua" pitchFamily="18" charset="0"/>
              </a:rPr>
              <a:t>р.</a:t>
            </a:r>
            <a:endParaRPr lang="ru-RU" sz="4000" b="1" i="1" dirty="0" smtClean="0">
              <a:latin typeface="Book Antiqua" pitchFamily="18" charset="0"/>
            </a:endParaRPr>
          </a:p>
          <a:p>
            <a:r>
              <a:rPr lang="ru-RU" sz="4000" b="1" i="1" dirty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  </a:t>
            </a:r>
            <a:r>
              <a:rPr lang="ru-RU" sz="4000" b="1" i="1" dirty="0" smtClean="0">
                <a:latin typeface="Book Antiqua" pitchFamily="18" charset="0"/>
              </a:rPr>
              <a:t>С</a:t>
            </a:r>
            <a:r>
              <a:rPr lang="ru-RU" sz="4000" b="1" i="1" dirty="0" smtClean="0">
                <a:latin typeface="Book Antiqua" pitchFamily="18" charset="0"/>
              </a:rPr>
              <a:t>тало </a:t>
            </a:r>
            <a:r>
              <a:rPr lang="ru-RU" sz="4000" b="1" i="1" dirty="0" smtClean="0">
                <a:latin typeface="Book Antiqua" pitchFamily="18" charset="0"/>
              </a:rPr>
              <a:t>- ?</a:t>
            </a:r>
          </a:p>
          <a:p>
            <a:r>
              <a:rPr lang="ru-RU" sz="4000" b="1" i="1" dirty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6 </a:t>
            </a:r>
            <a:r>
              <a:rPr lang="ru-RU" sz="4000" b="1" i="1" dirty="0" smtClean="0">
                <a:latin typeface="Book Antiqua" pitchFamily="18" charset="0"/>
              </a:rPr>
              <a:t>+ </a:t>
            </a:r>
            <a:r>
              <a:rPr lang="ru-RU" sz="4000" b="1" i="1" dirty="0" smtClean="0">
                <a:latin typeface="Book Antiqua" pitchFamily="18" charset="0"/>
              </a:rPr>
              <a:t>2 = </a:t>
            </a:r>
            <a:r>
              <a:rPr lang="ru-RU" sz="4000" b="1" i="1" dirty="0" smtClean="0">
                <a:latin typeface="Book Antiqua" pitchFamily="18" charset="0"/>
              </a:rPr>
              <a:t>8 (р.)</a:t>
            </a:r>
            <a:endParaRPr lang="ru-RU" sz="4000" b="1" i="1" dirty="0" smtClean="0">
              <a:latin typeface="Book Antiqua" pitchFamily="18" charset="0"/>
            </a:endParaRPr>
          </a:p>
          <a:p>
            <a:r>
              <a:rPr lang="ru-RU" sz="4000" b="1" i="1" dirty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Ответ:  </a:t>
            </a:r>
            <a:r>
              <a:rPr lang="ru-RU" sz="4000" b="1" i="1" dirty="0" smtClean="0">
                <a:latin typeface="Book Antiqua" pitchFamily="18" charset="0"/>
              </a:rPr>
              <a:t>8 рыбок стало у Маши. </a:t>
            </a:r>
            <a:endParaRPr lang="ru-RU" sz="4000" b="1" i="1" dirty="0" smtClean="0">
              <a:latin typeface="Book Antiqua" pitchFamily="18" charset="0"/>
            </a:endParaRPr>
          </a:p>
          <a:p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571613"/>
            <a:ext cx="87868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Book Antiqua" pitchFamily="18" charset="0"/>
              </a:rPr>
              <a:t>  У </a:t>
            </a:r>
            <a:r>
              <a:rPr lang="ru-RU" sz="2800" b="1" i="1" dirty="0" smtClean="0">
                <a:latin typeface="Book Antiqua" pitchFamily="18" charset="0"/>
              </a:rPr>
              <a:t>Маши было 6 рыбок. Ей подарили ещё </a:t>
            </a:r>
            <a:r>
              <a:rPr lang="ru-RU" sz="2800" b="1" i="1" dirty="0" smtClean="0">
                <a:latin typeface="Book Antiqua" pitchFamily="18" charset="0"/>
              </a:rPr>
              <a:t>2 рыбки</a:t>
            </a:r>
            <a:r>
              <a:rPr lang="ru-RU" sz="2800" b="1" i="1" dirty="0" smtClean="0">
                <a:latin typeface="Book Antiqua" pitchFamily="18" charset="0"/>
              </a:rPr>
              <a:t>. </a:t>
            </a:r>
            <a:r>
              <a:rPr lang="ru-RU" sz="2800" b="1" i="1" dirty="0" smtClean="0">
                <a:latin typeface="Book Antiqua" pitchFamily="18" charset="0"/>
              </a:rPr>
              <a:t>  Сколько </a:t>
            </a:r>
            <a:r>
              <a:rPr lang="ru-RU" sz="2800" b="1" i="1" dirty="0" smtClean="0">
                <a:latin typeface="Book Antiqua" pitchFamily="18" charset="0"/>
              </a:rPr>
              <a:t>рыбок </a:t>
            </a:r>
            <a:r>
              <a:rPr lang="ru-RU" sz="2800" b="1" i="1" u="sng" dirty="0" smtClean="0">
                <a:latin typeface="Book Antiqua" pitchFamily="18" charset="0"/>
              </a:rPr>
              <a:t>стало</a:t>
            </a:r>
            <a:r>
              <a:rPr lang="ru-RU" sz="2800" b="1" i="1" dirty="0" smtClean="0">
                <a:latin typeface="Book Antiqua" pitchFamily="18" charset="0"/>
              </a:rPr>
              <a:t> у </a:t>
            </a:r>
            <a:r>
              <a:rPr lang="ru-RU" sz="2800" b="1" i="1" dirty="0" smtClean="0">
                <a:latin typeface="Book Antiqua" pitchFamily="18" charset="0"/>
              </a:rPr>
              <a:t>Маши ?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2504" y="0"/>
            <a:ext cx="932650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8229600" cy="1143000"/>
          </a:xfrm>
        </p:spPr>
        <p:txBody>
          <a:bodyPr>
            <a:normAutofit/>
            <a:scene3d>
              <a:camera prst="orthographicFront">
                <a:rot lat="0" lon="0" rev="300000"/>
              </a:camera>
              <a:lightRig rig="threePt" dir="t"/>
            </a:scene3d>
          </a:bodyPr>
          <a:lstStyle/>
          <a:p>
            <a:pPr algn="l"/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2143116"/>
            <a:ext cx="621510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i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</a:rPr>
              <a:t>Спасибо за внимание</a:t>
            </a:r>
            <a:endParaRPr lang="ru-RU" sz="7200" b="1" i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23958"/>
          <a:stretch>
            <a:fillRect/>
          </a:stretch>
        </p:blipFill>
        <p:spPr bwMode="auto">
          <a:xfrm>
            <a:off x="0" y="0"/>
            <a:ext cx="9437987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928662" y="3000372"/>
            <a:ext cx="3071834" cy="157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ПРОСТЫЕ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+mn-lt"/>
              </a:rPr>
              <a:t>ЗАДАЧИ БЫВАЮТ:</a:t>
            </a:r>
            <a:endParaRPr lang="ru-RU" sz="4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3000372"/>
            <a:ext cx="3000396" cy="157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СОСтавные</a:t>
            </a:r>
            <a:endParaRPr lang="ru-RU" sz="36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2285984" y="1428736"/>
            <a:ext cx="1214446" cy="1214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5679289" y="1464455"/>
            <a:ext cx="1285884" cy="12144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71472" y="5000636"/>
            <a:ext cx="4071966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ЗЗЗЗЗЗЗЗЗЗзЗЗЗ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714348" y="5214950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ожно сразу ответить на вопрос задачи.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72034" y="5000636"/>
            <a:ext cx="4071966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ЗЗННЗЗЗЗЗЗЗЗзЗЗЗ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286380" y="5214950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Нельзя сразу  ответить на вопрос задачи.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6929454" y="478632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2285984" y="478632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23958"/>
          <a:stretch>
            <a:fillRect/>
          </a:stretch>
        </p:blipFill>
        <p:spPr bwMode="auto">
          <a:xfrm>
            <a:off x="-293987" y="0"/>
            <a:ext cx="9437987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+mn-lt"/>
              </a:rPr>
              <a:t>ЧАСТИ ЗАДАЧИ:</a:t>
            </a:r>
            <a:endParaRPr lang="ru-RU" sz="4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 lnSpcReduction="10000"/>
          </a:bodyPr>
          <a:lstStyle/>
          <a:p>
            <a:endParaRPr lang="ru-RU" sz="4400" b="1" i="1" dirty="0" smtClean="0"/>
          </a:p>
          <a:p>
            <a:r>
              <a:rPr lang="ru-RU" sz="5400" b="1" i="1" dirty="0" smtClean="0"/>
              <a:t>Условие</a:t>
            </a:r>
          </a:p>
          <a:p>
            <a:r>
              <a:rPr lang="ru-RU" sz="5400" b="1" i="1" dirty="0" smtClean="0"/>
              <a:t>Вопрос</a:t>
            </a:r>
          </a:p>
          <a:p>
            <a:r>
              <a:rPr lang="ru-RU" sz="5400" b="1" i="1" dirty="0" smtClean="0"/>
              <a:t>Решение</a:t>
            </a:r>
          </a:p>
          <a:p>
            <a:r>
              <a:rPr lang="ru-RU" sz="5400" b="1" i="1" dirty="0" smtClean="0"/>
              <a:t>Ответ</a:t>
            </a:r>
            <a:endParaRPr lang="ru-RU" sz="54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23958"/>
          <a:stretch>
            <a:fillRect/>
          </a:stretch>
        </p:blipFill>
        <p:spPr bwMode="auto">
          <a:xfrm>
            <a:off x="-293987" y="1"/>
            <a:ext cx="9437987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+mn-lt"/>
              </a:rPr>
              <a:t>ВИДЫ ПРОСТЫХ ЗАДАЧ</a:t>
            </a:r>
            <a:endParaRPr lang="ru-RU" sz="4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929718" cy="592933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ru-RU" sz="4000" b="1" i="1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ru-RU" sz="4000" b="1" i="1" dirty="0" smtClean="0">
                <a:latin typeface="Book Antiqua" pitchFamily="18" charset="0"/>
              </a:rPr>
              <a:t>Задача</a:t>
            </a:r>
          </a:p>
          <a:p>
            <a:pPr>
              <a:buNone/>
            </a:pPr>
            <a:r>
              <a:rPr lang="ru-RU" b="1" i="1" dirty="0">
                <a:latin typeface="Book Antiqua" pitchFamily="18" charset="0"/>
              </a:rPr>
              <a:t> </a:t>
            </a:r>
            <a:r>
              <a:rPr lang="ru-RU" b="1" i="1" dirty="0" smtClean="0">
                <a:latin typeface="Book Antiqua" pitchFamily="18" charset="0"/>
              </a:rPr>
              <a:t> 1.   На одной тарелке лежит 5 яблок, а на другой – 4 яблока.  Сколько </a:t>
            </a:r>
            <a:r>
              <a:rPr lang="ru-RU" b="1" i="1" u="sng" dirty="0" smtClean="0">
                <a:latin typeface="Book Antiqua" pitchFamily="18" charset="0"/>
              </a:rPr>
              <a:t>всего</a:t>
            </a:r>
            <a:r>
              <a:rPr lang="ru-RU" b="1" i="1" dirty="0" smtClean="0">
                <a:latin typeface="Book Antiqua" pitchFamily="18" charset="0"/>
              </a:rPr>
              <a:t> яблок лежит на тарелках?</a:t>
            </a:r>
          </a:p>
          <a:p>
            <a:pPr>
              <a:buNone/>
            </a:pPr>
            <a:endParaRPr lang="ru-RU" b="1" i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Book Antiqua" pitchFamily="18" charset="0"/>
              </a:rPr>
              <a:t>  2.   В двух коробках лежат 8 карандашей. В одной коробке – 5 карандашей. Сколько карандашей лежит </a:t>
            </a:r>
            <a:r>
              <a:rPr lang="ru-RU" b="1" i="1" u="sng" dirty="0" smtClean="0">
                <a:latin typeface="Book Antiqua" pitchFamily="18" charset="0"/>
              </a:rPr>
              <a:t>во второй коробке</a:t>
            </a:r>
            <a:r>
              <a:rPr lang="ru-RU" b="1" i="1" dirty="0" smtClean="0">
                <a:latin typeface="Book Antiqua" pitchFamily="18" charset="0"/>
              </a:rPr>
              <a:t>?</a:t>
            </a:r>
          </a:p>
          <a:p>
            <a:pPr>
              <a:buNone/>
            </a:pPr>
            <a:endParaRPr lang="ru-RU" b="1" i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Book Antiqua" pitchFamily="18" charset="0"/>
              </a:rPr>
              <a:t>   3. У Пети 7 марок, а у Саши 4 марки.</a:t>
            </a:r>
          </a:p>
          <a:p>
            <a:pPr>
              <a:buNone/>
            </a:pPr>
            <a:r>
              <a:rPr lang="ru-RU" b="1" i="1" dirty="0">
                <a:latin typeface="Book Antiqua" pitchFamily="18" charset="0"/>
              </a:rPr>
              <a:t> </a:t>
            </a:r>
            <a:r>
              <a:rPr lang="ru-RU" b="1" i="1" dirty="0" smtClean="0">
                <a:latin typeface="Book Antiqua" pitchFamily="18" charset="0"/>
              </a:rPr>
              <a:t>  </a:t>
            </a:r>
            <a:r>
              <a:rPr lang="ru-RU" b="1" i="1" u="sng" dirty="0" smtClean="0">
                <a:latin typeface="Book Antiqua" pitchFamily="18" charset="0"/>
              </a:rPr>
              <a:t>На сколько </a:t>
            </a:r>
            <a:r>
              <a:rPr lang="ru-RU" b="1" i="1" dirty="0" smtClean="0">
                <a:latin typeface="Book Antiqua" pitchFamily="18" charset="0"/>
              </a:rPr>
              <a:t>марок больше у Пети, чем у  Саши?</a:t>
            </a:r>
          </a:p>
          <a:p>
            <a:pPr>
              <a:buNone/>
            </a:pPr>
            <a:r>
              <a:rPr lang="ru-RU" b="1" i="1" dirty="0"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23958"/>
          <a:stretch>
            <a:fillRect/>
          </a:stretch>
        </p:blipFill>
        <p:spPr bwMode="auto">
          <a:xfrm>
            <a:off x="-293987" y="1"/>
            <a:ext cx="9437987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+mn-lt"/>
              </a:rPr>
              <a:t>ВИДЫ  ПРОСТЫХ ЗАДАЧ</a:t>
            </a:r>
            <a:endParaRPr lang="ru-RU" sz="4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929718" cy="564360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4000" b="1" i="1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ru-RU" sz="4000" b="1" i="1" dirty="0" smtClean="0">
                <a:latin typeface="Book Antiqua" pitchFamily="18" charset="0"/>
              </a:rPr>
              <a:t>Задача</a:t>
            </a:r>
            <a:r>
              <a:rPr lang="ru-RU" b="1" i="1" dirty="0" smtClean="0">
                <a:latin typeface="Book Antiqua" pitchFamily="18" charset="0"/>
              </a:rPr>
              <a:t> </a:t>
            </a:r>
          </a:p>
          <a:p>
            <a:pPr marL="514350" indent="-514350">
              <a:buAutoNum type="arabicPeriod" startAt="4"/>
            </a:pPr>
            <a:r>
              <a:rPr lang="ru-RU" b="1" i="1" dirty="0" smtClean="0">
                <a:latin typeface="Book Antiqua" pitchFamily="18" charset="0"/>
              </a:rPr>
              <a:t>В одной книге 7 сказок, а в другой – на 2 сказки меньше. Сколько сказок в </a:t>
            </a:r>
            <a:r>
              <a:rPr lang="ru-RU" b="1" i="1" u="sng" dirty="0" smtClean="0">
                <a:latin typeface="Book Antiqua" pitchFamily="18" charset="0"/>
              </a:rPr>
              <a:t>другой </a:t>
            </a:r>
            <a:r>
              <a:rPr lang="ru-RU" b="1" i="1" dirty="0" smtClean="0">
                <a:latin typeface="Book Antiqua" pitchFamily="18" charset="0"/>
              </a:rPr>
              <a:t>книге?</a:t>
            </a:r>
          </a:p>
          <a:p>
            <a:pPr marL="514350" indent="-514350">
              <a:buAutoNum type="arabicPeriod" startAt="4"/>
            </a:pPr>
            <a:endParaRPr lang="ru-RU" b="1" i="1" dirty="0" smtClean="0">
              <a:latin typeface="Book Antiqua" pitchFamily="18" charset="0"/>
            </a:endParaRPr>
          </a:p>
          <a:p>
            <a:pPr marL="514350" indent="-514350">
              <a:buAutoNum type="arabicPeriod" startAt="4"/>
            </a:pPr>
            <a:r>
              <a:rPr lang="ru-RU" b="1" i="1" dirty="0" smtClean="0">
                <a:latin typeface="Book Antiqua" pitchFamily="18" charset="0"/>
              </a:rPr>
              <a:t>На тарелке лежали 5 пирожков с капустой, а с мясом на  3 пирожка больше. Сколько пирожков </a:t>
            </a:r>
            <a:r>
              <a:rPr lang="ru-RU" b="1" i="1" u="sng" dirty="0" smtClean="0">
                <a:latin typeface="Book Antiqua" pitchFamily="18" charset="0"/>
              </a:rPr>
              <a:t>с мясом </a:t>
            </a:r>
            <a:r>
              <a:rPr lang="ru-RU" b="1" i="1" dirty="0" smtClean="0">
                <a:latin typeface="Book Antiqua" pitchFamily="18" charset="0"/>
              </a:rPr>
              <a:t>на тарелке?</a:t>
            </a:r>
          </a:p>
          <a:p>
            <a:pPr>
              <a:buNone/>
            </a:pPr>
            <a:r>
              <a:rPr lang="ru-RU" b="1" i="1" dirty="0"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23958"/>
          <a:stretch>
            <a:fillRect/>
          </a:stretch>
        </p:blipFill>
        <p:spPr bwMode="auto">
          <a:xfrm>
            <a:off x="-293987" y="1"/>
            <a:ext cx="9437987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+mn-lt"/>
              </a:rPr>
              <a:t>ВИДЫ ПРОСТЫХ ЗАДАЧ</a:t>
            </a:r>
            <a:endParaRPr lang="ru-RU" sz="4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929718" cy="564360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4000" b="1" i="1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ru-RU" sz="4000" b="1" i="1" dirty="0" smtClean="0">
                <a:latin typeface="Book Antiqua" pitchFamily="18" charset="0"/>
              </a:rPr>
              <a:t>Задача</a:t>
            </a:r>
          </a:p>
          <a:p>
            <a:pPr>
              <a:buNone/>
            </a:pPr>
            <a:r>
              <a:rPr lang="ru-RU" b="1" i="1" dirty="0">
                <a:latin typeface="Book Antiqua" pitchFamily="18" charset="0"/>
              </a:rPr>
              <a:t> </a:t>
            </a:r>
            <a:r>
              <a:rPr lang="ru-RU" b="1" i="1" dirty="0" smtClean="0">
                <a:latin typeface="Book Antiqua" pitchFamily="18" charset="0"/>
              </a:rPr>
              <a:t> 1.   На ветке сидели 6 синичек.  2 синички улетели. Сколько </a:t>
            </a:r>
            <a:r>
              <a:rPr lang="ru-RU" b="1" i="1" u="sng" dirty="0" smtClean="0">
                <a:latin typeface="Book Antiqua" pitchFamily="18" charset="0"/>
              </a:rPr>
              <a:t>осталось</a:t>
            </a:r>
            <a:r>
              <a:rPr lang="ru-RU" b="1" i="1" dirty="0" smtClean="0">
                <a:latin typeface="Book Antiqua" pitchFamily="18" charset="0"/>
              </a:rPr>
              <a:t> на ветках синичек?</a:t>
            </a:r>
          </a:p>
          <a:p>
            <a:pPr>
              <a:buNone/>
            </a:pPr>
            <a:endParaRPr lang="ru-RU" b="1" i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Book Antiqua" pitchFamily="18" charset="0"/>
              </a:rPr>
              <a:t>  2. У Маши было 6 рыбок. Ей подарили ещё 2 рыбки. Сколько рыбок </a:t>
            </a:r>
            <a:r>
              <a:rPr lang="ru-RU" b="1" i="1" u="sng" dirty="0" smtClean="0">
                <a:latin typeface="Book Antiqua" pitchFamily="18" charset="0"/>
              </a:rPr>
              <a:t>стало</a:t>
            </a:r>
            <a:r>
              <a:rPr lang="ru-RU" b="1" i="1" dirty="0" smtClean="0">
                <a:latin typeface="Book Antiqua" pitchFamily="18" charset="0"/>
              </a:rPr>
              <a:t> у Маши?</a:t>
            </a:r>
          </a:p>
          <a:p>
            <a:pPr>
              <a:buNone/>
            </a:pPr>
            <a:endParaRPr lang="ru-RU" b="1" i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Book Antiqua" pitchFamily="18" charset="0"/>
              </a:rPr>
              <a:t>  </a:t>
            </a:r>
            <a:endParaRPr lang="ru-RU" b="1" i="1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23958"/>
          <a:stretch>
            <a:fillRect/>
          </a:stretch>
        </p:blipFill>
        <p:spPr bwMode="auto">
          <a:xfrm>
            <a:off x="-293987" y="1"/>
            <a:ext cx="9437987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+mn-lt"/>
              </a:rPr>
              <a:t>КАК ОФОРМИТЬ ЗАДАЧУ</a:t>
            </a:r>
            <a:endParaRPr lang="ru-RU" sz="4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929718" cy="5643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latin typeface="Book Antiqua" pitchFamily="18" charset="0"/>
              </a:rPr>
              <a:t>Задача</a:t>
            </a:r>
          </a:p>
          <a:p>
            <a:pPr algn="ctr">
              <a:buNone/>
            </a:pPr>
            <a:endParaRPr lang="ru-RU" sz="4000" b="1" i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b="1" i="1" dirty="0">
                <a:latin typeface="Book Antiqua" pitchFamily="18" charset="0"/>
              </a:rPr>
              <a:t> </a:t>
            </a:r>
            <a:r>
              <a:rPr lang="ru-RU" b="1" i="1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r>
              <a:rPr lang="ru-RU" b="1" i="1" dirty="0" smtClean="0">
                <a:latin typeface="Book Antiqua" pitchFamily="18" charset="0"/>
              </a:rPr>
              <a:t>  </a:t>
            </a:r>
            <a:endParaRPr lang="ru-RU" b="1" i="1" dirty="0">
              <a:latin typeface="Book Antiqu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43050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Book Antiqua" pitchFamily="18" charset="0"/>
              </a:rPr>
              <a:t>  На одной тарелке лежит 5 яблок, а на другой – 4 яблока.  Сколько </a:t>
            </a:r>
            <a:r>
              <a:rPr lang="ru-RU" sz="2800" b="1" i="1" u="sng" dirty="0" smtClean="0">
                <a:latin typeface="Book Antiqua" pitchFamily="18" charset="0"/>
              </a:rPr>
              <a:t>всего</a:t>
            </a:r>
            <a:r>
              <a:rPr lang="ru-RU" sz="2800" b="1" i="1" dirty="0" smtClean="0">
                <a:latin typeface="Book Antiqua" pitchFamily="18" charset="0"/>
              </a:rPr>
              <a:t> яблок лежит на тарелках?</a:t>
            </a:r>
          </a:p>
          <a:p>
            <a:endParaRPr lang="ru-RU" sz="2800" b="1" i="1" dirty="0" smtClean="0">
              <a:latin typeface="Book Antiqua" pitchFamily="18" charset="0"/>
            </a:endParaRPr>
          </a:p>
          <a:p>
            <a:r>
              <a:rPr lang="ru-RU" sz="3600" b="1" i="1" dirty="0" smtClean="0">
                <a:latin typeface="Book Antiqua" pitchFamily="18" charset="0"/>
              </a:rPr>
              <a:t>   </a:t>
            </a:r>
            <a:r>
              <a:rPr lang="en-US" sz="3600" b="1" i="1" dirty="0" smtClean="0">
                <a:latin typeface="Book Antiqua" pitchFamily="18" charset="0"/>
              </a:rPr>
              <a:t>I </a:t>
            </a:r>
            <a:r>
              <a:rPr lang="ru-RU" sz="3600" b="1" i="1" dirty="0" smtClean="0">
                <a:latin typeface="Book Antiqua" pitchFamily="18" charset="0"/>
              </a:rPr>
              <a:t> </a:t>
            </a:r>
            <a:r>
              <a:rPr lang="en-US" sz="3600" b="1" i="1" dirty="0" smtClean="0">
                <a:latin typeface="Book Antiqua" pitchFamily="18" charset="0"/>
              </a:rPr>
              <a:t> -</a:t>
            </a:r>
            <a:r>
              <a:rPr lang="ru-RU" sz="3600" b="1" i="1" dirty="0" smtClean="0">
                <a:latin typeface="Book Antiqua" pitchFamily="18" charset="0"/>
              </a:rPr>
              <a:t>  </a:t>
            </a:r>
            <a:r>
              <a:rPr lang="en-US" sz="3600" b="1" i="1" dirty="0" smtClean="0">
                <a:latin typeface="Book Antiqua" pitchFamily="18" charset="0"/>
              </a:rPr>
              <a:t>5 </a:t>
            </a:r>
            <a:r>
              <a:rPr lang="ru-RU" sz="3600" b="1" i="1" dirty="0" err="1" smtClean="0">
                <a:latin typeface="Book Antiqua" pitchFamily="18" charset="0"/>
              </a:rPr>
              <a:t>ябл</a:t>
            </a:r>
            <a:r>
              <a:rPr lang="ru-RU" sz="3600" b="1" i="1" dirty="0" smtClean="0">
                <a:latin typeface="Book Antiqua" pitchFamily="18" charset="0"/>
              </a:rPr>
              <a:t>.</a:t>
            </a:r>
          </a:p>
          <a:p>
            <a:r>
              <a:rPr lang="ru-RU" sz="3600" b="1" i="1" dirty="0" smtClean="0">
                <a:latin typeface="Book Antiqua" pitchFamily="18" charset="0"/>
              </a:rPr>
              <a:t> </a:t>
            </a:r>
            <a:r>
              <a:rPr lang="ru-RU" sz="3600" b="1" i="1" dirty="0" smtClean="0">
                <a:latin typeface="Book Antiqua" pitchFamily="18" charset="0"/>
              </a:rPr>
              <a:t>                          </a:t>
            </a:r>
            <a:r>
              <a:rPr lang="ru-RU" sz="3600" b="1" i="1" dirty="0" smtClean="0">
                <a:latin typeface="Book Antiqua" pitchFamily="18" charset="0"/>
              </a:rPr>
              <a:t>?</a:t>
            </a:r>
            <a:endParaRPr lang="en-US" sz="3600" b="1" i="1" dirty="0" smtClean="0">
              <a:latin typeface="Book Antiqua" pitchFamily="18" charset="0"/>
            </a:endParaRPr>
          </a:p>
          <a:p>
            <a:r>
              <a:rPr lang="ru-RU" sz="3600" b="1" i="1" dirty="0" smtClean="0">
                <a:latin typeface="Book Antiqua" pitchFamily="18" charset="0"/>
              </a:rPr>
              <a:t>  </a:t>
            </a:r>
            <a:r>
              <a:rPr lang="en-US" sz="3600" b="1" i="1" dirty="0" smtClean="0">
                <a:latin typeface="Book Antiqua" pitchFamily="18" charset="0"/>
              </a:rPr>
              <a:t>II </a:t>
            </a:r>
            <a:r>
              <a:rPr lang="ru-RU" sz="3600" b="1" i="1" dirty="0" smtClean="0">
                <a:latin typeface="Book Antiqua" pitchFamily="18" charset="0"/>
              </a:rPr>
              <a:t> </a:t>
            </a:r>
            <a:r>
              <a:rPr lang="en-US" sz="3600" b="1" i="1" dirty="0" smtClean="0">
                <a:latin typeface="Book Antiqua" pitchFamily="18" charset="0"/>
              </a:rPr>
              <a:t>-</a:t>
            </a:r>
            <a:r>
              <a:rPr lang="ru-RU" sz="3600" b="1" i="1" dirty="0" smtClean="0">
                <a:latin typeface="Book Antiqua" pitchFamily="18" charset="0"/>
              </a:rPr>
              <a:t>  4ябл.</a:t>
            </a:r>
          </a:p>
          <a:p>
            <a:r>
              <a:rPr lang="ru-RU" sz="3600" b="1" i="1" dirty="0">
                <a:latin typeface="Book Antiqua" pitchFamily="18" charset="0"/>
              </a:rPr>
              <a:t> </a:t>
            </a:r>
            <a:r>
              <a:rPr lang="ru-RU" sz="3600" b="1" i="1" dirty="0" smtClean="0">
                <a:latin typeface="Book Antiqua" pitchFamily="18" charset="0"/>
              </a:rPr>
              <a:t> </a:t>
            </a:r>
            <a:r>
              <a:rPr lang="ru-RU" sz="3600" b="1" i="1" dirty="0" smtClean="0">
                <a:latin typeface="Book Antiqua" pitchFamily="18" charset="0"/>
              </a:rPr>
              <a:t>5 </a:t>
            </a:r>
            <a:r>
              <a:rPr lang="ru-RU" sz="3600" b="1" i="1" dirty="0" smtClean="0">
                <a:latin typeface="Book Antiqua" pitchFamily="18" charset="0"/>
              </a:rPr>
              <a:t>+ 4 = 9 (</a:t>
            </a:r>
            <a:r>
              <a:rPr lang="ru-RU" sz="3600" b="1" i="1" dirty="0" err="1" smtClean="0">
                <a:latin typeface="Book Antiqua" pitchFamily="18" charset="0"/>
              </a:rPr>
              <a:t>ябл</a:t>
            </a:r>
            <a:r>
              <a:rPr lang="ru-RU" sz="3600" b="1" i="1" dirty="0" smtClean="0">
                <a:latin typeface="Book Antiqua" pitchFamily="18" charset="0"/>
              </a:rPr>
              <a:t>.)</a:t>
            </a:r>
          </a:p>
          <a:p>
            <a:r>
              <a:rPr lang="ru-RU" sz="3600" b="1" i="1" dirty="0">
                <a:latin typeface="Book Antiqua" pitchFamily="18" charset="0"/>
              </a:rPr>
              <a:t> </a:t>
            </a:r>
            <a:r>
              <a:rPr lang="ru-RU" sz="3600" b="1" i="1" dirty="0" smtClean="0">
                <a:latin typeface="Book Antiqua" pitchFamily="18" charset="0"/>
              </a:rPr>
              <a:t> </a:t>
            </a:r>
            <a:r>
              <a:rPr lang="ru-RU" sz="3600" b="1" i="1" dirty="0" smtClean="0">
                <a:latin typeface="Book Antiqua" pitchFamily="18" charset="0"/>
              </a:rPr>
              <a:t>Ответ: 9 яблок  /лежат на </a:t>
            </a:r>
            <a:r>
              <a:rPr lang="ru-RU" sz="3600" b="1" i="1" dirty="0" smtClean="0">
                <a:latin typeface="Book Antiqua" pitchFamily="18" charset="0"/>
              </a:rPr>
              <a:t>    тарелках</a:t>
            </a:r>
            <a:r>
              <a:rPr lang="ru-RU" sz="3600" b="1" i="1" dirty="0" smtClean="0">
                <a:latin typeface="Book Antiqua" pitchFamily="18" charset="0"/>
              </a:rPr>
              <a:t>/  всего.</a:t>
            </a:r>
            <a:endParaRPr lang="ru-RU" sz="3600" dirty="0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2786050" y="3071810"/>
            <a:ext cx="214314" cy="150019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t="23958"/>
          <a:stretch>
            <a:fillRect/>
          </a:stretch>
        </p:blipFill>
        <p:spPr bwMode="auto">
          <a:xfrm>
            <a:off x="-293987" y="1"/>
            <a:ext cx="9437987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+mn-lt"/>
              </a:rPr>
              <a:t>КАК ОФОРМИТЬ ЗАДАЧУ</a:t>
            </a:r>
            <a:endParaRPr lang="ru-RU" sz="4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929718" cy="5643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latin typeface="Book Antiqua" pitchFamily="18" charset="0"/>
              </a:rPr>
              <a:t>Задача</a:t>
            </a:r>
          </a:p>
          <a:p>
            <a:pPr algn="ctr">
              <a:buNone/>
            </a:pPr>
            <a:endParaRPr lang="ru-RU" sz="4000" b="1" i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b="1" i="1" dirty="0">
                <a:latin typeface="Book Antiqua" pitchFamily="18" charset="0"/>
              </a:rPr>
              <a:t> </a:t>
            </a:r>
            <a:r>
              <a:rPr lang="ru-RU" b="1" i="1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r>
              <a:rPr lang="ru-RU" b="1" i="1" dirty="0" smtClean="0">
                <a:latin typeface="Book Antiqua" pitchFamily="18" charset="0"/>
              </a:rPr>
              <a:t>  </a:t>
            </a:r>
            <a:endParaRPr lang="ru-RU" b="1" i="1" dirty="0">
              <a:latin typeface="Book Antiqua" pitchFamily="18" charset="0"/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2214546" y="3429000"/>
            <a:ext cx="285752" cy="11430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643051"/>
            <a:ext cx="8643998" cy="4857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i="1" dirty="0" smtClean="0">
                <a:latin typeface="Book Antiqua" pitchFamily="18" charset="0"/>
              </a:rPr>
              <a:t>       </a:t>
            </a:r>
            <a:r>
              <a:rPr lang="ru-RU" sz="2400" b="1" i="1" dirty="0" smtClean="0">
                <a:latin typeface="Book Antiqua" pitchFamily="18" charset="0"/>
              </a:rPr>
              <a:t>В двух коробках лежат 8 карандашей. В одной коробке – 5 карандашей. Сколько карандашей лежит </a:t>
            </a:r>
            <a:r>
              <a:rPr lang="ru-RU" sz="2400" b="1" i="1" u="sng" dirty="0" smtClean="0">
                <a:latin typeface="Book Antiqua" pitchFamily="18" charset="0"/>
              </a:rPr>
              <a:t>во второй коробке</a:t>
            </a:r>
            <a:r>
              <a:rPr lang="ru-RU" sz="2400" b="1" i="1" dirty="0" smtClean="0">
                <a:latin typeface="Book Antiqua" pitchFamily="18" charset="0"/>
              </a:rPr>
              <a:t>?</a:t>
            </a:r>
          </a:p>
          <a:p>
            <a:pPr>
              <a:buNone/>
            </a:pPr>
            <a:r>
              <a:rPr lang="ru-RU" sz="2400" b="1" i="1" dirty="0" smtClean="0">
                <a:latin typeface="Book Antiqua" pitchFamily="18" charset="0"/>
              </a:rPr>
              <a:t> </a:t>
            </a:r>
            <a:endParaRPr lang="ru-RU" sz="2400" b="1" i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sz="3600" b="1" i="1" dirty="0" smtClean="0">
                <a:latin typeface="Book Antiqua" pitchFamily="18" charset="0"/>
              </a:rPr>
              <a:t>    </a:t>
            </a:r>
            <a:r>
              <a:rPr lang="en-US" sz="3600" b="1" i="1" dirty="0" smtClean="0">
                <a:latin typeface="Book Antiqua" pitchFamily="18" charset="0"/>
              </a:rPr>
              <a:t>I – </a:t>
            </a:r>
            <a:r>
              <a:rPr lang="ru-RU" sz="3600" b="1" i="1" dirty="0" smtClean="0">
                <a:latin typeface="Book Antiqua" pitchFamily="18" charset="0"/>
              </a:rPr>
              <a:t>5</a:t>
            </a:r>
            <a:r>
              <a:rPr lang="en-US" sz="3600" b="1" i="1" dirty="0" smtClean="0">
                <a:latin typeface="Book Antiqua" pitchFamily="18" charset="0"/>
              </a:rPr>
              <a:t> </a:t>
            </a:r>
            <a:r>
              <a:rPr lang="ru-RU" sz="3600" b="1" i="1" dirty="0" smtClean="0">
                <a:latin typeface="Book Antiqua" pitchFamily="18" charset="0"/>
              </a:rPr>
              <a:t>к.</a:t>
            </a:r>
          </a:p>
          <a:p>
            <a:pPr>
              <a:buNone/>
            </a:pPr>
            <a:r>
              <a:rPr lang="ru-RU" sz="3600" b="1" i="1" dirty="0" smtClean="0">
                <a:latin typeface="Book Antiqua" pitchFamily="18" charset="0"/>
              </a:rPr>
              <a:t>                     </a:t>
            </a:r>
            <a:r>
              <a:rPr lang="ru-RU" sz="3600" b="1" i="1" dirty="0" smtClean="0">
                <a:latin typeface="Book Antiqua" pitchFamily="18" charset="0"/>
              </a:rPr>
              <a:t>8 </a:t>
            </a:r>
            <a:r>
              <a:rPr lang="ru-RU" sz="3600" b="1" i="1" dirty="0" smtClean="0">
                <a:latin typeface="Book Antiqua" pitchFamily="18" charset="0"/>
              </a:rPr>
              <a:t>к.</a:t>
            </a:r>
            <a:endParaRPr lang="ru-RU" sz="3600" b="1" i="1" dirty="0">
              <a:latin typeface="Book Antiqua" pitchFamily="18" charset="0"/>
            </a:endParaRPr>
          </a:p>
          <a:p>
            <a:pPr>
              <a:buNone/>
            </a:pPr>
            <a:r>
              <a:rPr lang="ru-RU" sz="3600" b="1" i="1" dirty="0" smtClean="0">
                <a:latin typeface="Book Antiqua" pitchFamily="18" charset="0"/>
              </a:rPr>
              <a:t>    </a:t>
            </a:r>
            <a:r>
              <a:rPr lang="en-US" sz="3600" b="1" i="1" dirty="0" smtClean="0">
                <a:latin typeface="Book Antiqua" pitchFamily="18" charset="0"/>
              </a:rPr>
              <a:t>II</a:t>
            </a:r>
            <a:r>
              <a:rPr lang="ru-RU" sz="3600" b="1" i="1" dirty="0" smtClean="0">
                <a:latin typeface="Book Antiqua" pitchFamily="18" charset="0"/>
              </a:rPr>
              <a:t> -  ?</a:t>
            </a:r>
          </a:p>
          <a:p>
            <a:pPr>
              <a:buNone/>
            </a:pPr>
            <a:r>
              <a:rPr lang="ru-RU" sz="3600" b="1" i="1" dirty="0">
                <a:latin typeface="Book Antiqua" pitchFamily="18" charset="0"/>
              </a:rPr>
              <a:t> </a:t>
            </a:r>
            <a:r>
              <a:rPr lang="ru-RU" sz="3600" b="1" i="1" dirty="0" smtClean="0">
                <a:latin typeface="Book Antiqua" pitchFamily="18" charset="0"/>
              </a:rPr>
              <a:t>  </a:t>
            </a:r>
            <a:r>
              <a:rPr lang="ru-RU" sz="3600" b="1" i="1" dirty="0" smtClean="0">
                <a:latin typeface="Book Antiqua" pitchFamily="18" charset="0"/>
              </a:rPr>
              <a:t> </a:t>
            </a:r>
            <a:r>
              <a:rPr lang="ru-RU" sz="3600" b="1" i="1" dirty="0" smtClean="0">
                <a:latin typeface="Book Antiqua" pitchFamily="18" charset="0"/>
              </a:rPr>
              <a:t>8 – 5 = 3 (к.)</a:t>
            </a:r>
          </a:p>
          <a:p>
            <a:pPr>
              <a:buNone/>
            </a:pPr>
            <a:r>
              <a:rPr lang="ru-RU" sz="3600" b="1" i="1" dirty="0">
                <a:latin typeface="Book Antiqua" pitchFamily="18" charset="0"/>
              </a:rPr>
              <a:t> </a:t>
            </a:r>
            <a:r>
              <a:rPr lang="ru-RU" sz="3600" b="1" i="1" dirty="0" smtClean="0">
                <a:latin typeface="Book Antiqua" pitchFamily="18" charset="0"/>
              </a:rPr>
              <a:t>  </a:t>
            </a:r>
            <a:r>
              <a:rPr lang="ru-RU" sz="3600" b="1" i="1" dirty="0" smtClean="0">
                <a:latin typeface="Book Antiqua" pitchFamily="18" charset="0"/>
              </a:rPr>
              <a:t>Ответ</a:t>
            </a:r>
            <a:r>
              <a:rPr lang="ru-RU" sz="3600" b="1" i="1" dirty="0" smtClean="0">
                <a:latin typeface="Book Antiqua" pitchFamily="18" charset="0"/>
              </a:rPr>
              <a:t>: 3 карандаша  /лежат во </a:t>
            </a:r>
            <a:r>
              <a:rPr lang="ru-RU" sz="3600" b="1" i="1" dirty="0" smtClean="0">
                <a:latin typeface="Book Antiqua" pitchFamily="18" charset="0"/>
              </a:rPr>
              <a:t>    второй </a:t>
            </a:r>
            <a:r>
              <a:rPr lang="ru-RU" sz="3600" b="1" i="1" dirty="0" smtClean="0">
                <a:latin typeface="Book Antiqua" pitchFamily="18" charset="0"/>
              </a:rPr>
              <a:t>коробке/.</a:t>
            </a: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2214546" y="3357562"/>
            <a:ext cx="285752" cy="135732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23958"/>
          <a:stretch>
            <a:fillRect/>
          </a:stretch>
        </p:blipFill>
        <p:spPr bwMode="auto">
          <a:xfrm>
            <a:off x="-293987" y="1"/>
            <a:ext cx="9437987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+mn-lt"/>
              </a:rPr>
              <a:t>КАК ОФОРМИТЬ ЗАДАЧУ</a:t>
            </a:r>
            <a:endParaRPr lang="ru-RU" sz="4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929718" cy="5643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latin typeface="Book Antiqua" pitchFamily="18" charset="0"/>
              </a:rPr>
              <a:t>Задача</a:t>
            </a:r>
          </a:p>
          <a:p>
            <a:pPr algn="ctr">
              <a:buNone/>
            </a:pPr>
            <a:endParaRPr lang="ru-RU" sz="4000" b="1" i="1" dirty="0" smtClean="0">
              <a:latin typeface="Book Antiqua" pitchFamily="18" charset="0"/>
            </a:endParaRPr>
          </a:p>
          <a:p>
            <a:pPr>
              <a:buNone/>
            </a:pPr>
            <a:r>
              <a:rPr lang="ru-RU" b="1" i="1" dirty="0">
                <a:latin typeface="Book Antiqua" pitchFamily="18" charset="0"/>
              </a:rPr>
              <a:t> </a:t>
            </a:r>
            <a:r>
              <a:rPr lang="ru-RU" b="1" i="1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r>
              <a:rPr lang="ru-RU" b="1" i="1" dirty="0" smtClean="0">
                <a:latin typeface="Book Antiqua" pitchFamily="18" charset="0"/>
              </a:rPr>
              <a:t>  </a:t>
            </a:r>
            <a:endParaRPr lang="ru-RU" b="1" i="1" dirty="0">
              <a:latin typeface="Book Antiqu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43050"/>
            <a:ext cx="84296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i="1" dirty="0">
              <a:latin typeface="Book Antiqua" pitchFamily="18" charset="0"/>
            </a:endParaRPr>
          </a:p>
          <a:p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643051"/>
            <a:ext cx="9144000" cy="5214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i="1" dirty="0" smtClean="0">
                <a:latin typeface="Book Antiqua" pitchFamily="18" charset="0"/>
              </a:rPr>
              <a:t>У Пети 7 марок, а у Саши 4 марки. </a:t>
            </a:r>
            <a:r>
              <a:rPr lang="ru-RU" sz="2800" b="1" i="1" u="sng" dirty="0" smtClean="0">
                <a:latin typeface="Book Antiqua" pitchFamily="18" charset="0"/>
              </a:rPr>
              <a:t>На сколько </a:t>
            </a:r>
            <a:r>
              <a:rPr lang="ru-RU" sz="2800" b="1" i="1" dirty="0" smtClean="0">
                <a:latin typeface="Book Antiqua" pitchFamily="18" charset="0"/>
              </a:rPr>
              <a:t>марок больше  у Пети, чем  у  Саши?</a:t>
            </a:r>
          </a:p>
          <a:p>
            <a:pPr>
              <a:buNone/>
            </a:pPr>
            <a:endParaRPr lang="ru-RU" sz="2800" b="1" i="1" dirty="0">
              <a:latin typeface="Book Antiqua" pitchFamily="18" charset="0"/>
            </a:endParaRPr>
          </a:p>
          <a:p>
            <a:pPr>
              <a:buNone/>
            </a:pPr>
            <a:r>
              <a:rPr lang="ru-RU" sz="4000" b="1" i="1" dirty="0" smtClean="0">
                <a:latin typeface="Book Antiqua" pitchFamily="18" charset="0"/>
              </a:rPr>
              <a:t>   П. – 7 м.</a:t>
            </a:r>
          </a:p>
          <a:p>
            <a:pPr>
              <a:buNone/>
            </a:pPr>
            <a:r>
              <a:rPr lang="ru-RU" sz="4000" b="1" i="1" dirty="0" smtClean="0">
                <a:latin typeface="Book Antiqua" pitchFamily="18" charset="0"/>
              </a:rPr>
              <a:t>                      На ?</a:t>
            </a:r>
            <a:endParaRPr lang="ru-RU" sz="4000" b="1" i="1" dirty="0">
              <a:latin typeface="Book Antiqua" pitchFamily="18" charset="0"/>
            </a:endParaRPr>
          </a:p>
          <a:p>
            <a:pPr>
              <a:buNone/>
            </a:pPr>
            <a:r>
              <a:rPr lang="ru-RU" sz="4000" b="1" i="1" dirty="0" smtClean="0">
                <a:latin typeface="Book Antiqua" pitchFamily="18" charset="0"/>
              </a:rPr>
              <a:t>   М. – 4 м.</a:t>
            </a:r>
          </a:p>
          <a:p>
            <a:pPr>
              <a:buNone/>
            </a:pPr>
            <a:r>
              <a:rPr lang="ru-RU" sz="4000" b="1" i="1" dirty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  </a:t>
            </a:r>
            <a:r>
              <a:rPr lang="ru-RU" sz="4000" b="1" i="1" dirty="0" smtClean="0">
                <a:latin typeface="Book Antiqua" pitchFamily="18" charset="0"/>
              </a:rPr>
              <a:t>7 </a:t>
            </a:r>
            <a:r>
              <a:rPr lang="ru-RU" sz="4000" b="1" i="1" dirty="0" smtClean="0">
                <a:latin typeface="Book Antiqua" pitchFamily="18" charset="0"/>
              </a:rPr>
              <a:t>– 4 = 3 (м.)</a:t>
            </a:r>
          </a:p>
          <a:p>
            <a:pPr>
              <a:buNone/>
            </a:pPr>
            <a:r>
              <a:rPr lang="ru-RU" sz="4000" b="1" i="1" dirty="0">
                <a:latin typeface="Book Antiqua" pitchFamily="18" charset="0"/>
              </a:rPr>
              <a:t> </a:t>
            </a:r>
            <a:r>
              <a:rPr lang="ru-RU" sz="4000" b="1" i="1" dirty="0" smtClean="0">
                <a:latin typeface="Book Antiqua" pitchFamily="18" charset="0"/>
              </a:rPr>
              <a:t>  </a:t>
            </a:r>
            <a:r>
              <a:rPr lang="ru-RU" sz="4000" b="1" i="1" dirty="0" smtClean="0">
                <a:latin typeface="Book Antiqua" pitchFamily="18" charset="0"/>
              </a:rPr>
              <a:t>Ответ</a:t>
            </a:r>
            <a:r>
              <a:rPr lang="ru-RU" sz="4000" b="1" i="1" dirty="0" smtClean="0">
                <a:latin typeface="Book Antiqua" pitchFamily="18" charset="0"/>
              </a:rPr>
              <a:t>: </a:t>
            </a:r>
            <a:r>
              <a:rPr lang="ru-RU" sz="4000" b="1" i="1" u="sng" dirty="0" smtClean="0">
                <a:latin typeface="Book Antiqua" pitchFamily="18" charset="0"/>
              </a:rPr>
              <a:t>на 3 марки </a:t>
            </a:r>
            <a:r>
              <a:rPr lang="ru-RU" sz="4000" b="1" i="1" dirty="0" smtClean="0">
                <a:latin typeface="Book Antiqua" pitchFamily="18" charset="0"/>
              </a:rPr>
              <a:t>больше </a:t>
            </a:r>
            <a:r>
              <a:rPr lang="ru-RU" sz="4000" b="1" i="1" dirty="0" smtClean="0">
                <a:latin typeface="Book Antiqua" pitchFamily="18" charset="0"/>
              </a:rPr>
              <a:t>/</a:t>
            </a:r>
            <a:r>
              <a:rPr lang="ru-RU" sz="4000" b="1" i="1" dirty="0" smtClean="0">
                <a:latin typeface="Book Antiqua" pitchFamily="18" charset="0"/>
              </a:rPr>
              <a:t>у Пети</a:t>
            </a:r>
            <a:r>
              <a:rPr lang="ru-RU" sz="4000" b="1" i="1" dirty="0" smtClean="0">
                <a:latin typeface="Book Antiqua" pitchFamily="18" charset="0"/>
              </a:rPr>
              <a:t>, чем у Саши/.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1858150" y="3928272"/>
            <a:ext cx="142876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660</Words>
  <Application>Microsoft Office PowerPoint</Application>
  <PresentationFormat>Экран (4:3)</PresentationFormat>
  <Paragraphs>154</Paragraphs>
  <Slides>14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ЗАДАЧИ БЫВАЮТ:</vt:lpstr>
      <vt:lpstr>ЧАСТИ ЗАДАЧИ:</vt:lpstr>
      <vt:lpstr>ВИДЫ ПРОСТЫХ ЗАДАЧ</vt:lpstr>
      <vt:lpstr>ВИДЫ  ПРОСТЫХ ЗАДАЧ</vt:lpstr>
      <vt:lpstr>ВИДЫ ПРОСТЫХ ЗАДАЧ</vt:lpstr>
      <vt:lpstr>КАК ОФОРМИТЬ ЗАДАЧУ</vt:lpstr>
      <vt:lpstr>КАК ОФОРМИТЬ ЗАДАЧУ</vt:lpstr>
      <vt:lpstr>КАК ОФОРМИТЬ ЗАДАЧУ</vt:lpstr>
      <vt:lpstr>КАК ОФОРМИТЬ ЗАДАЧУ</vt:lpstr>
      <vt:lpstr>КАК ОФОРМИТЬ ЗАДАЧУ</vt:lpstr>
      <vt:lpstr>КАК ОФОРМИТЬ ЗАДАЧУ</vt:lpstr>
      <vt:lpstr>КАК ОФОРМИТЬ ЗАДАЧУ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28</cp:revision>
  <dcterms:created xsi:type="dcterms:W3CDTF">2011-11-24T14:24:50Z</dcterms:created>
  <dcterms:modified xsi:type="dcterms:W3CDTF">2011-12-12T13:52:42Z</dcterms:modified>
</cp:coreProperties>
</file>