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CCBDC5-B111-4F84-8E2E-D4BF66328A8B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8DDFDA-2F17-4E41-B135-A7FA16C126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istrator\Desktop\look.com.ua-54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5" y="0"/>
            <a:ext cx="9171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631672"/>
            <a:ext cx="5663183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0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досвіду </a:t>
            </a:r>
            <a:r>
              <a:rPr lang="uk-UA" sz="6000" dirty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6000" dirty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0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endParaRPr lang="ru-RU" sz="6000" dirty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4929336"/>
            <a:ext cx="6294107" cy="156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Вчитель образотворчого мистецтва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Шандриголівської ЗОШ І – ІІІ ступенів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Краснолиманської</a:t>
            </a:r>
            <a:r>
              <a:rPr lang="uk-UA" altLang="ru-RU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 міської ради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Сиротенко</a:t>
            </a:r>
            <a:r>
              <a:rPr lang="uk-UA" altLang="ru-RU" sz="2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 Світлана Миколаївна</a:t>
            </a:r>
            <a:endParaRPr lang="ru-RU" altLang="ru-RU" sz="2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753" y="620688"/>
            <a:ext cx="2664296" cy="38151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4212" y="836712"/>
            <a:ext cx="7991475" cy="481013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Три (умовні) групи дітей:</a:t>
            </a:r>
            <a:endParaRPr lang="ru-RU" altLang="ru-RU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369" y="2060848"/>
            <a:ext cx="755967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Слабка.</a:t>
            </a:r>
            <a:r>
              <a:rPr lang="uk-UA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altLang="ru-RU" sz="1800" b="1" dirty="0" smtClean="0"/>
              <a:t>Відносяться ш</a:t>
            </a:r>
            <a:r>
              <a:rPr lang="uk-UA" sz="1800" b="1" dirty="0" smtClean="0"/>
              <a:t>колярі зі слабкою підготовкою до        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uk-UA" sz="1800" b="1" dirty="0" smtClean="0"/>
              <a:t>     образотворчої діяльності</a:t>
            </a:r>
            <a:r>
              <a:rPr lang="uk-UA" sz="1800" b="1" dirty="0" smtClean="0">
                <a:solidFill>
                  <a:schemeClr val="tx1"/>
                </a:solidFill>
              </a:rPr>
              <a:t>.</a:t>
            </a:r>
            <a:r>
              <a:rPr lang="uk-UA" sz="1800" b="1" dirty="0" smtClean="0"/>
              <a:t> В їхніх роботах грубі помилки. 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uk-UA" sz="1800" b="1" dirty="0" smtClean="0"/>
              <a:t>   + Діти з нерозвиненим художнім смаком і творчою уявою.</a:t>
            </a:r>
            <a:endParaRPr lang="uk-UA" altLang="ru-RU" sz="18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uk-UA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ередня.  </a:t>
            </a:r>
            <a:r>
              <a:rPr lang="uk-UA" sz="1800" b="1" dirty="0" smtClean="0"/>
              <a:t>Учні, у яких роботи не мають грубих помилок, але невиразні. Завдання виконуються не завжди. Діти зі слабо розвиненим художнім смаком і творчою уявою.</a:t>
            </a:r>
          </a:p>
          <a:p>
            <a:pPr>
              <a:buFontTx/>
              <a:buChar char="-"/>
              <a:defRPr/>
            </a:pPr>
            <a:r>
              <a:rPr lang="uk-UA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Сильна. </a:t>
            </a:r>
            <a:r>
              <a:rPr lang="uk-UA" altLang="ru-RU" sz="1800" b="1" dirty="0" smtClean="0"/>
              <a:t>Д</a:t>
            </a:r>
            <a:r>
              <a:rPr lang="uk-UA" sz="1800" b="1" dirty="0" smtClean="0"/>
              <a:t>іти, які мають здібності,  деякі вміння та навички  в  образотворчій діяльності. Роботи цікаві композиційно і мальовничо. Завдання, поставлені вчителем, виконуються</a:t>
            </a:r>
            <a:r>
              <a:rPr lang="uk-UA" sz="1800" b="1" dirty="0" smtClean="0">
                <a:solidFill>
                  <a:schemeClr val="tx1"/>
                </a:solidFill>
              </a:rPr>
              <a:t>.</a:t>
            </a:r>
            <a:endParaRPr lang="uk-UA" altLang="ru-RU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179512" y="519981"/>
            <a:ext cx="8775700" cy="1943819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uk-UA" altLang="ru-RU" sz="4600" b="1" dirty="0" smtClean="0"/>
              <a:t> </a:t>
            </a: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Способи роботи з дітьми</a:t>
            </a:r>
          </a:p>
          <a:p>
            <a:pPr marL="0" indent="0" algn="ctr">
              <a:buFontTx/>
              <a:buNone/>
            </a:pP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загальної рівноваги: </a:t>
            </a:r>
            <a:endParaRPr lang="ru-RU" altLang="ru-RU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2492375"/>
            <a:ext cx="38893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uk-UA" altLang="ru-RU" sz="2000" b="1"/>
              <a:t> підготовка карток-завдань для трьох груп учнів;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uk-UA" altLang="ru-RU" sz="2000" b="1"/>
              <a:t>застосування додаткових завдань після виконання    обов'язкових фронтальних завдань; 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uk-UA" altLang="ru-RU" sz="2000" b="1"/>
              <a:t>проводження бесід з учнями з урахуванням індивідуальних особливостей.</a:t>
            </a:r>
            <a:endParaRPr lang="ru-RU" altLang="ru-RU" sz="2000" b="1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uk-UA" altLang="ru-RU" sz="1800" b="1">
              <a:solidFill>
                <a:schemeClr val="tx1"/>
              </a:solidFill>
            </a:endParaRPr>
          </a:p>
        </p:txBody>
      </p:sp>
      <p:pic>
        <p:nvPicPr>
          <p:cNvPr id="4" name="Picture 18" descr="big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63800"/>
            <a:ext cx="3600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1023" y="657225"/>
            <a:ext cx="6850062" cy="868363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Індивідуальний підхід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50" y="1753011"/>
            <a:ext cx="8280400" cy="7478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600" b="1" dirty="0"/>
              <a:t>Педагог повинен дати кожній дитині </a:t>
            </a:r>
          </a:p>
          <a:p>
            <a:pPr algn="r">
              <a:defRPr/>
            </a:pPr>
            <a:r>
              <a:rPr lang="uk-UA" sz="2600" b="1" dirty="0"/>
              <a:t>   можливість  зазнати радість творчості</a:t>
            </a:r>
          </a:p>
          <a:p>
            <a:pPr algn="r">
              <a:defRPr/>
            </a:pPr>
            <a:r>
              <a:rPr lang="uk-UA" sz="2600" b="1" dirty="0"/>
              <a:t> та інтерес до виконання завдання</a:t>
            </a:r>
          </a:p>
          <a:p>
            <a:pPr algn="r">
              <a:defRPr/>
            </a:pPr>
            <a:endParaRPr lang="uk-UA" b="1" dirty="0"/>
          </a:p>
          <a:p>
            <a:pPr algn="ctr">
              <a:defRPr/>
            </a:pPr>
            <a:endParaRPr lang="uk-UA" sz="1200" b="1" dirty="0"/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Впровадження інноваційних технологій</a:t>
            </a:r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Використання міжпредметних зв'язків</a:t>
            </a:r>
            <a:endParaRPr lang="uk-UA" sz="2600" b="1" dirty="0"/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Створення ситуації успіху</a:t>
            </a:r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Використання нетрадиційних технік</a:t>
            </a:r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Застосування ігрових технологій</a:t>
            </a:r>
          </a:p>
          <a:p>
            <a:pPr marL="457200" indent="-457200">
              <a:buFontTx/>
              <a:buChar char="-"/>
              <a:defRPr/>
            </a:pPr>
            <a:r>
              <a:rPr lang="uk-UA" sz="2600" dirty="0"/>
              <a:t>Використання ІКТ</a:t>
            </a:r>
          </a:p>
          <a:p>
            <a:pPr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uk-UA" sz="2600" b="1" dirty="0"/>
          </a:p>
          <a:p>
            <a:pPr algn="ctr">
              <a:defRPr/>
            </a:pPr>
            <a:endParaRPr lang="ru-RU" sz="2600" b="1" dirty="0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372200" y="4488273"/>
            <a:ext cx="2598738" cy="2008188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" name="Picture 5" descr="D:\Диск E\Изображения\Картинки все\Газета\laughing-fem-emoti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6792"/>
            <a:ext cx="153421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6" y="1082018"/>
            <a:ext cx="4351312" cy="55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Безымянныйр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34" y="1064371"/>
            <a:ext cx="4110958" cy="56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64152"/>
            <a:ext cx="5259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Досягнення учнів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466826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Мої досягнення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dministrator\Desktop\рнере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r="1968"/>
          <a:stretch/>
        </p:blipFill>
        <p:spPr bwMode="auto">
          <a:xfrm>
            <a:off x="745191" y="1276891"/>
            <a:ext cx="7674428" cy="527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643813" cy="86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Висновок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84784"/>
            <a:ext cx="8229600" cy="473392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uk-UA" altLang="ru-RU" sz="2800" dirty="0" smtClean="0"/>
              <a:t>  </a:t>
            </a:r>
            <a:r>
              <a:rPr lang="en-US" altLang="ru-RU" sz="2800" dirty="0" smtClean="0"/>
              <a:t>  </a:t>
            </a:r>
            <a:r>
              <a:rPr lang="uk-UA" altLang="ru-RU" sz="2800" dirty="0" smtClean="0"/>
              <a:t>  </a:t>
            </a:r>
            <a:r>
              <a:rPr lang="uk-UA" altLang="ru-RU" sz="3200" dirty="0" smtClean="0">
                <a:solidFill>
                  <a:schemeClr val="tx1"/>
                </a:solidFill>
              </a:rPr>
              <a:t>Усіма можливими засобами</a:t>
            </a:r>
            <a:r>
              <a:rPr lang="en-US" altLang="ru-RU" sz="3200" dirty="0" smtClean="0">
                <a:solidFill>
                  <a:schemeClr val="tx1"/>
                </a:solidFill>
              </a:rPr>
              <a:t> </a:t>
            </a:r>
            <a:r>
              <a:rPr lang="uk-UA" altLang="ru-RU" sz="3200" dirty="0" smtClean="0">
                <a:solidFill>
                  <a:schemeClr val="tx1"/>
                </a:solidFill>
              </a:rPr>
              <a:t>потрібно пробуджувати в дітей палке прагнення до знань і до творчості.</a:t>
            </a:r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r>
              <a:rPr lang="uk-UA" altLang="ru-RU" sz="2800" dirty="0" smtClean="0"/>
              <a:t>                         </a:t>
            </a:r>
            <a:endParaRPr lang="ru-RU" altLang="ru-RU" sz="2800" dirty="0" smtClean="0"/>
          </a:p>
        </p:txBody>
      </p:sp>
      <p:pic>
        <p:nvPicPr>
          <p:cNvPr id="4" name="Picture 4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8" y="3168196"/>
            <a:ext cx="34559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3356992"/>
            <a:ext cx="467995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6575" indent="-536575" algn="ctr">
              <a:defRPr/>
            </a:pPr>
            <a:endParaRPr lang="uk-UA" altLang="ru-RU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36575" indent="-536575" algn="ctr">
              <a:defRPr/>
            </a:pPr>
            <a:r>
              <a:rPr lang="uk-UA" alt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Народна мудрість:</a:t>
            </a:r>
          </a:p>
          <a:p>
            <a:pPr marL="536575" indent="-536575" algn="ctr">
              <a:defRPr/>
            </a:pPr>
            <a:r>
              <a:rPr lang="uk-UA" altLang="ru-RU" sz="3200" dirty="0"/>
              <a:t>«Життя без праці – злодійство,</a:t>
            </a:r>
          </a:p>
          <a:p>
            <a:pPr marL="536575" indent="-536575" algn="ctr">
              <a:defRPr/>
            </a:pPr>
            <a:r>
              <a:rPr lang="uk-UA" altLang="ru-RU" sz="3200" dirty="0"/>
              <a:t>життя без мистецтва – варварство» </a:t>
            </a:r>
          </a:p>
          <a:p>
            <a:pPr marL="536575" indent="-536575" algn="ctr">
              <a:defRPr/>
            </a:pPr>
            <a:endParaRPr lang="uk-UA" altLang="ru-RU" dirty="0"/>
          </a:p>
          <a:p>
            <a:pPr marL="536575" indent="-536575" algn="ctr">
              <a:defRPr/>
            </a:pPr>
            <a:endParaRPr lang="uk-UA" altLang="ru-RU" dirty="0"/>
          </a:p>
          <a:p>
            <a:pPr marL="536575" indent="-536575" algn="ctr">
              <a:defRPr/>
            </a:pPr>
            <a:endParaRPr lang="uk-UA" altLang="ru-RU" dirty="0"/>
          </a:p>
          <a:p>
            <a:pPr marL="536575" indent="-536575" algn="ctr">
              <a:defRPr/>
            </a:pPr>
            <a:endParaRPr lang="uk-UA" altLang="ru-RU" dirty="0"/>
          </a:p>
          <a:p>
            <a:pPr marL="536575" indent="-536575" algn="ctr">
              <a:defRPr/>
            </a:pPr>
            <a:endParaRPr lang="uk-UA" altLang="ru-RU" dirty="0"/>
          </a:p>
          <a:p>
            <a:pPr marL="536575" indent="-536575" algn="ctr">
              <a:defRPr/>
            </a:pP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9719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120" y="476672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Загальні відомості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510882"/>
            <a:ext cx="8517632" cy="50228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endParaRPr lang="uk-UA" altLang="ru-RU" sz="500" b="1" dirty="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endParaRPr lang="en-US" altLang="ru-RU" sz="800" b="1" dirty="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r>
              <a:rPr lang="uk-UA" altLang="ru-RU" sz="3600" b="1" dirty="0" err="1" smtClean="0">
                <a:solidFill>
                  <a:srgbClr val="003300"/>
                </a:solidFill>
              </a:rPr>
              <a:t>Сиротенко</a:t>
            </a:r>
            <a:r>
              <a:rPr lang="uk-UA" altLang="ru-RU" sz="3600" b="1" dirty="0" smtClean="0">
                <a:solidFill>
                  <a:srgbClr val="003300"/>
                </a:solidFill>
              </a:rPr>
              <a:t> Світлана Миколаївна</a:t>
            </a:r>
            <a:endParaRPr lang="uk-UA" altLang="ru-RU" sz="3600" b="1" dirty="0" smtClean="0">
              <a:solidFill>
                <a:srgbClr val="1E742E"/>
              </a:solidFill>
            </a:endParaRPr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endParaRPr lang="en-US" altLang="ru-RU" sz="1600" b="1" dirty="0" smtClean="0">
              <a:solidFill>
                <a:srgbClr val="1E742E"/>
              </a:solidFill>
            </a:endParaRPr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r>
              <a:rPr lang="uk-UA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Педагогічний стаж </a:t>
            </a:r>
            <a:r>
              <a:rPr lang="uk-UA" altLang="ru-RU" dirty="0" smtClean="0"/>
              <a:t>– 22 роки</a:t>
            </a:r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endParaRPr lang="en-US" altLang="ru-RU" sz="1200" dirty="0" smtClean="0"/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r>
              <a:rPr lang="uk-UA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Стаж викладання </a:t>
            </a:r>
            <a:endParaRPr lang="uk-UA" alt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r>
              <a:rPr lang="uk-UA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образотворчого       </a:t>
            </a:r>
          </a:p>
          <a:p>
            <a:pPr algn="ctr">
              <a:lnSpc>
                <a:spcPct val="114000"/>
              </a:lnSpc>
              <a:spcBef>
                <a:spcPct val="15000"/>
              </a:spcBef>
              <a:buFontTx/>
              <a:buNone/>
            </a:pPr>
            <a:r>
              <a:rPr lang="uk-UA" alt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мистецтва</a:t>
            </a:r>
            <a:r>
              <a:rPr lang="en-US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</a:t>
            </a:r>
            <a:r>
              <a:rPr lang="uk-UA" altLang="ru-RU" b="1" dirty="0" smtClean="0">
                <a:solidFill>
                  <a:srgbClr val="1E742E"/>
                </a:solidFill>
              </a:rPr>
              <a:t> </a:t>
            </a:r>
            <a:r>
              <a:rPr lang="uk-UA" altLang="ru-RU" dirty="0" smtClean="0"/>
              <a:t>11 років</a:t>
            </a:r>
          </a:p>
        </p:txBody>
      </p:sp>
      <p:pic>
        <p:nvPicPr>
          <p:cNvPr id="4099" name="Picture 3" descr="C:\Users\Administrator\Desktop\1366365248828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1907"/>
            <a:ext cx="2670993" cy="24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09587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Педагогічне кредо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12" descr="50c25b1f379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341438"/>
            <a:ext cx="8496175" cy="511175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ctr">
              <a:buFontTx/>
              <a:buNone/>
            </a:pPr>
            <a:r>
              <a:rPr lang="uk-UA" altLang="ru-RU" sz="2800" dirty="0" smtClean="0"/>
              <a:t> </a:t>
            </a:r>
            <a:endParaRPr lang="uk-UA" altLang="ru-RU" sz="900" dirty="0" smtClean="0"/>
          </a:p>
          <a:p>
            <a:pPr marL="536575" indent="-536575" algn="ctr">
              <a:buFontTx/>
              <a:buNone/>
            </a:pPr>
            <a:endParaRPr lang="uk-UA" altLang="ru-RU" sz="900" dirty="0" smtClean="0"/>
          </a:p>
          <a:p>
            <a:pPr marL="536575" indent="-536575" algn="ctr">
              <a:lnSpc>
                <a:spcPct val="110000"/>
              </a:lnSpc>
              <a:buFontTx/>
              <a:buNone/>
            </a:pPr>
            <a:r>
              <a:rPr lang="uk-UA" altLang="ru-RU" dirty="0" smtClean="0"/>
              <a:t>                         </a:t>
            </a:r>
            <a:r>
              <a:rPr lang="uk-UA" altLang="ru-RU" sz="2800" dirty="0" smtClean="0"/>
              <a:t>“Учити й виховувати </a:t>
            </a:r>
          </a:p>
          <a:p>
            <a:pPr marL="536575" indent="-536575" algn="ctr">
              <a:lnSpc>
                <a:spcPct val="110000"/>
              </a:lnSpc>
              <a:buFontTx/>
              <a:buNone/>
            </a:pPr>
            <a:r>
              <a:rPr lang="uk-UA" altLang="ru-RU" sz="2800" dirty="0" smtClean="0"/>
              <a:t>                      як змійка на куртці:</a:t>
            </a:r>
          </a:p>
          <a:p>
            <a:pPr marL="536575" indent="-536575">
              <a:lnSpc>
                <a:spcPct val="110000"/>
              </a:lnSpc>
              <a:buFontTx/>
              <a:buNone/>
            </a:pPr>
            <a:r>
              <a:rPr lang="uk-UA" altLang="ru-RU" sz="2800" dirty="0" smtClean="0"/>
              <a:t>                                 </a:t>
            </a:r>
            <a:r>
              <a:rPr lang="en-US" altLang="ru-RU" sz="2800" dirty="0" smtClean="0"/>
              <a:t>  </a:t>
            </a:r>
            <a:r>
              <a:rPr lang="uk-UA" altLang="ru-RU" sz="2800" dirty="0" smtClean="0"/>
              <a:t>обидві сторони                                                </a:t>
            </a:r>
          </a:p>
          <a:p>
            <a:pPr marL="536575" indent="-536575">
              <a:lnSpc>
                <a:spcPct val="110000"/>
              </a:lnSpc>
              <a:buFontTx/>
              <a:buNone/>
            </a:pPr>
            <a:r>
              <a:rPr lang="uk-UA" altLang="ru-RU" sz="2800" dirty="0" smtClean="0"/>
              <a:t>                               </a:t>
            </a:r>
            <a:r>
              <a:rPr lang="en-US" altLang="ru-RU" sz="2800" dirty="0" smtClean="0"/>
              <a:t>    </a:t>
            </a:r>
            <a:r>
              <a:rPr lang="uk-UA" altLang="ru-RU" sz="2800" dirty="0" smtClean="0"/>
              <a:t>затягуються одночасно </a:t>
            </a:r>
          </a:p>
          <a:p>
            <a:pPr marL="536575" indent="-536575">
              <a:lnSpc>
                <a:spcPct val="110000"/>
              </a:lnSpc>
              <a:buFontTx/>
              <a:buNone/>
            </a:pPr>
            <a:r>
              <a:rPr lang="uk-UA" altLang="ru-RU" sz="2800" dirty="0" smtClean="0"/>
              <a:t> </a:t>
            </a:r>
            <a:r>
              <a:rPr lang="en-US" altLang="ru-RU" sz="2800" dirty="0" smtClean="0"/>
              <a:t>               </a:t>
            </a:r>
            <a:r>
              <a:rPr lang="uk-UA" altLang="ru-RU" sz="2800" dirty="0" smtClean="0"/>
              <a:t>і міцно нешвидким рухом застібки – </a:t>
            </a:r>
            <a:endParaRPr lang="en-US" altLang="ru-RU" sz="2800" dirty="0" smtClean="0"/>
          </a:p>
          <a:p>
            <a:pPr marL="536575" indent="-536575">
              <a:lnSpc>
                <a:spcPct val="110000"/>
              </a:lnSpc>
              <a:buFontTx/>
              <a:buNone/>
            </a:pPr>
            <a:r>
              <a:rPr lang="en-US" altLang="ru-RU" sz="2800" dirty="0" smtClean="0"/>
              <a:t>                                 </a:t>
            </a:r>
            <a:r>
              <a:rPr lang="uk-UA" altLang="ru-RU" sz="2800" dirty="0" smtClean="0"/>
              <a:t>творчої думки”</a:t>
            </a:r>
          </a:p>
          <a:p>
            <a:pPr marL="536575" indent="-536575">
              <a:buFontTx/>
              <a:buNone/>
            </a:pPr>
            <a:r>
              <a:rPr lang="en-US" altLang="ru-RU" sz="2400" i="1" dirty="0" smtClean="0"/>
              <a:t>                                                                     </a:t>
            </a:r>
            <a:r>
              <a:rPr lang="uk-UA" altLang="ru-RU" sz="2400" i="1" dirty="0" smtClean="0"/>
              <a:t>Євген Ільїн</a:t>
            </a:r>
            <a:endParaRPr lang="ru-RU" alt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81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57" y="476672"/>
            <a:ext cx="9036496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Проблема, над якою працюю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83568" y="1648814"/>
            <a:ext cx="8100392" cy="4298156"/>
          </a:xfrm>
          <a:prstGeom prst="ellipseRibbon2">
            <a:avLst>
              <a:gd name="adj1" fmla="val 31264"/>
              <a:gd name="adj2" fmla="val 72176"/>
              <a:gd name="adj3" fmla="val 19509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536575" indent="-536575"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tx1"/>
                </a:solidFill>
              </a:rPr>
              <a:t>“Розвиток творчих здібностей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tx1"/>
                </a:solidFill>
              </a:rPr>
              <a:t>учнів шляхом удосконалення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tx1"/>
                </a:solidFill>
              </a:rPr>
              <a:t> індивідуального підходу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tx1"/>
                </a:solidFill>
              </a:rPr>
              <a:t>  в образотворчій діяльності”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3978" y="404664"/>
            <a:ext cx="525175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dirty="0" smtClean="0"/>
              <a:t> </a:t>
            </a: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 та завдання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3591" y="1348899"/>
            <a:ext cx="9144000" cy="2376488"/>
          </a:xfrm>
          <a:prstGeom prst="ellipseRibbon2">
            <a:avLst>
              <a:gd name="adj1" fmla="val 14773"/>
              <a:gd name="adj2" fmla="val 72176"/>
              <a:gd name="adj3" fmla="val 19509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uk-UA" altLang="ru-RU" sz="2000" dirty="0"/>
              <a:t> </a:t>
            </a:r>
            <a:r>
              <a:rPr lang="uk-UA" alt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Мета.</a:t>
            </a:r>
            <a:r>
              <a:rPr lang="uk-UA" sz="2000" dirty="0"/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Виялення</a:t>
            </a:r>
            <a:r>
              <a:rPr lang="ru-RU" altLang="ru-RU" sz="2000" b="1" dirty="0">
                <a:solidFill>
                  <a:srgbClr val="000000"/>
                </a:solidFill>
              </a:rPr>
              <a:t> та </a:t>
            </a:r>
            <a:r>
              <a:rPr lang="ru-RU" altLang="ru-RU" sz="2000" b="1" dirty="0" err="1">
                <a:solidFill>
                  <a:srgbClr val="000000"/>
                </a:solidFill>
              </a:rPr>
              <a:t>максимальний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розвиток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2000" b="1" dirty="0" err="1">
                <a:solidFill>
                  <a:srgbClr val="000000"/>
                </a:solidFill>
              </a:rPr>
              <a:t>творчого</a:t>
            </a:r>
            <a:r>
              <a:rPr lang="ru-RU" altLang="ru-RU" sz="2000" b="1" dirty="0">
                <a:solidFill>
                  <a:srgbClr val="000000"/>
                </a:solidFill>
              </a:rPr>
              <a:t> і духовного </a:t>
            </a:r>
            <a:r>
              <a:rPr lang="ru-RU" altLang="ru-RU" sz="2000" b="1" dirty="0" err="1">
                <a:solidFill>
                  <a:srgbClr val="000000"/>
                </a:solidFill>
              </a:rPr>
              <a:t>потенціалу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учнів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00"/>
                </a:solidFill>
              </a:rPr>
              <a:t>шляхом </a:t>
            </a:r>
            <a:r>
              <a:rPr lang="ru-RU" altLang="ru-RU" sz="2000" b="1" dirty="0" err="1">
                <a:solidFill>
                  <a:srgbClr val="000000"/>
                </a:solidFill>
              </a:rPr>
              <a:t>створення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оптимальних</a:t>
            </a:r>
            <a:r>
              <a:rPr lang="ru-RU" altLang="ru-RU" sz="2000" b="1" dirty="0">
                <a:solidFill>
                  <a:srgbClr val="000000"/>
                </a:solidFill>
              </a:rPr>
              <a:t> умов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0000"/>
                </a:solidFill>
              </a:rPr>
              <a:t>для </a:t>
            </a:r>
            <a:r>
              <a:rPr lang="ru-RU" altLang="ru-RU" sz="2000" b="1" dirty="0" err="1">
                <a:solidFill>
                  <a:srgbClr val="000000"/>
                </a:solidFill>
              </a:rPr>
              <a:t>повноцінної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діяльності</a:t>
            </a:r>
            <a:r>
              <a:rPr lang="ru-RU" altLang="ru-RU" sz="2000" b="1" dirty="0">
                <a:solidFill>
                  <a:srgbClr val="000000"/>
                </a:solidFill>
              </a:rPr>
              <a:t> та </a:t>
            </a:r>
            <a:r>
              <a:rPr lang="ru-RU" altLang="ru-RU" sz="2000" b="1" dirty="0" err="1">
                <a:solidFill>
                  <a:srgbClr val="000000"/>
                </a:solidFill>
              </a:rPr>
              <a:t>самореалізації</a:t>
            </a:r>
            <a:r>
              <a:rPr lang="ru-RU" altLang="ru-RU" sz="2000" b="1" dirty="0">
                <a:solidFill>
                  <a:srgbClr val="000000"/>
                </a:solidFill>
              </a:rPr>
              <a:t>  </a:t>
            </a:r>
          </a:p>
          <a:p>
            <a:pPr algn="ctr">
              <a:defRPr/>
            </a:pPr>
            <a:r>
              <a:rPr lang="ru-RU" altLang="ru-RU" sz="2000" b="1" dirty="0" err="1">
                <a:solidFill>
                  <a:srgbClr val="000000"/>
                </a:solidFill>
              </a:rPr>
              <a:t>кожної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особистості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  <p:grpSp>
        <p:nvGrpSpPr>
          <p:cNvPr id="6" name="Organization Chart 7"/>
          <p:cNvGrpSpPr>
            <a:grpSpLocks/>
          </p:cNvGrpSpPr>
          <p:nvPr/>
        </p:nvGrpSpPr>
        <p:grpSpPr bwMode="auto">
          <a:xfrm>
            <a:off x="250825" y="3357563"/>
            <a:ext cx="8515350" cy="2730500"/>
            <a:chOff x="1107" y="1433"/>
            <a:chExt cx="3895" cy="724"/>
          </a:xfrm>
          <a:solidFill>
            <a:schemeClr val="bg2">
              <a:lumMod val="75000"/>
            </a:schemeClr>
          </a:solidFill>
        </p:grpSpPr>
        <p:cxnSp>
          <p:nvCxnSpPr>
            <p:cNvPr id="7" name="_s1028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rot="5400000" flipH="1" flipV="1">
              <a:off x="2754" y="1527"/>
              <a:ext cx="143" cy="53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" name="_s1029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 flipV="1">
              <a:off x="2258" y="1031"/>
              <a:ext cx="143" cy="15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9" name="_s1030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 flipV="1">
              <a:off x="3759" y="1053"/>
              <a:ext cx="143" cy="147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0" name="_s1031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 flipV="1">
              <a:off x="3264" y="1548"/>
              <a:ext cx="144" cy="49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1032"/>
            <p:cNvSpPr>
              <a:spLocks noChangeArrowheads="1"/>
            </p:cNvSpPr>
            <p:nvPr/>
          </p:nvSpPr>
          <p:spPr bwMode="auto">
            <a:xfrm>
              <a:off x="2659" y="1433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800" b="1" dirty="0">
                <a:solidFill>
                  <a:srgbClr val="00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600" b="1" dirty="0" err="1">
                  <a:solidFill>
                    <a:srgbClr val="FFFFFF"/>
                  </a:solidFill>
                </a:rPr>
                <a:t>Завдання</a:t>
              </a:r>
              <a:endParaRPr lang="ru-RU" altLang="ru-RU" sz="2600" b="1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3149" y="1865"/>
              <a:ext cx="864" cy="29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Стимулювати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 механізм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самоактуалізації 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самореалізації учня</a:t>
              </a:r>
              <a:endParaRPr lang="ru-RU" altLang="ru-RU" sz="1500" b="1">
                <a:solidFill>
                  <a:schemeClr val="tx1"/>
                </a:solidFill>
              </a:endParaRPr>
            </a:p>
          </p:txBody>
        </p:sp>
        <p:sp>
          <p:nvSpPr>
            <p:cNvPr id="13" name="_s1034"/>
            <p:cNvSpPr>
              <a:spLocks noChangeArrowheads="1"/>
            </p:cNvSpPr>
            <p:nvPr/>
          </p:nvSpPr>
          <p:spPr bwMode="auto">
            <a:xfrm>
              <a:off x="4138" y="186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solidFill>
                    <a:schemeClr val="tx1"/>
                  </a:solidFill>
                </a:rPr>
                <a:t>Формувати </a:t>
              </a:r>
              <a:r>
                <a:rPr lang="uk-UA" altLang="ru-RU" sz="1400" b="1" dirty="0" err="1">
                  <a:solidFill>
                    <a:schemeClr val="tx1"/>
                  </a:solidFill>
                </a:rPr>
                <a:t>особис-</a:t>
              </a:r>
              <a:endParaRPr lang="uk-UA" altLang="ru-RU" sz="14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400" b="1" dirty="0" err="1">
                  <a:solidFill>
                    <a:schemeClr val="tx1"/>
                  </a:solidFill>
                </a:rPr>
                <a:t>тість</a:t>
              </a:r>
              <a:r>
                <a:rPr lang="uk-UA" altLang="ru-RU" sz="1400" b="1" dirty="0">
                  <a:solidFill>
                    <a:schemeClr val="tx1"/>
                  </a:solidFill>
                </a:rPr>
                <a:t> школяра,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solidFill>
                    <a:schemeClr val="tx1"/>
                  </a:solidFill>
                </a:rPr>
                <a:t>який зуміє провести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solidFill>
                    <a:schemeClr val="tx1"/>
                  </a:solidFill>
                </a:rPr>
                <a:t>у життя свою вільну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solidFill>
                    <a:schemeClr val="tx1"/>
                  </a:solidFill>
                </a:rPr>
                <a:t>і незалежну думку</a:t>
              </a:r>
              <a:endParaRPr lang="ru-RU" alt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1107" y="1864"/>
              <a:ext cx="922" cy="2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Розкрити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особистісний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потенціал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>
                  <a:solidFill>
                    <a:schemeClr val="tx1"/>
                  </a:solidFill>
                </a:rPr>
                <a:t>учня</a:t>
              </a:r>
            </a:p>
          </p:txBody>
        </p:sp>
        <p:sp>
          <p:nvSpPr>
            <p:cNvPr id="15" name="_s1036"/>
            <p:cNvSpPr>
              <a:spLocks noChangeArrowheads="1"/>
            </p:cNvSpPr>
            <p:nvPr/>
          </p:nvSpPr>
          <p:spPr bwMode="auto">
            <a:xfrm>
              <a:off x="2128" y="1864"/>
              <a:ext cx="863" cy="2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4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4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4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 dirty="0">
                  <a:solidFill>
                    <a:schemeClr val="tx1"/>
                  </a:solidFill>
                </a:rPr>
                <a:t>Формувати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 dirty="0">
                  <a:solidFill>
                    <a:schemeClr val="tx1"/>
                  </a:solidFill>
                </a:rPr>
                <a:t>інтерес,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 dirty="0">
                  <a:solidFill>
                    <a:schemeClr val="tx1"/>
                  </a:solidFill>
                </a:rPr>
                <a:t>реальні мотиви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500" b="1" dirty="0">
                  <a:solidFill>
                    <a:schemeClr val="tx1"/>
                  </a:solidFill>
                </a:rPr>
                <a:t>учіння та творчості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4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4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643813" cy="86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Очікувані результати</a:t>
            </a:r>
            <a:endParaRPr lang="ru-RU" alt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 rot="10800000">
            <a:off x="1712118" y="5625703"/>
            <a:ext cx="6192838" cy="841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26 w 21600"/>
              <a:gd name="T13" fmla="*/ 3226 h 21600"/>
              <a:gd name="T14" fmla="*/ 18374 w 21600"/>
              <a:gd name="T15" fmla="*/ 183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852" y="21600"/>
                </a:lnTo>
                <a:lnTo>
                  <a:pt x="1874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 rot="10800000">
            <a:off x="2215356" y="4581128"/>
            <a:ext cx="5113337" cy="1044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34 w 21600"/>
              <a:gd name="T13" fmla="*/ 3734 h 21600"/>
              <a:gd name="T14" fmla="*/ 17866 w 21600"/>
              <a:gd name="T15" fmla="*/ 178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68" y="21600"/>
                </a:lnTo>
                <a:lnTo>
                  <a:pt x="1773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0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 rot="10800000">
            <a:off x="2810668" y="3384153"/>
            <a:ext cx="3962400" cy="1362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09 w 21600"/>
              <a:gd name="T13" fmla="*/ 4409 h 21600"/>
              <a:gd name="T14" fmla="*/ 17191 w 21600"/>
              <a:gd name="T15" fmla="*/ 171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17" y="21600"/>
                </a:lnTo>
                <a:lnTo>
                  <a:pt x="1638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364706" y="1879203"/>
            <a:ext cx="2808287" cy="1911350"/>
          </a:xfrm>
          <a:prstGeom prst="triangle">
            <a:avLst>
              <a:gd name="adj" fmla="val 50000"/>
            </a:avLst>
          </a:prstGeom>
          <a:solidFill>
            <a:srgbClr val="DBFF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/>
              <a:t> </a:t>
            </a:r>
            <a:endParaRPr lang="en-US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/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3883818" y="1353741"/>
            <a:ext cx="1816100" cy="1323975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928017" y="5412978"/>
            <a:ext cx="54006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/>
              <a:t>         Зростання пізнавального інтересу</a:t>
            </a:r>
            <a:endParaRPr lang="ru-RU" altLang="ru-RU" sz="2000" b="1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936080" y="4228703"/>
            <a:ext cx="37115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/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/>
              <a:t>Плідна твоча праця</a:t>
            </a:r>
            <a:endParaRPr lang="ru-RU" altLang="ru-RU" sz="2000" b="1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464717" y="2774553"/>
            <a:ext cx="2687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</a:rPr>
              <a:t>Підвищення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</a:rPr>
              <a:t>рівня  знань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</a:rPr>
              <a:t> і вмінь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225005" y="3874690"/>
            <a:ext cx="3167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Позитивний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емоційний настрій</a:t>
            </a:r>
            <a:endParaRPr lang="ru-RU" altLang="ru-RU" sz="2000" b="1">
              <a:solidFill>
                <a:schemeClr val="tx1"/>
              </a:solidFill>
            </a:endParaRPr>
          </a:p>
        </p:txBody>
      </p:sp>
      <p:pic>
        <p:nvPicPr>
          <p:cNvPr id="18" name="Picture 9" descr="орбр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9A66F"/>
              </a:clrFrom>
              <a:clrTo>
                <a:srgbClr val="D9A6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>
            <a:fillRect/>
          </a:stretch>
        </p:blipFill>
        <p:spPr bwMode="auto">
          <a:xfrm rot="18409952">
            <a:off x="528291" y="3054448"/>
            <a:ext cx="2334458" cy="20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1zh_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369">
            <a:off x="6447786" y="2291070"/>
            <a:ext cx="22320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415" y="620687"/>
            <a:ext cx="53014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Шляхи реалізації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2213519">
            <a:off x="5782168" y="4079339"/>
            <a:ext cx="1008062" cy="309562"/>
          </a:xfrm>
          <a:prstGeom prst="rightArrow">
            <a:avLst>
              <a:gd name="adj1" fmla="val 50000"/>
              <a:gd name="adj2" fmla="val 814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8200852">
            <a:off x="2535730" y="4063464"/>
            <a:ext cx="935038" cy="309562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3458254">
            <a:off x="2624630" y="2791876"/>
            <a:ext cx="935038" cy="309563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9351815">
            <a:off x="5818680" y="2766476"/>
            <a:ext cx="935038" cy="309563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505568" y="3055401"/>
            <a:ext cx="4249737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chemeClr val="tx1"/>
                </a:solidFill>
              </a:rPr>
              <a:t> </a:t>
            </a:r>
            <a:r>
              <a:rPr lang="uk-UA" altLang="ru-RU" sz="2400" b="1">
                <a:solidFill>
                  <a:schemeClr val="tx1"/>
                </a:solidFill>
              </a:rPr>
              <a:t>індивідуальний підхід</a:t>
            </a:r>
            <a:endParaRPr lang="ru-RU" altLang="ru-RU" sz="2400" b="1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568943" y="1758414"/>
            <a:ext cx="2520950" cy="863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</a:rPr>
              <a:t>удосконалення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</a:rPr>
              <a:t>уроків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529755" y="1758414"/>
            <a:ext cx="2520950" cy="863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робота 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 обдарованими</a:t>
            </a:r>
            <a:endParaRPr lang="ru-RU" altLang="ru-RU" sz="2000" b="1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7243" y="4350801"/>
            <a:ext cx="2520950" cy="863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участь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у заходах</a:t>
            </a:r>
            <a:endParaRPr lang="ru-RU" altLang="ru-RU" sz="2000" b="1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312393" y="4331751"/>
            <a:ext cx="2520950" cy="863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створення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проектів</a:t>
            </a:r>
            <a:endParaRPr lang="ru-RU" altLang="ru-RU" sz="2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69168" y="5390614"/>
            <a:ext cx="2520950" cy="863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гурткова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chemeClr val="tx1"/>
                </a:solidFill>
              </a:rPr>
              <a:t>робота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5400000">
            <a:off x="3970037" y="4575432"/>
            <a:ext cx="1320800" cy="309563"/>
          </a:xfrm>
          <a:prstGeom prst="rightArrow">
            <a:avLst>
              <a:gd name="adj1" fmla="val 50000"/>
              <a:gd name="adj2" fmla="val 813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 rot="9906339">
            <a:off x="1769378" y="3685382"/>
            <a:ext cx="949325" cy="300037"/>
          </a:xfrm>
          <a:prstGeom prst="rightArrow">
            <a:avLst>
              <a:gd name="adj1" fmla="val 50000"/>
              <a:gd name="adj2" fmla="val 75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1030815">
            <a:off x="6631891" y="3736182"/>
            <a:ext cx="935037" cy="309562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19351815">
            <a:off x="5671453" y="2777332"/>
            <a:ext cx="935038" cy="309562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3458254">
            <a:off x="2715528" y="2882107"/>
            <a:ext cx="935038" cy="309562"/>
          </a:xfrm>
          <a:prstGeom prst="rightArrow">
            <a:avLst>
              <a:gd name="adj1" fmla="val 50000"/>
              <a:gd name="adj2" fmla="val 7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612341" y="3094832"/>
            <a:ext cx="4121150" cy="10572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chemeClr val="tx1"/>
                </a:solidFill>
              </a:rPr>
              <a:t> </a:t>
            </a:r>
            <a:r>
              <a:rPr lang="uk-UA" altLang="ru-RU" sz="2400" b="1">
                <a:solidFill>
                  <a:schemeClr val="tx1"/>
                </a:solidFill>
              </a:rPr>
              <a:t>індивідуальний підхід</a:t>
            </a:r>
            <a:endParaRPr lang="ru-RU" altLang="ru-RU" sz="2400" b="1">
              <a:solidFill>
                <a:schemeClr val="tx1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285691" y="1529557"/>
            <a:ext cx="3584575" cy="12080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chemeClr val="tx1"/>
                </a:solidFill>
              </a:rPr>
              <a:t>Застосування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chemeClr val="tx1"/>
                </a:solidFill>
              </a:rPr>
              <a:t>художньо-розвивальних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>
                <a:solidFill>
                  <a:schemeClr val="tx1"/>
                </a:solidFill>
              </a:rPr>
              <a:t>вправ і завдань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27903" y="4020344"/>
            <a:ext cx="3376613" cy="12065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b="1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Ступінь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педагогічної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 допомоги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 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612341" y="5380832"/>
            <a:ext cx="3917950" cy="115411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Пошуки нових форм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вираження, стилю,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технік виконання робіт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5400000">
            <a:off x="3952984" y="4627564"/>
            <a:ext cx="1260475" cy="309562"/>
          </a:xfrm>
          <a:prstGeom prst="rightArrow">
            <a:avLst>
              <a:gd name="adj1" fmla="val 50000"/>
              <a:gd name="adj2" fmla="val 81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75566" y="1526382"/>
            <a:ext cx="3744912" cy="12065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</a:rPr>
              <a:t>Використання</a:t>
            </a:r>
            <a:r>
              <a:rPr lang="ru-RU" altLang="ru-RU" sz="1800" b="1" dirty="0">
                <a:solidFill>
                  <a:schemeClr val="tx1"/>
                </a:solidFill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</a:rPr>
              <a:t>частково</a:t>
            </a:r>
            <a:r>
              <a:rPr lang="ru-RU" altLang="ru-RU" sz="1800" b="1" dirty="0">
                <a:solidFill>
                  <a:schemeClr val="tx1"/>
                </a:solidFill>
              </a:rPr>
              <a:t> - </a:t>
            </a:r>
            <a:r>
              <a:rPr lang="ru-RU" altLang="ru-RU" sz="1800" b="1" dirty="0" err="1">
                <a:solidFill>
                  <a:schemeClr val="tx1"/>
                </a:solidFill>
              </a:rPr>
              <a:t>пошукових</a:t>
            </a:r>
            <a:endParaRPr lang="ru-RU" altLang="ru-RU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</a:rPr>
              <a:t>завдань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 flipH="1">
            <a:off x="5712728" y="4091782"/>
            <a:ext cx="3421063" cy="12065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Позитивний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емоційний настрій,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ситуація успіху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6692" y="548680"/>
            <a:ext cx="519244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Засоби реалізації</a:t>
            </a:r>
            <a:endParaRPr lang="ru-RU" alt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s417086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191070"/>
            <a:ext cx="3256619" cy="28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764704"/>
            <a:ext cx="6265863" cy="6477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uk-UA" alt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Допоміжні засоби:</a:t>
            </a:r>
            <a:endParaRPr lang="ru-RU" altLang="ru-RU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130" y="1844824"/>
            <a:ext cx="7704138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застосування  </a:t>
            </a:r>
            <a:r>
              <a:rPr lang="uk-UA" altLang="ru-RU" dirty="0" smtClean="0">
                <a:solidFill>
                  <a:schemeClr val="tx1"/>
                </a:solidFill>
              </a:rPr>
              <a:t>допоміжних зображень;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використання плану послідовності виконання роботи;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виконання додаткових                         тренувальних вправ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dirty="0" smtClean="0">
                <a:solidFill>
                  <a:schemeClr val="tx1"/>
                </a:solidFill>
              </a:rPr>
              <a:t>допомога </a:t>
            </a:r>
            <a:r>
              <a:rPr lang="uk-UA" altLang="ru-RU" dirty="0">
                <a:solidFill>
                  <a:schemeClr val="tx1"/>
                </a:solidFill>
              </a:rPr>
              <a:t>педагога;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uk-UA" altLang="ru-RU" dirty="0">
                <a:solidFill>
                  <a:schemeClr val="tx1"/>
                </a:solidFill>
              </a:rPr>
              <a:t>перегляд </a:t>
            </a:r>
            <a:r>
              <a:rPr lang="uk-UA" altLang="ru-RU" dirty="0" smtClean="0">
                <a:solidFill>
                  <a:schemeClr val="tx1"/>
                </a:solidFill>
              </a:rPr>
              <a:t>зразків</a:t>
            </a:r>
            <a:endParaRPr lang="uk-UA" altLang="ru-RU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454</Words>
  <Application>Microsoft Office PowerPoint</Application>
  <PresentationFormat>Экран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Презентація досвіду  роботи</vt:lpstr>
      <vt:lpstr>Загальні відомості</vt:lpstr>
      <vt:lpstr>Педагогічне кредо</vt:lpstr>
      <vt:lpstr>Проблема, над якою працюю</vt:lpstr>
      <vt:lpstr>Презентация PowerPoint</vt:lpstr>
      <vt:lpstr>Очікувані результати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Індивідуальний підхід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2014-12-25T22:56:26Z</dcterms:created>
  <dcterms:modified xsi:type="dcterms:W3CDTF">2014-12-26T00:17:30Z</dcterms:modified>
</cp:coreProperties>
</file>