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A2928-C57E-46D0-8A40-28ED85F6A64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17215-27C5-4765-990A-C46786C8D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4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5421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3709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2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3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6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6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9E2C-E678-49D0-A24B-BD3032599E53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0F2EA-96CA-4805-993D-DFE90861E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9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2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6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1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2640013" y="333375"/>
            <a:ext cx="72009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Аналитический этап</a:t>
            </a:r>
          </a:p>
        </p:txBody>
      </p:sp>
      <p:pic>
        <p:nvPicPr>
          <p:cNvPr id="22531" name="Picture 5" descr="Фото12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46" r="18129"/>
          <a:stretch>
            <a:fillRect/>
          </a:stretch>
        </p:blipFill>
        <p:spPr bwMode="auto">
          <a:xfrm>
            <a:off x="2640014" y="1341439"/>
            <a:ext cx="3527425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Фото16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3806825"/>
            <a:ext cx="37433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6456364" y="1484313"/>
            <a:ext cx="3887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6888164" y="1773239"/>
            <a:ext cx="30241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bg1"/>
                </a:solidFill>
              </a:rPr>
              <a:t>Работа с заданиями кейса</a:t>
            </a:r>
          </a:p>
        </p:txBody>
      </p:sp>
    </p:spTree>
    <p:extLst>
      <p:ext uri="{BB962C8B-B14F-4D97-AF65-F5344CB8AC3E}">
        <p14:creationId xmlns:p14="http://schemas.microsoft.com/office/powerpoint/2010/main" val="21455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9" r="15247"/>
          <a:stretch>
            <a:fillRect/>
          </a:stretch>
        </p:blipFill>
        <p:spPr bwMode="auto">
          <a:xfrm>
            <a:off x="4224338" y="1341439"/>
            <a:ext cx="2303462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14" descr="Фото17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341439"/>
            <a:ext cx="23495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WordArt 17"/>
          <p:cNvSpPr>
            <a:spLocks noChangeArrowheads="1" noChangeShapeType="1" noTextEdit="1"/>
          </p:cNvSpPr>
          <p:nvPr/>
        </p:nvSpPr>
        <p:spPr bwMode="auto">
          <a:xfrm>
            <a:off x="3071814" y="260351"/>
            <a:ext cx="6408737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Итоговый этап</a:t>
            </a:r>
          </a:p>
        </p:txBody>
      </p:sp>
      <p:pic>
        <p:nvPicPr>
          <p:cNvPr id="23557" name="Picture 19" descr="Фото12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7" r="16257"/>
          <a:stretch>
            <a:fillRect/>
          </a:stretch>
        </p:blipFill>
        <p:spPr bwMode="auto">
          <a:xfrm>
            <a:off x="8796339" y="1341439"/>
            <a:ext cx="16208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0" descr="Фото15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0" r="18170"/>
          <a:stretch>
            <a:fillRect/>
          </a:stretch>
        </p:blipFill>
        <p:spPr bwMode="auto">
          <a:xfrm>
            <a:off x="6888164" y="1341438"/>
            <a:ext cx="1512887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22" descr="ANd9GcSdE-n3S127RqQ2-E0Wo6LKF8vl_4JnvlHmk9vhb1FIvV62jCC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908425"/>
            <a:ext cx="27368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24" descr="ANd9GcR7BJD76UFfH5JAHzX7kAcfvZya1x9_CEOOtaHEYHHQgzE1qzd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916363"/>
            <a:ext cx="2736850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047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1"/>
          <p:cNvSpPr>
            <a:spLocks noChangeArrowheads="1" noChangeShapeType="1" noTextEdit="1"/>
          </p:cNvSpPr>
          <p:nvPr/>
        </p:nvSpPr>
        <p:spPr bwMode="auto">
          <a:xfrm>
            <a:off x="3071813" y="260350"/>
            <a:ext cx="6697662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Графический 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оценочный тест</a:t>
            </a:r>
          </a:p>
        </p:txBody>
      </p:sp>
      <p:sp>
        <p:nvSpPr>
          <p:cNvPr id="25603" name="Rectangle 12"/>
          <p:cNvSpPr>
            <a:spLocks noChangeArrowheads="1"/>
          </p:cNvSpPr>
          <p:nvPr/>
        </p:nvSpPr>
        <p:spPr bwMode="auto">
          <a:xfrm>
            <a:off x="1919288" y="1345199"/>
            <a:ext cx="8388350" cy="5262979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349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     </a:t>
            </a:r>
            <a:r>
              <a:rPr lang="ru-RU" altLang="ru-RU" sz="1400" b="1"/>
              <a:t>Возьмите листок бумаги в клетку. Поставьте точку в центре листа. От нее вы начнете рисовать по клеточкам рисунок. Направление, в котором проводить линию, указано в вопросе. </a:t>
            </a:r>
          </a:p>
          <a:p>
            <a:pPr eaLnBrk="1" hangingPunct="1"/>
            <a:r>
              <a:rPr lang="ru-RU" altLang="ru-RU" sz="1400" b="1"/>
              <a:t>1.Кейс технология:</a:t>
            </a:r>
            <a:endParaRPr lang="ru-RU" altLang="ru-RU" sz="1400"/>
          </a:p>
          <a:p>
            <a:pPr eaLnBrk="1" hangingPunct="1"/>
            <a:r>
              <a:rPr lang="ru-RU" altLang="ru-RU" sz="1400"/>
              <a:t>а) внедрена в школу по приказу президента; </a:t>
            </a:r>
            <a:r>
              <a:rPr lang="ru-RU" altLang="ru-RU" sz="1400" b="1"/>
              <a:t>вертикально  вниз 1 клеточка  </a:t>
            </a:r>
            <a:endParaRPr lang="ru-RU" altLang="ru-RU" sz="1400"/>
          </a:p>
          <a:p>
            <a:pPr eaLnBrk="1" hangingPunct="1"/>
            <a:r>
              <a:rPr lang="ru-RU" altLang="ru-RU" sz="1400"/>
              <a:t>б) внедрена в школу по прихоти учителя; </a:t>
            </a:r>
            <a:r>
              <a:rPr lang="ru-RU" altLang="ru-RU" sz="1400" b="1"/>
              <a:t>вверх 2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в) внедрена в школу потому, что помогает раскрыть личностные качества учащихся </a:t>
            </a:r>
            <a:r>
              <a:rPr lang="ru-RU" altLang="ru-RU" sz="1400" b="1"/>
              <a:t>горизонтально вправо 3 клеточки</a:t>
            </a:r>
            <a:endParaRPr lang="ru-RU" altLang="ru-RU" sz="1400"/>
          </a:p>
          <a:p>
            <a:pPr eaLnBrk="1" hangingPunct="1"/>
            <a:r>
              <a:rPr lang="ru-RU" altLang="ru-RU" sz="1400" b="1"/>
              <a:t>2.. Что означает слово КЕЙС?</a:t>
            </a:r>
            <a:endParaRPr lang="ru-RU" altLang="ru-RU" sz="1400"/>
          </a:p>
          <a:p>
            <a:pPr eaLnBrk="1" hangingPunct="1"/>
            <a:r>
              <a:rPr lang="ru-RU" altLang="ru-RU" sz="1400"/>
              <a:t>а) сумка;</a:t>
            </a:r>
            <a:r>
              <a:rPr lang="ru-RU" altLang="ru-RU" sz="1400" b="1"/>
              <a:t> горизонтально влево 4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б) ситуация;</a:t>
            </a:r>
            <a:r>
              <a:rPr lang="ru-RU" altLang="ru-RU" sz="1400" b="1"/>
              <a:t> горизонтально вверх 3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в) задача.   </a:t>
            </a:r>
            <a:r>
              <a:rPr lang="ru-RU" altLang="ru-RU" sz="1400" b="1"/>
              <a:t>вертикально  вниз 5 клеточек</a:t>
            </a:r>
            <a:r>
              <a:rPr lang="ru-RU" altLang="ru-RU" sz="1400"/>
              <a:t>            </a:t>
            </a:r>
          </a:p>
          <a:p>
            <a:pPr eaLnBrk="1" hangingPunct="1"/>
            <a:r>
              <a:rPr lang="ru-RU" altLang="ru-RU" sz="1400" b="1"/>
              <a:t>3. В кейс входит:</a:t>
            </a:r>
            <a:endParaRPr lang="ru-RU" altLang="ru-RU" sz="1400"/>
          </a:p>
          <a:p>
            <a:pPr eaLnBrk="1" hangingPunct="1"/>
            <a:r>
              <a:rPr lang="ru-RU" altLang="ru-RU" sz="1400"/>
              <a:t>а) ситуация из области фантастики;</a:t>
            </a:r>
            <a:r>
              <a:rPr lang="ru-RU" altLang="ru-RU" sz="1400" b="1"/>
              <a:t> вертикально  вниз  3 клеточки </a:t>
            </a:r>
            <a:endParaRPr lang="ru-RU" altLang="ru-RU" sz="1400"/>
          </a:p>
          <a:p>
            <a:pPr eaLnBrk="1" hangingPunct="1"/>
            <a:r>
              <a:rPr lang="ru-RU" altLang="ru-RU" sz="1400"/>
              <a:t>б) ситуация анекдот;</a:t>
            </a:r>
            <a:r>
              <a:rPr lang="ru-RU" altLang="ru-RU" sz="1400" b="1"/>
              <a:t> вверх 5 клеточек</a:t>
            </a:r>
            <a:endParaRPr lang="ru-RU" altLang="ru-RU" sz="1400"/>
          </a:p>
          <a:p>
            <a:pPr eaLnBrk="1" hangingPunct="1"/>
            <a:r>
              <a:rPr lang="ru-RU" altLang="ru-RU" sz="1400"/>
              <a:t>в) обучающий жизненный пример</a:t>
            </a:r>
            <a:r>
              <a:rPr lang="ru-RU" altLang="ru-RU" sz="1400" b="1"/>
              <a:t>. влево 3 клеточки</a:t>
            </a:r>
            <a:endParaRPr lang="ru-RU" altLang="ru-RU" sz="1400"/>
          </a:p>
          <a:p>
            <a:pPr eaLnBrk="1" hangingPunct="1"/>
            <a:r>
              <a:rPr lang="ru-RU" altLang="ru-RU" sz="1400" b="1"/>
              <a:t>4. Чему учит кейс</a:t>
            </a:r>
            <a:r>
              <a:rPr lang="ru-RU" altLang="ru-RU" sz="1400" b="1" i="1"/>
              <a:t>:</a:t>
            </a:r>
            <a:endParaRPr lang="ru-RU" altLang="ru-RU" sz="1400"/>
          </a:p>
          <a:p>
            <a:pPr eaLnBrk="1" hangingPunct="1"/>
            <a:r>
              <a:rPr lang="ru-RU" altLang="ru-RU" sz="1400"/>
              <a:t>а) ничему не учит;</a:t>
            </a:r>
            <a:r>
              <a:rPr lang="ru-RU" altLang="ru-RU" sz="1400" b="1"/>
              <a:t> вертикально  вниз  1 клеточка </a:t>
            </a:r>
            <a:endParaRPr lang="ru-RU" altLang="ru-RU" sz="1400"/>
          </a:p>
          <a:p>
            <a:pPr eaLnBrk="1" hangingPunct="1"/>
            <a:r>
              <a:rPr lang="ru-RU" altLang="ru-RU" sz="1400"/>
              <a:t>б) учит работать в группе;</a:t>
            </a:r>
            <a:r>
              <a:rPr lang="ru-RU" altLang="ru-RU" sz="1400" b="1"/>
              <a:t>  вверх 2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 в) учит слушать учителя </a:t>
            </a:r>
            <a:r>
              <a:rPr lang="ru-RU" altLang="ru-RU" sz="1400" b="1"/>
              <a:t>горизонтально вправо 3 клеточки     </a:t>
            </a:r>
            <a:endParaRPr lang="ru-RU" altLang="ru-RU" sz="1400"/>
          </a:p>
          <a:p>
            <a:pPr eaLnBrk="1" hangingPunct="1"/>
            <a:r>
              <a:rPr lang="ru-RU" altLang="ru-RU" sz="1400" b="1"/>
              <a:t>5. Какие качества личности вырабатывает кейс-технология?</a:t>
            </a:r>
            <a:endParaRPr lang="ru-RU" altLang="ru-RU" sz="1400"/>
          </a:p>
          <a:p>
            <a:pPr eaLnBrk="1" hangingPunct="1"/>
            <a:r>
              <a:rPr lang="ru-RU" altLang="ru-RU" sz="1400"/>
              <a:t>а) напористость;</a:t>
            </a:r>
            <a:r>
              <a:rPr lang="ru-RU" altLang="ru-RU" sz="1400" b="1"/>
              <a:t> вертикально  вниз  3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б) терпимость;</a:t>
            </a:r>
            <a:r>
              <a:rPr lang="ru-RU" altLang="ru-RU" sz="1400" b="1"/>
              <a:t> горизонтально вправо  3 клеточки</a:t>
            </a:r>
            <a:endParaRPr lang="ru-RU" altLang="ru-RU" sz="1400"/>
          </a:p>
          <a:p>
            <a:pPr eaLnBrk="1" hangingPunct="1"/>
            <a:r>
              <a:rPr lang="ru-RU" altLang="ru-RU" sz="1400"/>
              <a:t>в) агрессию.</a:t>
            </a:r>
            <a:r>
              <a:rPr lang="ru-RU" altLang="ru-RU" sz="1400" b="1"/>
              <a:t> вверх 5 клеточек</a:t>
            </a:r>
          </a:p>
        </p:txBody>
      </p:sp>
      <p:pic>
        <p:nvPicPr>
          <p:cNvPr id="9229" name="Picture 13" descr="960537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3500438"/>
            <a:ext cx="22479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782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im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60351"/>
            <a:ext cx="849630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8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33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2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1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0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7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7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32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221</Words>
  <Application>Microsoft Office PowerPoint</Application>
  <PresentationFormat>Широкоэкранный</PresentationFormat>
  <Paragraphs>26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2014-12-23T04:43:08Z</dcterms:created>
  <dcterms:modified xsi:type="dcterms:W3CDTF">2014-12-23T04:46:21Z</dcterms:modified>
</cp:coreProperties>
</file>