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</p:sldMasterIdLst>
  <p:notesMasterIdLst>
    <p:notesMasterId r:id="rId47"/>
  </p:notesMasterIdLst>
  <p:sldIdLst>
    <p:sldId id="256" r:id="rId8"/>
    <p:sldId id="258" r:id="rId9"/>
    <p:sldId id="259" r:id="rId10"/>
    <p:sldId id="260" r:id="rId11"/>
    <p:sldId id="261" r:id="rId12"/>
    <p:sldId id="267" r:id="rId13"/>
    <p:sldId id="271" r:id="rId14"/>
    <p:sldId id="272" r:id="rId15"/>
    <p:sldId id="273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74" r:id="rId35"/>
    <p:sldId id="295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66" r:id="rId45"/>
    <p:sldId id="30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5F10-AEF2-498B-BF47-626167C87C8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C2B5341A-3866-46C3-A0AB-426249EEF5C8}">
      <dgm:prSet phldrT="[Текст]" custT="1"/>
      <dgm:spPr/>
      <dgm:t>
        <a:bodyPr/>
        <a:lstStyle/>
        <a:p>
          <a:r>
            <a:rPr lang="ru-RU" sz="1400" b="1" dirty="0" smtClean="0"/>
            <a:t>Личностные УУД</a:t>
          </a:r>
          <a:endParaRPr lang="ru-RU" sz="1400" b="1" dirty="0"/>
        </a:p>
      </dgm:t>
    </dgm:pt>
    <dgm:pt modelId="{EF6E4342-A615-4304-B0B6-380F459984AB}" type="parTrans" cxnId="{823025AB-EA12-4531-A0BA-4731F8E4F2AB}">
      <dgm:prSet/>
      <dgm:spPr/>
      <dgm:t>
        <a:bodyPr/>
        <a:lstStyle/>
        <a:p>
          <a:endParaRPr lang="ru-RU"/>
        </a:p>
      </dgm:t>
    </dgm:pt>
    <dgm:pt modelId="{08B92636-2138-491D-B7B1-B55A2EFBDC61}" type="sibTrans" cxnId="{823025AB-EA12-4531-A0BA-4731F8E4F2AB}">
      <dgm:prSet/>
      <dgm:spPr/>
      <dgm:t>
        <a:bodyPr/>
        <a:lstStyle/>
        <a:p>
          <a:endParaRPr lang="ru-RU"/>
        </a:p>
      </dgm:t>
    </dgm:pt>
    <dgm:pt modelId="{BC7CBB84-089F-45B1-938D-50ADC631E6DB}">
      <dgm:prSet phldrT="[Текст]" custT="1"/>
      <dgm:spPr/>
      <dgm:t>
        <a:bodyPr/>
        <a:lstStyle/>
        <a:p>
          <a:pPr algn="l"/>
          <a:r>
            <a:rPr lang="ru-RU" sz="1400" b="1" dirty="0" smtClean="0"/>
            <a:t>Регулятивные УУД</a:t>
          </a:r>
          <a:endParaRPr lang="ru-RU" sz="1400" b="1" dirty="0"/>
        </a:p>
      </dgm:t>
    </dgm:pt>
    <dgm:pt modelId="{AA7BBFD5-10D9-4502-8555-517EE4EEC73B}" type="parTrans" cxnId="{2EA74338-F9D2-449E-839D-FB88486587E7}">
      <dgm:prSet/>
      <dgm:spPr/>
      <dgm:t>
        <a:bodyPr/>
        <a:lstStyle/>
        <a:p>
          <a:endParaRPr lang="ru-RU"/>
        </a:p>
      </dgm:t>
    </dgm:pt>
    <dgm:pt modelId="{71349455-57AC-4A54-AD1C-BFB9AFDDEFC3}" type="sibTrans" cxnId="{2EA74338-F9D2-449E-839D-FB88486587E7}">
      <dgm:prSet/>
      <dgm:spPr/>
      <dgm:t>
        <a:bodyPr/>
        <a:lstStyle/>
        <a:p>
          <a:endParaRPr lang="ru-RU"/>
        </a:p>
      </dgm:t>
    </dgm:pt>
    <dgm:pt modelId="{B8E96FD1-9086-4DE6-A841-41FC8D304563}">
      <dgm:prSet phldrT="[Текст]" custT="1"/>
      <dgm:spPr/>
      <dgm:t>
        <a:bodyPr/>
        <a:lstStyle/>
        <a:p>
          <a:r>
            <a:rPr lang="ru-RU" sz="1400" b="1" dirty="0" smtClean="0"/>
            <a:t>Познавательные УУД</a:t>
          </a:r>
          <a:endParaRPr lang="ru-RU" sz="1400" b="1" dirty="0"/>
        </a:p>
      </dgm:t>
    </dgm:pt>
    <dgm:pt modelId="{F53E28DE-7209-46A7-AA31-E488A0C08222}" type="parTrans" cxnId="{BB99E022-94CB-461B-BB6C-68141DD73AEA}">
      <dgm:prSet/>
      <dgm:spPr/>
      <dgm:t>
        <a:bodyPr/>
        <a:lstStyle/>
        <a:p>
          <a:endParaRPr lang="ru-RU"/>
        </a:p>
      </dgm:t>
    </dgm:pt>
    <dgm:pt modelId="{19D6C19E-F236-498A-97B3-484D7ADC43D6}" type="sibTrans" cxnId="{BB99E022-94CB-461B-BB6C-68141DD73AEA}">
      <dgm:prSet/>
      <dgm:spPr/>
      <dgm:t>
        <a:bodyPr/>
        <a:lstStyle/>
        <a:p>
          <a:endParaRPr lang="ru-RU"/>
        </a:p>
      </dgm:t>
    </dgm:pt>
    <dgm:pt modelId="{50944EBB-81DE-4905-8A1D-50146A86CED5}">
      <dgm:prSet phldrT="[Текст]" custT="1"/>
      <dgm:spPr/>
      <dgm:t>
        <a:bodyPr/>
        <a:lstStyle/>
        <a:p>
          <a:r>
            <a:rPr lang="ru-RU" sz="1400" b="1" dirty="0" err="1" smtClean="0"/>
            <a:t>КоммуникативныеУУД</a:t>
          </a:r>
          <a:endParaRPr lang="ru-RU" sz="1400" b="1" dirty="0"/>
        </a:p>
      </dgm:t>
    </dgm:pt>
    <dgm:pt modelId="{396C8951-B231-4582-87C7-F8ECBF0404A5}" type="parTrans" cxnId="{AC111B14-6965-4259-A421-62290CFB44C3}">
      <dgm:prSet/>
      <dgm:spPr/>
      <dgm:t>
        <a:bodyPr/>
        <a:lstStyle/>
        <a:p>
          <a:endParaRPr lang="ru-RU"/>
        </a:p>
      </dgm:t>
    </dgm:pt>
    <dgm:pt modelId="{F6FB1CEB-AA87-44E3-911B-FB517AE54D61}" type="sibTrans" cxnId="{AC111B14-6965-4259-A421-62290CFB44C3}">
      <dgm:prSet/>
      <dgm:spPr/>
      <dgm:t>
        <a:bodyPr/>
        <a:lstStyle/>
        <a:p>
          <a:endParaRPr lang="ru-RU"/>
        </a:p>
      </dgm:t>
    </dgm:pt>
    <dgm:pt modelId="{0E232308-95B4-4377-8541-606DF56D42C7}" type="pres">
      <dgm:prSet presAssocID="{911B5F10-AEF2-498B-BF47-626167C87C8E}" presName="compositeShape" presStyleCnt="0">
        <dgm:presLayoutVars>
          <dgm:chMax val="7"/>
          <dgm:dir/>
          <dgm:resizeHandles val="exact"/>
        </dgm:presLayoutVars>
      </dgm:prSet>
      <dgm:spPr/>
    </dgm:pt>
    <dgm:pt modelId="{240C56C4-F0C1-4908-8E6A-02457E346B4F}" type="pres">
      <dgm:prSet presAssocID="{C2B5341A-3866-46C3-A0AB-426249EEF5C8}" presName="circ1" presStyleLbl="vennNode1" presStyleIdx="0" presStyleCnt="4"/>
      <dgm:spPr/>
      <dgm:t>
        <a:bodyPr/>
        <a:lstStyle/>
        <a:p>
          <a:endParaRPr lang="ru-RU"/>
        </a:p>
      </dgm:t>
    </dgm:pt>
    <dgm:pt modelId="{26B07FF1-7B23-46A3-A1AA-1E1EC6ED5A77}" type="pres">
      <dgm:prSet presAssocID="{C2B5341A-3866-46C3-A0AB-426249EEF5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E59BF-D475-44BD-AB88-83DB0657C9C7}" type="pres">
      <dgm:prSet presAssocID="{BC7CBB84-089F-45B1-938D-50ADC631E6DB}" presName="circ2" presStyleLbl="vennNode1" presStyleIdx="1" presStyleCnt="4" custLinFactNeighborX="-1041" custLinFactNeighborY="-481"/>
      <dgm:spPr/>
      <dgm:t>
        <a:bodyPr/>
        <a:lstStyle/>
        <a:p>
          <a:endParaRPr lang="ru-RU"/>
        </a:p>
      </dgm:t>
    </dgm:pt>
    <dgm:pt modelId="{4EA9A8A2-F153-4DDC-9C4B-F62DF62ADC97}" type="pres">
      <dgm:prSet presAssocID="{BC7CBB84-089F-45B1-938D-50ADC631E6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2863-D1E8-4053-94B2-5876EC84C0DB}" type="pres">
      <dgm:prSet presAssocID="{B8E96FD1-9086-4DE6-A841-41FC8D304563}" presName="circ3" presStyleLbl="vennNode1" presStyleIdx="2" presStyleCnt="4"/>
      <dgm:spPr/>
      <dgm:t>
        <a:bodyPr/>
        <a:lstStyle/>
        <a:p>
          <a:endParaRPr lang="ru-RU"/>
        </a:p>
      </dgm:t>
    </dgm:pt>
    <dgm:pt modelId="{45E0E7A4-617C-49FE-AA40-A21162723064}" type="pres">
      <dgm:prSet presAssocID="{B8E96FD1-9086-4DE6-A841-41FC8D3045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76AD7-0D3E-450B-BF49-D29017CCA1C1}" type="pres">
      <dgm:prSet presAssocID="{50944EBB-81DE-4905-8A1D-50146A86CED5}" presName="circ4" presStyleLbl="vennNode1" presStyleIdx="3" presStyleCnt="4"/>
      <dgm:spPr/>
      <dgm:t>
        <a:bodyPr/>
        <a:lstStyle/>
        <a:p>
          <a:endParaRPr lang="ru-RU"/>
        </a:p>
      </dgm:t>
    </dgm:pt>
    <dgm:pt modelId="{67B7FCE5-EC0D-4B08-A9BB-43CCF2AB3993}" type="pres">
      <dgm:prSet presAssocID="{50944EBB-81DE-4905-8A1D-50146A86CED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22B30-DB2D-4ADA-AADB-DC1B042CB544}" type="presOf" srcId="{B8E96FD1-9086-4DE6-A841-41FC8D304563}" destId="{45E0E7A4-617C-49FE-AA40-A21162723064}" srcOrd="1" destOrd="0" presId="urn:microsoft.com/office/officeart/2005/8/layout/venn1"/>
    <dgm:cxn modelId="{E0952641-1E9E-4CC8-AB86-2396254056CA}" type="presOf" srcId="{C2B5341A-3866-46C3-A0AB-426249EEF5C8}" destId="{240C56C4-F0C1-4908-8E6A-02457E346B4F}" srcOrd="0" destOrd="0" presId="urn:microsoft.com/office/officeart/2005/8/layout/venn1"/>
    <dgm:cxn modelId="{BB99E022-94CB-461B-BB6C-68141DD73AEA}" srcId="{911B5F10-AEF2-498B-BF47-626167C87C8E}" destId="{B8E96FD1-9086-4DE6-A841-41FC8D304563}" srcOrd="2" destOrd="0" parTransId="{F53E28DE-7209-46A7-AA31-E488A0C08222}" sibTransId="{19D6C19E-F236-498A-97B3-484D7ADC43D6}"/>
    <dgm:cxn modelId="{D773D1F0-3EDB-4092-8A1E-69DE741174CD}" type="presOf" srcId="{50944EBB-81DE-4905-8A1D-50146A86CED5}" destId="{CE376AD7-0D3E-450B-BF49-D29017CCA1C1}" srcOrd="0" destOrd="0" presId="urn:microsoft.com/office/officeart/2005/8/layout/venn1"/>
    <dgm:cxn modelId="{F839E9F1-235C-4264-A093-88CE48BF44BD}" type="presOf" srcId="{BC7CBB84-089F-45B1-938D-50ADC631E6DB}" destId="{DC6E59BF-D475-44BD-AB88-83DB0657C9C7}" srcOrd="0" destOrd="0" presId="urn:microsoft.com/office/officeart/2005/8/layout/venn1"/>
    <dgm:cxn modelId="{F1197BC5-1332-40DF-894F-EE9748B7C874}" type="presOf" srcId="{BC7CBB84-089F-45B1-938D-50ADC631E6DB}" destId="{4EA9A8A2-F153-4DDC-9C4B-F62DF62ADC97}" srcOrd="1" destOrd="0" presId="urn:microsoft.com/office/officeart/2005/8/layout/venn1"/>
    <dgm:cxn modelId="{C9E4E4F0-0959-4DF7-8F0C-0D94829F75EB}" type="presOf" srcId="{B8E96FD1-9086-4DE6-A841-41FC8D304563}" destId="{5B7F2863-D1E8-4053-94B2-5876EC84C0DB}" srcOrd="0" destOrd="0" presId="urn:microsoft.com/office/officeart/2005/8/layout/venn1"/>
    <dgm:cxn modelId="{C3401094-97D4-45F2-9BFF-F664016D7EB4}" type="presOf" srcId="{50944EBB-81DE-4905-8A1D-50146A86CED5}" destId="{67B7FCE5-EC0D-4B08-A9BB-43CCF2AB3993}" srcOrd="1" destOrd="0" presId="urn:microsoft.com/office/officeart/2005/8/layout/venn1"/>
    <dgm:cxn modelId="{2EA74338-F9D2-449E-839D-FB88486587E7}" srcId="{911B5F10-AEF2-498B-BF47-626167C87C8E}" destId="{BC7CBB84-089F-45B1-938D-50ADC631E6DB}" srcOrd="1" destOrd="0" parTransId="{AA7BBFD5-10D9-4502-8555-517EE4EEC73B}" sibTransId="{71349455-57AC-4A54-AD1C-BFB9AFDDEFC3}"/>
    <dgm:cxn modelId="{EAB05589-0480-447A-8BDF-182A7953D5D3}" type="presOf" srcId="{C2B5341A-3866-46C3-A0AB-426249EEF5C8}" destId="{26B07FF1-7B23-46A3-A1AA-1E1EC6ED5A77}" srcOrd="1" destOrd="0" presId="urn:microsoft.com/office/officeart/2005/8/layout/venn1"/>
    <dgm:cxn modelId="{823025AB-EA12-4531-A0BA-4731F8E4F2AB}" srcId="{911B5F10-AEF2-498B-BF47-626167C87C8E}" destId="{C2B5341A-3866-46C3-A0AB-426249EEF5C8}" srcOrd="0" destOrd="0" parTransId="{EF6E4342-A615-4304-B0B6-380F459984AB}" sibTransId="{08B92636-2138-491D-B7B1-B55A2EFBDC61}"/>
    <dgm:cxn modelId="{AC111B14-6965-4259-A421-62290CFB44C3}" srcId="{911B5F10-AEF2-498B-BF47-626167C87C8E}" destId="{50944EBB-81DE-4905-8A1D-50146A86CED5}" srcOrd="3" destOrd="0" parTransId="{396C8951-B231-4582-87C7-F8ECBF0404A5}" sibTransId="{F6FB1CEB-AA87-44E3-911B-FB517AE54D61}"/>
    <dgm:cxn modelId="{CA5CF051-D9E1-4896-9C38-E73BD72ABB47}" type="presOf" srcId="{911B5F10-AEF2-498B-BF47-626167C87C8E}" destId="{0E232308-95B4-4377-8541-606DF56D42C7}" srcOrd="0" destOrd="0" presId="urn:microsoft.com/office/officeart/2005/8/layout/venn1"/>
    <dgm:cxn modelId="{C352BE27-E489-461C-9CD9-F8C25968F3FE}" type="presParOf" srcId="{0E232308-95B4-4377-8541-606DF56D42C7}" destId="{240C56C4-F0C1-4908-8E6A-02457E346B4F}" srcOrd="0" destOrd="0" presId="urn:microsoft.com/office/officeart/2005/8/layout/venn1"/>
    <dgm:cxn modelId="{B76C6EC3-8FEA-4279-9299-555916A0AB7B}" type="presParOf" srcId="{0E232308-95B4-4377-8541-606DF56D42C7}" destId="{26B07FF1-7B23-46A3-A1AA-1E1EC6ED5A77}" srcOrd="1" destOrd="0" presId="urn:microsoft.com/office/officeart/2005/8/layout/venn1"/>
    <dgm:cxn modelId="{ACF3C381-904C-42F1-BE6C-FC147BBEE017}" type="presParOf" srcId="{0E232308-95B4-4377-8541-606DF56D42C7}" destId="{DC6E59BF-D475-44BD-AB88-83DB0657C9C7}" srcOrd="2" destOrd="0" presId="urn:microsoft.com/office/officeart/2005/8/layout/venn1"/>
    <dgm:cxn modelId="{04E106A7-4818-4148-BD9E-BB179BF9AB15}" type="presParOf" srcId="{0E232308-95B4-4377-8541-606DF56D42C7}" destId="{4EA9A8A2-F153-4DDC-9C4B-F62DF62ADC97}" srcOrd="3" destOrd="0" presId="urn:microsoft.com/office/officeart/2005/8/layout/venn1"/>
    <dgm:cxn modelId="{03A33B16-0F08-44A8-A3B6-9724032E8347}" type="presParOf" srcId="{0E232308-95B4-4377-8541-606DF56D42C7}" destId="{5B7F2863-D1E8-4053-94B2-5876EC84C0DB}" srcOrd="4" destOrd="0" presId="urn:microsoft.com/office/officeart/2005/8/layout/venn1"/>
    <dgm:cxn modelId="{3299692C-72A2-4B20-AE93-E96052DB75E9}" type="presParOf" srcId="{0E232308-95B4-4377-8541-606DF56D42C7}" destId="{45E0E7A4-617C-49FE-AA40-A21162723064}" srcOrd="5" destOrd="0" presId="urn:microsoft.com/office/officeart/2005/8/layout/venn1"/>
    <dgm:cxn modelId="{742F4DFE-B8A6-4C85-B5C4-96DBD83841DF}" type="presParOf" srcId="{0E232308-95B4-4377-8541-606DF56D42C7}" destId="{CE376AD7-0D3E-450B-BF49-D29017CCA1C1}" srcOrd="6" destOrd="0" presId="urn:microsoft.com/office/officeart/2005/8/layout/venn1"/>
    <dgm:cxn modelId="{088A14FD-1524-4A26-9BA4-CF947E1BCBCA}" type="presParOf" srcId="{0E232308-95B4-4377-8541-606DF56D42C7}" destId="{67B7FCE5-EC0D-4B08-A9BB-43CCF2AB3993}" srcOrd="7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C606E-77F8-4A50-A581-215AA77ACE6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318C03C-F177-4DD3-B1E9-3114E16F171B}">
      <dgm:prSet phldrT="[Текст]"/>
      <dgm:spPr/>
      <dgm:t>
        <a:bodyPr/>
        <a:lstStyle/>
        <a:p>
          <a:r>
            <a:rPr lang="ru-RU" dirty="0" smtClean="0"/>
            <a:t>содержание</a:t>
          </a:r>
          <a:endParaRPr lang="ru-RU" dirty="0"/>
        </a:p>
      </dgm:t>
    </dgm:pt>
    <dgm:pt modelId="{48AF5E23-7670-4C60-BD5E-F66B90D2579D}" type="parTrans" cxnId="{9514C288-873C-450C-8E0A-3C933C35B8D5}">
      <dgm:prSet/>
      <dgm:spPr/>
      <dgm:t>
        <a:bodyPr/>
        <a:lstStyle/>
        <a:p>
          <a:endParaRPr lang="ru-RU"/>
        </a:p>
      </dgm:t>
    </dgm:pt>
    <dgm:pt modelId="{0D1BD559-DEBC-44E1-A5AB-486F0917AB00}" type="sibTrans" cxnId="{9514C288-873C-450C-8E0A-3C933C35B8D5}">
      <dgm:prSet/>
      <dgm:spPr/>
      <dgm:t>
        <a:bodyPr/>
        <a:lstStyle/>
        <a:p>
          <a:endParaRPr lang="ru-RU"/>
        </a:p>
      </dgm:t>
    </dgm:pt>
    <dgm:pt modelId="{6D603472-C30C-406D-BED8-2F751F6623AB}">
      <dgm:prSet phldrT="[Текст]"/>
      <dgm:spPr/>
      <dgm:t>
        <a:bodyPr/>
        <a:lstStyle/>
        <a:p>
          <a:r>
            <a:rPr lang="ru-RU" dirty="0" smtClean="0"/>
            <a:t>планирование</a:t>
          </a:r>
          <a:endParaRPr lang="ru-RU" dirty="0"/>
        </a:p>
      </dgm:t>
    </dgm:pt>
    <dgm:pt modelId="{8A4605B7-2A46-4206-87EC-27A71F530ED6}" type="parTrans" cxnId="{E11B286D-BF92-4953-AA32-8D3B9C22CEDE}">
      <dgm:prSet/>
      <dgm:spPr/>
      <dgm:t>
        <a:bodyPr/>
        <a:lstStyle/>
        <a:p>
          <a:endParaRPr lang="ru-RU"/>
        </a:p>
      </dgm:t>
    </dgm:pt>
    <dgm:pt modelId="{75E03C74-515C-49F5-9C28-D55476A17398}" type="sibTrans" cxnId="{E11B286D-BF92-4953-AA32-8D3B9C22CEDE}">
      <dgm:prSet/>
      <dgm:spPr/>
      <dgm:t>
        <a:bodyPr/>
        <a:lstStyle/>
        <a:p>
          <a:endParaRPr lang="ru-RU"/>
        </a:p>
      </dgm:t>
    </dgm:pt>
    <dgm:pt modelId="{CFE14161-4DB1-4D60-AA64-59063A9BEB2A}">
      <dgm:prSet phldrT="[Текст]"/>
      <dgm:spPr/>
      <dgm:t>
        <a:bodyPr/>
        <a:lstStyle/>
        <a:p>
          <a:r>
            <a:rPr lang="ru-RU" dirty="0" smtClean="0"/>
            <a:t>организация</a:t>
          </a:r>
          <a:endParaRPr lang="ru-RU" dirty="0"/>
        </a:p>
      </dgm:t>
    </dgm:pt>
    <dgm:pt modelId="{CDD32EE2-67B2-459A-8594-DA9DB7CA0DD1}" type="parTrans" cxnId="{2AFE6120-BD97-4C28-9CB1-D7A29DB46224}">
      <dgm:prSet/>
      <dgm:spPr/>
      <dgm:t>
        <a:bodyPr/>
        <a:lstStyle/>
        <a:p>
          <a:endParaRPr lang="ru-RU"/>
        </a:p>
      </dgm:t>
    </dgm:pt>
    <dgm:pt modelId="{25DA3C7C-8595-44AA-860B-4ED120CDE0A4}" type="sibTrans" cxnId="{2AFE6120-BD97-4C28-9CB1-D7A29DB46224}">
      <dgm:prSet/>
      <dgm:spPr/>
      <dgm:t>
        <a:bodyPr/>
        <a:lstStyle/>
        <a:p>
          <a:endParaRPr lang="ru-RU"/>
        </a:p>
      </dgm:t>
    </dgm:pt>
    <dgm:pt modelId="{739AAF24-D3D3-4A28-8000-FBF2F7F57EBA}" type="pres">
      <dgm:prSet presAssocID="{38AC606E-77F8-4A50-A581-215AA77ACE6E}" presName="compositeShape" presStyleCnt="0">
        <dgm:presLayoutVars>
          <dgm:dir/>
          <dgm:resizeHandles/>
        </dgm:presLayoutVars>
      </dgm:prSet>
      <dgm:spPr/>
    </dgm:pt>
    <dgm:pt modelId="{F896EB22-E199-4E27-9A92-1C2BB1546432}" type="pres">
      <dgm:prSet presAssocID="{38AC606E-77F8-4A50-A581-215AA77ACE6E}" presName="pyramid" presStyleLbl="node1" presStyleIdx="0" presStyleCnt="1" custScaleX="72891" custLinFactNeighborX="-5388" custLinFactNeighborY="13333"/>
      <dgm:spPr/>
    </dgm:pt>
    <dgm:pt modelId="{438F779E-6703-4E4A-8625-F0DF9F29B92B}" type="pres">
      <dgm:prSet presAssocID="{38AC606E-77F8-4A50-A581-215AA77ACE6E}" presName="theList" presStyleCnt="0"/>
      <dgm:spPr/>
    </dgm:pt>
    <dgm:pt modelId="{D1B7D84E-D7DB-4231-B39F-924AF10C6064}" type="pres">
      <dgm:prSet presAssocID="{B318C03C-F177-4DD3-B1E9-3114E16F171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9E380-2C51-4E28-ADF7-DE010D1BE6F3}" type="pres">
      <dgm:prSet presAssocID="{B318C03C-F177-4DD3-B1E9-3114E16F171B}" presName="aSpace" presStyleCnt="0"/>
      <dgm:spPr/>
    </dgm:pt>
    <dgm:pt modelId="{EEA36AC3-BCBB-445B-A477-8173FF14210E}" type="pres">
      <dgm:prSet presAssocID="{6D603472-C30C-406D-BED8-2F751F6623A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03B84-373E-43FB-AA7B-27FFA2155688}" type="pres">
      <dgm:prSet presAssocID="{6D603472-C30C-406D-BED8-2F751F6623AB}" presName="aSpace" presStyleCnt="0"/>
      <dgm:spPr/>
    </dgm:pt>
    <dgm:pt modelId="{5AC17746-5B25-4129-8266-0F93F87AB3E2}" type="pres">
      <dgm:prSet presAssocID="{CFE14161-4DB1-4D60-AA64-59063A9BEB2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79E85-E87D-4298-A9BE-7467B8C09F54}" type="pres">
      <dgm:prSet presAssocID="{CFE14161-4DB1-4D60-AA64-59063A9BEB2A}" presName="aSpace" presStyleCnt="0"/>
      <dgm:spPr/>
    </dgm:pt>
  </dgm:ptLst>
  <dgm:cxnLst>
    <dgm:cxn modelId="{CC39F591-AC9A-40D6-97C5-B0F5BACF22AF}" type="presOf" srcId="{CFE14161-4DB1-4D60-AA64-59063A9BEB2A}" destId="{5AC17746-5B25-4129-8266-0F93F87AB3E2}" srcOrd="0" destOrd="0" presId="urn:microsoft.com/office/officeart/2005/8/layout/pyramid2"/>
    <dgm:cxn modelId="{1FE44EC1-12B5-4F03-A66D-66690131F6AC}" type="presOf" srcId="{B318C03C-F177-4DD3-B1E9-3114E16F171B}" destId="{D1B7D84E-D7DB-4231-B39F-924AF10C6064}" srcOrd="0" destOrd="0" presId="urn:microsoft.com/office/officeart/2005/8/layout/pyramid2"/>
    <dgm:cxn modelId="{1B654CD4-C164-4612-B039-6C6A8FA1DA19}" type="presOf" srcId="{6D603472-C30C-406D-BED8-2F751F6623AB}" destId="{EEA36AC3-BCBB-445B-A477-8173FF14210E}" srcOrd="0" destOrd="0" presId="urn:microsoft.com/office/officeart/2005/8/layout/pyramid2"/>
    <dgm:cxn modelId="{511D6137-889C-47F8-87E1-437D5F02E857}" type="presOf" srcId="{38AC606E-77F8-4A50-A581-215AA77ACE6E}" destId="{739AAF24-D3D3-4A28-8000-FBF2F7F57EBA}" srcOrd="0" destOrd="0" presId="urn:microsoft.com/office/officeart/2005/8/layout/pyramid2"/>
    <dgm:cxn modelId="{E11B286D-BF92-4953-AA32-8D3B9C22CEDE}" srcId="{38AC606E-77F8-4A50-A581-215AA77ACE6E}" destId="{6D603472-C30C-406D-BED8-2F751F6623AB}" srcOrd="1" destOrd="0" parTransId="{8A4605B7-2A46-4206-87EC-27A71F530ED6}" sibTransId="{75E03C74-515C-49F5-9C28-D55476A17398}"/>
    <dgm:cxn modelId="{2AFE6120-BD97-4C28-9CB1-D7A29DB46224}" srcId="{38AC606E-77F8-4A50-A581-215AA77ACE6E}" destId="{CFE14161-4DB1-4D60-AA64-59063A9BEB2A}" srcOrd="2" destOrd="0" parTransId="{CDD32EE2-67B2-459A-8594-DA9DB7CA0DD1}" sibTransId="{25DA3C7C-8595-44AA-860B-4ED120CDE0A4}"/>
    <dgm:cxn modelId="{9514C288-873C-450C-8E0A-3C933C35B8D5}" srcId="{38AC606E-77F8-4A50-A581-215AA77ACE6E}" destId="{B318C03C-F177-4DD3-B1E9-3114E16F171B}" srcOrd="0" destOrd="0" parTransId="{48AF5E23-7670-4C60-BD5E-F66B90D2579D}" sibTransId="{0D1BD559-DEBC-44E1-A5AB-486F0917AB00}"/>
    <dgm:cxn modelId="{6AEE79C7-F3B2-49C1-B6A4-A7EFEEA536F0}" type="presParOf" srcId="{739AAF24-D3D3-4A28-8000-FBF2F7F57EBA}" destId="{F896EB22-E199-4E27-9A92-1C2BB1546432}" srcOrd="0" destOrd="0" presId="urn:microsoft.com/office/officeart/2005/8/layout/pyramid2"/>
    <dgm:cxn modelId="{7F3AB86D-74DE-46B9-A315-02017E13C719}" type="presParOf" srcId="{739AAF24-D3D3-4A28-8000-FBF2F7F57EBA}" destId="{438F779E-6703-4E4A-8625-F0DF9F29B92B}" srcOrd="1" destOrd="0" presId="urn:microsoft.com/office/officeart/2005/8/layout/pyramid2"/>
    <dgm:cxn modelId="{84980671-91AB-443D-BB71-A5D4385DA536}" type="presParOf" srcId="{438F779E-6703-4E4A-8625-F0DF9F29B92B}" destId="{D1B7D84E-D7DB-4231-B39F-924AF10C6064}" srcOrd="0" destOrd="0" presId="urn:microsoft.com/office/officeart/2005/8/layout/pyramid2"/>
    <dgm:cxn modelId="{EA699D6C-EA10-4931-9DD4-898511C8AAA4}" type="presParOf" srcId="{438F779E-6703-4E4A-8625-F0DF9F29B92B}" destId="{ED79E380-2C51-4E28-ADF7-DE010D1BE6F3}" srcOrd="1" destOrd="0" presId="urn:microsoft.com/office/officeart/2005/8/layout/pyramid2"/>
    <dgm:cxn modelId="{79DF69AE-B183-4363-8812-EE491D69E192}" type="presParOf" srcId="{438F779E-6703-4E4A-8625-F0DF9F29B92B}" destId="{EEA36AC3-BCBB-445B-A477-8173FF14210E}" srcOrd="2" destOrd="0" presId="urn:microsoft.com/office/officeart/2005/8/layout/pyramid2"/>
    <dgm:cxn modelId="{5E864BB5-52C9-4B3C-BAA8-45C111494C8E}" type="presParOf" srcId="{438F779E-6703-4E4A-8625-F0DF9F29B92B}" destId="{32603B84-373E-43FB-AA7B-27FFA2155688}" srcOrd="3" destOrd="0" presId="urn:microsoft.com/office/officeart/2005/8/layout/pyramid2"/>
    <dgm:cxn modelId="{07F40876-40E8-4B44-96A1-20E59EE5AA64}" type="presParOf" srcId="{438F779E-6703-4E4A-8625-F0DF9F29B92B}" destId="{5AC17746-5B25-4129-8266-0F93F87AB3E2}" srcOrd="4" destOrd="0" presId="urn:microsoft.com/office/officeart/2005/8/layout/pyramid2"/>
    <dgm:cxn modelId="{18F76A23-3E36-4F5C-99C5-2953A9B89E2C}" type="presParOf" srcId="{438F779E-6703-4E4A-8625-F0DF9F29B92B}" destId="{03779E85-E87D-4298-A9BE-7467B8C09F54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DD48B-0E2B-4A90-94D4-2DED97EF901A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3AB4E5-680B-4B02-9847-CEA81E7D60B6}">
      <dgm:prSet phldrT="[Текст]"/>
      <dgm:spPr/>
      <dgm:t>
        <a:bodyPr/>
        <a:lstStyle/>
        <a:p>
          <a:r>
            <a:rPr lang="ru-RU" dirty="0" smtClean="0"/>
            <a:t>когда</a:t>
          </a:r>
          <a:endParaRPr lang="ru-RU" dirty="0"/>
        </a:p>
      </dgm:t>
    </dgm:pt>
    <dgm:pt modelId="{4179147C-9E08-40D0-9D8C-AA30C65CD491}" type="parTrans" cxnId="{3992E30F-2DFD-4E5E-B12F-7C72F9E79594}">
      <dgm:prSet/>
      <dgm:spPr/>
      <dgm:t>
        <a:bodyPr/>
        <a:lstStyle/>
        <a:p>
          <a:endParaRPr lang="ru-RU"/>
        </a:p>
      </dgm:t>
    </dgm:pt>
    <dgm:pt modelId="{3ED04691-6275-4E69-9047-C824203DABA4}" type="sibTrans" cxnId="{3992E30F-2DFD-4E5E-B12F-7C72F9E79594}">
      <dgm:prSet/>
      <dgm:spPr/>
      <dgm:t>
        <a:bodyPr/>
        <a:lstStyle/>
        <a:p>
          <a:endParaRPr lang="ru-RU"/>
        </a:p>
      </dgm:t>
    </dgm:pt>
    <dgm:pt modelId="{4AB67B4C-F97F-43A6-AE6A-6DD6A9E3FECB}">
      <dgm:prSet phldrT="[Текст]"/>
      <dgm:spPr/>
      <dgm:t>
        <a:bodyPr/>
        <a:lstStyle/>
        <a:p>
          <a:r>
            <a:rPr lang="ru-RU" dirty="0" smtClean="0"/>
            <a:t>каким образом</a:t>
          </a:r>
          <a:endParaRPr lang="ru-RU" dirty="0"/>
        </a:p>
      </dgm:t>
    </dgm:pt>
    <dgm:pt modelId="{AF5B1702-C802-4739-9A4C-361B06C86E55}" type="sibTrans" cxnId="{7013CBD4-3A0A-400B-9E0D-124AADFA3F9C}">
      <dgm:prSet/>
      <dgm:spPr/>
      <dgm:t>
        <a:bodyPr/>
        <a:lstStyle/>
        <a:p>
          <a:endParaRPr lang="ru-RU"/>
        </a:p>
      </dgm:t>
    </dgm:pt>
    <dgm:pt modelId="{4B1B3B30-540D-4AC9-ACB7-56B0113D9D9C}" type="parTrans" cxnId="{7013CBD4-3A0A-400B-9E0D-124AADFA3F9C}">
      <dgm:prSet/>
      <dgm:spPr/>
      <dgm:t>
        <a:bodyPr/>
        <a:lstStyle/>
        <a:p>
          <a:endParaRPr lang="ru-RU"/>
        </a:p>
      </dgm:t>
    </dgm:pt>
    <dgm:pt modelId="{8A232117-EFAD-4236-BD99-558E28EE594D}" type="pres">
      <dgm:prSet presAssocID="{76DDD48B-0E2B-4A90-94D4-2DED97EF90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84067-06BB-4E10-8A1C-30ABA3BE53E3}" type="pres">
      <dgm:prSet presAssocID="{053AB4E5-680B-4B02-9847-CEA81E7D60B6}" presName="circle1" presStyleLbl="node1" presStyleIdx="0" presStyleCnt="2"/>
      <dgm:spPr/>
    </dgm:pt>
    <dgm:pt modelId="{E02AE005-2F75-40F8-80CA-ABA5E40F8A60}" type="pres">
      <dgm:prSet presAssocID="{053AB4E5-680B-4B02-9847-CEA81E7D60B6}" presName="space" presStyleCnt="0"/>
      <dgm:spPr/>
    </dgm:pt>
    <dgm:pt modelId="{15496D54-C173-43B6-BD5E-EA25F69111DB}" type="pres">
      <dgm:prSet presAssocID="{053AB4E5-680B-4B02-9847-CEA81E7D60B6}" presName="rect1" presStyleLbl="alignAcc1" presStyleIdx="0" presStyleCnt="2"/>
      <dgm:spPr/>
      <dgm:t>
        <a:bodyPr/>
        <a:lstStyle/>
        <a:p>
          <a:endParaRPr lang="ru-RU"/>
        </a:p>
      </dgm:t>
    </dgm:pt>
    <dgm:pt modelId="{B94E91EB-A19C-47EA-A085-CCDE7EFF537A}" type="pres">
      <dgm:prSet presAssocID="{4AB67B4C-F97F-43A6-AE6A-6DD6A9E3FECB}" presName="vertSpace2" presStyleLbl="node1" presStyleIdx="0" presStyleCnt="2"/>
      <dgm:spPr/>
    </dgm:pt>
    <dgm:pt modelId="{CA5565DE-DF47-49BC-A8C9-C26FF227045B}" type="pres">
      <dgm:prSet presAssocID="{4AB67B4C-F97F-43A6-AE6A-6DD6A9E3FECB}" presName="circle2" presStyleLbl="node1" presStyleIdx="1" presStyleCnt="2"/>
      <dgm:spPr/>
    </dgm:pt>
    <dgm:pt modelId="{17BCA4FD-C5DB-47D3-94ED-1A0A39EB9767}" type="pres">
      <dgm:prSet presAssocID="{4AB67B4C-F97F-43A6-AE6A-6DD6A9E3FECB}" presName="rect2" presStyleLbl="alignAcc1" presStyleIdx="1" presStyleCnt="2"/>
      <dgm:spPr/>
      <dgm:t>
        <a:bodyPr/>
        <a:lstStyle/>
        <a:p>
          <a:endParaRPr lang="ru-RU"/>
        </a:p>
      </dgm:t>
    </dgm:pt>
    <dgm:pt modelId="{EE7324B9-FC01-4825-973A-AA7318F2C826}" type="pres">
      <dgm:prSet presAssocID="{053AB4E5-680B-4B02-9847-CEA81E7D60B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92C4-0764-4956-A2C7-51A7AC4E82E2}" type="pres">
      <dgm:prSet presAssocID="{4AB67B4C-F97F-43A6-AE6A-6DD6A9E3FEC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BFC12-A73D-4EC1-A1EA-BE57833D9C4A}" type="presOf" srcId="{76DDD48B-0E2B-4A90-94D4-2DED97EF901A}" destId="{8A232117-EFAD-4236-BD99-558E28EE594D}" srcOrd="0" destOrd="0" presId="urn:microsoft.com/office/officeart/2005/8/layout/target3"/>
    <dgm:cxn modelId="{3992E30F-2DFD-4E5E-B12F-7C72F9E79594}" srcId="{76DDD48B-0E2B-4A90-94D4-2DED97EF901A}" destId="{053AB4E5-680B-4B02-9847-CEA81E7D60B6}" srcOrd="0" destOrd="0" parTransId="{4179147C-9E08-40D0-9D8C-AA30C65CD491}" sibTransId="{3ED04691-6275-4E69-9047-C824203DABA4}"/>
    <dgm:cxn modelId="{B4E4D34C-71BA-4570-8A13-07B20F83F0E2}" type="presOf" srcId="{4AB67B4C-F97F-43A6-AE6A-6DD6A9E3FECB}" destId="{17BCA4FD-C5DB-47D3-94ED-1A0A39EB9767}" srcOrd="0" destOrd="0" presId="urn:microsoft.com/office/officeart/2005/8/layout/target3"/>
    <dgm:cxn modelId="{5169FFB8-2657-4F93-82F3-99F6B9E813B0}" type="presOf" srcId="{053AB4E5-680B-4B02-9847-CEA81E7D60B6}" destId="{15496D54-C173-43B6-BD5E-EA25F69111DB}" srcOrd="0" destOrd="0" presId="urn:microsoft.com/office/officeart/2005/8/layout/target3"/>
    <dgm:cxn modelId="{D6A44224-EDFC-497F-B948-C168594D5816}" type="presOf" srcId="{053AB4E5-680B-4B02-9847-CEA81E7D60B6}" destId="{EE7324B9-FC01-4825-973A-AA7318F2C826}" srcOrd="1" destOrd="0" presId="urn:microsoft.com/office/officeart/2005/8/layout/target3"/>
    <dgm:cxn modelId="{7013CBD4-3A0A-400B-9E0D-124AADFA3F9C}" srcId="{76DDD48B-0E2B-4A90-94D4-2DED97EF901A}" destId="{4AB67B4C-F97F-43A6-AE6A-6DD6A9E3FECB}" srcOrd="1" destOrd="0" parTransId="{4B1B3B30-540D-4AC9-ACB7-56B0113D9D9C}" sibTransId="{AF5B1702-C802-4739-9A4C-361B06C86E55}"/>
    <dgm:cxn modelId="{CD159BF8-8EF4-4877-AC4D-7042D81AE47B}" type="presOf" srcId="{4AB67B4C-F97F-43A6-AE6A-6DD6A9E3FECB}" destId="{877C92C4-0764-4956-A2C7-51A7AC4E82E2}" srcOrd="1" destOrd="0" presId="urn:microsoft.com/office/officeart/2005/8/layout/target3"/>
    <dgm:cxn modelId="{4A84C4EC-C6F3-4CA8-A270-A74F394A447F}" type="presParOf" srcId="{8A232117-EFAD-4236-BD99-558E28EE594D}" destId="{E1D84067-06BB-4E10-8A1C-30ABA3BE53E3}" srcOrd="0" destOrd="0" presId="urn:microsoft.com/office/officeart/2005/8/layout/target3"/>
    <dgm:cxn modelId="{0D4E10B8-AB23-4A1F-BDBD-FFFDAE4075FB}" type="presParOf" srcId="{8A232117-EFAD-4236-BD99-558E28EE594D}" destId="{E02AE005-2F75-40F8-80CA-ABA5E40F8A60}" srcOrd="1" destOrd="0" presId="urn:microsoft.com/office/officeart/2005/8/layout/target3"/>
    <dgm:cxn modelId="{B7766E92-97C5-4EA5-ACD5-22CB5E8CE276}" type="presParOf" srcId="{8A232117-EFAD-4236-BD99-558E28EE594D}" destId="{15496D54-C173-43B6-BD5E-EA25F69111DB}" srcOrd="2" destOrd="0" presId="urn:microsoft.com/office/officeart/2005/8/layout/target3"/>
    <dgm:cxn modelId="{5F287C38-EB80-46AB-9A7C-A44C5B149392}" type="presParOf" srcId="{8A232117-EFAD-4236-BD99-558E28EE594D}" destId="{B94E91EB-A19C-47EA-A085-CCDE7EFF537A}" srcOrd="3" destOrd="0" presId="urn:microsoft.com/office/officeart/2005/8/layout/target3"/>
    <dgm:cxn modelId="{FBCC84B9-8854-41CD-B94A-5A732729A2D5}" type="presParOf" srcId="{8A232117-EFAD-4236-BD99-558E28EE594D}" destId="{CA5565DE-DF47-49BC-A8C9-C26FF227045B}" srcOrd="4" destOrd="0" presId="urn:microsoft.com/office/officeart/2005/8/layout/target3"/>
    <dgm:cxn modelId="{21208FDD-309B-408B-9C34-32251EC875F2}" type="presParOf" srcId="{8A232117-EFAD-4236-BD99-558E28EE594D}" destId="{17BCA4FD-C5DB-47D3-94ED-1A0A39EB9767}" srcOrd="5" destOrd="0" presId="urn:microsoft.com/office/officeart/2005/8/layout/target3"/>
    <dgm:cxn modelId="{C2859E6C-B47C-483F-AC0D-EC1E46216608}" type="presParOf" srcId="{8A232117-EFAD-4236-BD99-558E28EE594D}" destId="{EE7324B9-FC01-4825-973A-AA7318F2C826}" srcOrd="6" destOrd="0" presId="urn:microsoft.com/office/officeart/2005/8/layout/target3"/>
    <dgm:cxn modelId="{A7DD9D04-59A6-4EE0-A838-0678D306729E}" type="presParOf" srcId="{8A232117-EFAD-4236-BD99-558E28EE594D}" destId="{877C92C4-0764-4956-A2C7-51A7AC4E82E2}" srcOrd="7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594021-9569-4432-9AD7-9A2CEC9FAD9F}" type="doc">
      <dgm:prSet loTypeId="urn:microsoft.com/office/officeart/2005/8/layout/hProcess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DBCA425-5A48-49DF-8836-1B1368076374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Регулятивные</a:t>
          </a:r>
          <a:endParaRPr lang="ru-RU" dirty="0">
            <a:solidFill>
              <a:srgbClr val="FFFF00"/>
            </a:solidFill>
          </a:endParaRPr>
        </a:p>
      </dgm:t>
    </dgm:pt>
    <dgm:pt modelId="{9C57E002-63FE-4B19-8C28-32DB3FCBE9C6}" type="parTrans" cxnId="{49EB80FB-B271-4658-9C10-44FE9D9DACCB}">
      <dgm:prSet/>
      <dgm:spPr/>
      <dgm:t>
        <a:bodyPr/>
        <a:lstStyle/>
        <a:p>
          <a:endParaRPr lang="ru-RU"/>
        </a:p>
      </dgm:t>
    </dgm:pt>
    <dgm:pt modelId="{6AD545C3-4DF5-48C3-8157-E6222DC13111}" type="sibTrans" cxnId="{49EB80FB-B271-4658-9C10-44FE9D9DACCB}">
      <dgm:prSet/>
      <dgm:spPr/>
      <dgm:t>
        <a:bodyPr/>
        <a:lstStyle/>
        <a:p>
          <a:endParaRPr lang="ru-RU"/>
        </a:p>
      </dgm:t>
    </dgm:pt>
    <dgm:pt modelId="{308F41DA-282C-4A4F-9472-96D9AA4A064E}">
      <dgm:prSet phldrT="[Текст]" custT="1"/>
      <dgm:spPr/>
      <dgm:t>
        <a:bodyPr/>
        <a:lstStyle/>
        <a:p>
          <a:r>
            <a:rPr lang="ru-RU" sz="2000" dirty="0" smtClean="0"/>
            <a:t>Разучивание игр</a:t>
          </a:r>
          <a:endParaRPr lang="ru-RU" sz="2000" dirty="0"/>
        </a:p>
      </dgm:t>
    </dgm:pt>
    <dgm:pt modelId="{6C19AA47-1CE8-4E51-A519-692C24FEE9DD}" type="parTrans" cxnId="{E8907516-C37A-4E0D-BBF6-3FFED73F8828}">
      <dgm:prSet/>
      <dgm:spPr/>
      <dgm:t>
        <a:bodyPr/>
        <a:lstStyle/>
        <a:p>
          <a:endParaRPr lang="ru-RU"/>
        </a:p>
      </dgm:t>
    </dgm:pt>
    <dgm:pt modelId="{524B39A5-CD39-4BB0-91D5-39B8007D32D0}" type="sibTrans" cxnId="{E8907516-C37A-4E0D-BBF6-3FFED73F8828}">
      <dgm:prSet/>
      <dgm:spPr/>
      <dgm:t>
        <a:bodyPr/>
        <a:lstStyle/>
        <a:p>
          <a:endParaRPr lang="ru-RU"/>
        </a:p>
      </dgm:t>
    </dgm:pt>
    <dgm:pt modelId="{44FD7F30-A5D6-4925-9E46-90227F164F06}">
      <dgm:prSet phldrT="[Текст]" custT="1"/>
      <dgm:spPr/>
      <dgm:t>
        <a:bodyPr/>
        <a:lstStyle/>
        <a:p>
          <a:r>
            <a:rPr lang="ru-RU" sz="2000" dirty="0" smtClean="0"/>
            <a:t>Ведение правил</a:t>
          </a:r>
          <a:endParaRPr lang="ru-RU" sz="2000" dirty="0"/>
        </a:p>
      </dgm:t>
    </dgm:pt>
    <dgm:pt modelId="{63350F8D-A250-4069-B1A4-1F78FC173FF4}" type="parTrans" cxnId="{D14A725F-DBCA-45FA-BB77-E4224E311C11}">
      <dgm:prSet/>
      <dgm:spPr/>
      <dgm:t>
        <a:bodyPr/>
        <a:lstStyle/>
        <a:p>
          <a:endParaRPr lang="ru-RU"/>
        </a:p>
      </dgm:t>
    </dgm:pt>
    <dgm:pt modelId="{F59F08EA-92D1-4A1C-892D-C62B39F66141}" type="sibTrans" cxnId="{D14A725F-DBCA-45FA-BB77-E4224E311C11}">
      <dgm:prSet/>
      <dgm:spPr/>
      <dgm:t>
        <a:bodyPr/>
        <a:lstStyle/>
        <a:p>
          <a:endParaRPr lang="ru-RU"/>
        </a:p>
      </dgm:t>
    </dgm:pt>
    <dgm:pt modelId="{609CC0CC-0F96-4FF2-8A87-628F2632EFE4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Познавательные</a:t>
          </a:r>
          <a:endParaRPr lang="ru-RU" dirty="0">
            <a:solidFill>
              <a:srgbClr val="FFFF00"/>
            </a:solidFill>
          </a:endParaRPr>
        </a:p>
      </dgm:t>
    </dgm:pt>
    <dgm:pt modelId="{9BF520CA-B0CC-41C6-ABB0-B4910C7C28CF}" type="parTrans" cxnId="{81538604-B6D4-4F62-A5E2-7B7D3E1BF7EC}">
      <dgm:prSet/>
      <dgm:spPr/>
      <dgm:t>
        <a:bodyPr/>
        <a:lstStyle/>
        <a:p>
          <a:endParaRPr lang="ru-RU"/>
        </a:p>
      </dgm:t>
    </dgm:pt>
    <dgm:pt modelId="{5D527AF9-DED8-4901-821E-9E64445E4349}" type="sibTrans" cxnId="{81538604-B6D4-4F62-A5E2-7B7D3E1BF7EC}">
      <dgm:prSet/>
      <dgm:spPr/>
      <dgm:t>
        <a:bodyPr/>
        <a:lstStyle/>
        <a:p>
          <a:endParaRPr lang="ru-RU"/>
        </a:p>
      </dgm:t>
    </dgm:pt>
    <dgm:pt modelId="{2E9FB907-B4E1-40B0-865E-DCFE73CA0745}">
      <dgm:prSet phldrT="[Текст]" custT="1"/>
      <dgm:spPr/>
      <dgm:t>
        <a:bodyPr/>
        <a:lstStyle/>
        <a:p>
          <a:r>
            <a:rPr lang="ru-RU" sz="2400" dirty="0" smtClean="0"/>
            <a:t>любознательность</a:t>
          </a:r>
          <a:endParaRPr lang="ru-RU" sz="2400" dirty="0"/>
        </a:p>
      </dgm:t>
    </dgm:pt>
    <dgm:pt modelId="{811E876F-0E35-44E9-93CF-40B1194E195C}" type="parTrans" cxnId="{2FB9DD1F-798E-47D4-A50E-8B0F9749558A}">
      <dgm:prSet/>
      <dgm:spPr/>
      <dgm:t>
        <a:bodyPr/>
        <a:lstStyle/>
        <a:p>
          <a:endParaRPr lang="ru-RU"/>
        </a:p>
      </dgm:t>
    </dgm:pt>
    <dgm:pt modelId="{359C5494-1158-42C4-A524-0FC4AE510DF2}" type="sibTrans" cxnId="{2FB9DD1F-798E-47D4-A50E-8B0F9749558A}">
      <dgm:prSet/>
      <dgm:spPr/>
      <dgm:t>
        <a:bodyPr/>
        <a:lstStyle/>
        <a:p>
          <a:endParaRPr lang="ru-RU"/>
        </a:p>
      </dgm:t>
    </dgm:pt>
    <dgm:pt modelId="{E173FE8E-CD66-47F0-AEAE-C164402BE2A0}">
      <dgm:prSet phldrT="[Текст]" custT="1"/>
      <dgm:spPr/>
      <dgm:t>
        <a:bodyPr/>
        <a:lstStyle/>
        <a:p>
          <a:r>
            <a:rPr lang="ru-RU" sz="2400" dirty="0" smtClean="0"/>
            <a:t>творчество</a:t>
          </a:r>
          <a:endParaRPr lang="ru-RU" sz="2400" dirty="0"/>
        </a:p>
      </dgm:t>
    </dgm:pt>
    <dgm:pt modelId="{2F147F91-973D-40BF-A1AF-2233A990562F}" type="parTrans" cxnId="{CF585AF3-7C8C-4684-B6D1-4F169DF1568D}">
      <dgm:prSet/>
      <dgm:spPr/>
      <dgm:t>
        <a:bodyPr/>
        <a:lstStyle/>
        <a:p>
          <a:endParaRPr lang="ru-RU"/>
        </a:p>
      </dgm:t>
    </dgm:pt>
    <dgm:pt modelId="{7C9E00F7-1B72-4816-9F31-EC402D170C66}" type="sibTrans" cxnId="{CF585AF3-7C8C-4684-B6D1-4F169DF1568D}">
      <dgm:prSet/>
      <dgm:spPr/>
      <dgm:t>
        <a:bodyPr/>
        <a:lstStyle/>
        <a:p>
          <a:endParaRPr lang="ru-RU"/>
        </a:p>
      </dgm:t>
    </dgm:pt>
    <dgm:pt modelId="{C0CFD175-38E6-4ADF-86AB-0F2F143BFED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Коммуникативные</a:t>
          </a:r>
          <a:endParaRPr lang="ru-RU" dirty="0">
            <a:solidFill>
              <a:srgbClr val="FFFF00"/>
            </a:solidFill>
          </a:endParaRPr>
        </a:p>
      </dgm:t>
    </dgm:pt>
    <dgm:pt modelId="{41E722AF-BE89-4CA2-B83A-4EB193D1D25E}" type="parTrans" cxnId="{36BC6D36-5E01-4A98-85FE-B2E4033234A6}">
      <dgm:prSet/>
      <dgm:spPr/>
      <dgm:t>
        <a:bodyPr/>
        <a:lstStyle/>
        <a:p>
          <a:endParaRPr lang="ru-RU"/>
        </a:p>
      </dgm:t>
    </dgm:pt>
    <dgm:pt modelId="{552FF3A5-3165-42D7-BCBE-5B382503D113}" type="sibTrans" cxnId="{36BC6D36-5E01-4A98-85FE-B2E4033234A6}">
      <dgm:prSet/>
      <dgm:spPr/>
      <dgm:t>
        <a:bodyPr/>
        <a:lstStyle/>
        <a:p>
          <a:endParaRPr lang="ru-RU"/>
        </a:p>
      </dgm:t>
    </dgm:pt>
    <dgm:pt modelId="{92692046-8B46-416B-B474-6783AF16C1B6}">
      <dgm:prSet phldrT="[Текст]"/>
      <dgm:spPr/>
      <dgm:t>
        <a:bodyPr/>
        <a:lstStyle/>
        <a:p>
          <a:r>
            <a:rPr lang="ru-RU" dirty="0" smtClean="0"/>
            <a:t>Социальную </a:t>
          </a:r>
          <a:r>
            <a:rPr lang="ru-RU" dirty="0" err="1" smtClean="0"/>
            <a:t>помпетентность</a:t>
          </a:r>
          <a:endParaRPr lang="ru-RU" dirty="0"/>
        </a:p>
      </dgm:t>
    </dgm:pt>
    <dgm:pt modelId="{CF359015-A20F-4533-90BF-F83CE26F041A}" type="parTrans" cxnId="{ED611311-4CFA-4A4E-80A8-E9DD0FB89770}">
      <dgm:prSet/>
      <dgm:spPr/>
      <dgm:t>
        <a:bodyPr/>
        <a:lstStyle/>
        <a:p>
          <a:endParaRPr lang="ru-RU"/>
        </a:p>
      </dgm:t>
    </dgm:pt>
    <dgm:pt modelId="{A3C808B9-CBBA-4A96-8D11-827F0A48DB9D}" type="sibTrans" cxnId="{ED611311-4CFA-4A4E-80A8-E9DD0FB89770}">
      <dgm:prSet/>
      <dgm:spPr/>
      <dgm:t>
        <a:bodyPr/>
        <a:lstStyle/>
        <a:p>
          <a:endParaRPr lang="ru-RU"/>
        </a:p>
      </dgm:t>
    </dgm:pt>
    <dgm:pt modelId="{588327AA-AC6C-4D04-A6E1-ED031F83AA48}">
      <dgm:prSet phldrT="[Текст]"/>
      <dgm:spPr/>
      <dgm:t>
        <a:bodyPr/>
        <a:lstStyle/>
        <a:p>
          <a:r>
            <a:rPr lang="ru-RU" dirty="0" smtClean="0"/>
            <a:t>Коллективное обсуждение</a:t>
          </a:r>
          <a:endParaRPr lang="ru-RU" dirty="0"/>
        </a:p>
      </dgm:t>
    </dgm:pt>
    <dgm:pt modelId="{48504D11-80CE-4D6E-8670-8F767F0FD840}" type="parTrans" cxnId="{A3688419-1022-4DA2-A345-3056E8B83981}">
      <dgm:prSet/>
      <dgm:spPr/>
      <dgm:t>
        <a:bodyPr/>
        <a:lstStyle/>
        <a:p>
          <a:endParaRPr lang="ru-RU"/>
        </a:p>
      </dgm:t>
    </dgm:pt>
    <dgm:pt modelId="{934CD4D8-CBCA-41B3-94D0-D250305B68C8}" type="sibTrans" cxnId="{A3688419-1022-4DA2-A345-3056E8B83981}">
      <dgm:prSet/>
      <dgm:spPr/>
      <dgm:t>
        <a:bodyPr/>
        <a:lstStyle/>
        <a:p>
          <a:endParaRPr lang="ru-RU"/>
        </a:p>
      </dgm:t>
    </dgm:pt>
    <dgm:pt modelId="{14E21437-7706-4F41-84D8-40070B75EB48}" type="pres">
      <dgm:prSet presAssocID="{74594021-9569-4432-9AD7-9A2CEC9FAD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34C3D-10D1-40E4-9C4E-C0449BF73F57}" type="pres">
      <dgm:prSet presAssocID="{DDBCA425-5A48-49DF-8836-1B1368076374}" presName="compositeNode" presStyleCnt="0">
        <dgm:presLayoutVars>
          <dgm:bulletEnabled val="1"/>
        </dgm:presLayoutVars>
      </dgm:prSet>
      <dgm:spPr/>
    </dgm:pt>
    <dgm:pt modelId="{7AA4A4FD-7DB4-4A19-ABE0-097659CC12BD}" type="pres">
      <dgm:prSet presAssocID="{DDBCA425-5A48-49DF-8836-1B1368076374}" presName="bgRect" presStyleLbl="node1" presStyleIdx="0" presStyleCnt="3"/>
      <dgm:spPr/>
      <dgm:t>
        <a:bodyPr/>
        <a:lstStyle/>
        <a:p>
          <a:endParaRPr lang="ru-RU"/>
        </a:p>
      </dgm:t>
    </dgm:pt>
    <dgm:pt modelId="{46E519E6-46FD-49FC-B1B8-4E584F03C1E2}" type="pres">
      <dgm:prSet presAssocID="{DDBCA425-5A48-49DF-8836-1B136807637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FB837-2C6B-4A42-A23E-D0C693270ED3}" type="pres">
      <dgm:prSet presAssocID="{DDBCA425-5A48-49DF-8836-1B136807637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7F32F-FDAC-4069-9892-F52220F05F65}" type="pres">
      <dgm:prSet presAssocID="{6AD545C3-4DF5-48C3-8157-E6222DC13111}" presName="hSp" presStyleCnt="0"/>
      <dgm:spPr/>
    </dgm:pt>
    <dgm:pt modelId="{CDEB23E7-E796-484B-9B6D-261DAF3E828F}" type="pres">
      <dgm:prSet presAssocID="{6AD545C3-4DF5-48C3-8157-E6222DC13111}" presName="vProcSp" presStyleCnt="0"/>
      <dgm:spPr/>
    </dgm:pt>
    <dgm:pt modelId="{12EF6B12-CA90-4F2C-8A72-663719800294}" type="pres">
      <dgm:prSet presAssocID="{6AD545C3-4DF5-48C3-8157-E6222DC13111}" presName="vSp1" presStyleCnt="0"/>
      <dgm:spPr/>
    </dgm:pt>
    <dgm:pt modelId="{016A2D31-72BE-4B77-A575-E9EF78EE6305}" type="pres">
      <dgm:prSet presAssocID="{6AD545C3-4DF5-48C3-8157-E6222DC13111}" presName="simulatedConn" presStyleLbl="solidFgAcc1" presStyleIdx="0" presStyleCnt="2"/>
      <dgm:spPr/>
    </dgm:pt>
    <dgm:pt modelId="{3BB15092-0EA4-4ED5-85D2-4F5E0E4F16CD}" type="pres">
      <dgm:prSet presAssocID="{6AD545C3-4DF5-48C3-8157-E6222DC13111}" presName="vSp2" presStyleCnt="0"/>
      <dgm:spPr/>
    </dgm:pt>
    <dgm:pt modelId="{3C16E91A-0F03-4653-90D6-F63ACFC80E58}" type="pres">
      <dgm:prSet presAssocID="{6AD545C3-4DF5-48C3-8157-E6222DC13111}" presName="sibTrans" presStyleCnt="0"/>
      <dgm:spPr/>
    </dgm:pt>
    <dgm:pt modelId="{2505B637-DA32-404D-B6F9-1D83C976C4AC}" type="pres">
      <dgm:prSet presAssocID="{609CC0CC-0F96-4FF2-8A87-628F2632EFE4}" presName="compositeNode" presStyleCnt="0">
        <dgm:presLayoutVars>
          <dgm:bulletEnabled val="1"/>
        </dgm:presLayoutVars>
      </dgm:prSet>
      <dgm:spPr/>
    </dgm:pt>
    <dgm:pt modelId="{8DC1F2A4-FDA7-43BE-AE6F-D51E999BB49A}" type="pres">
      <dgm:prSet presAssocID="{609CC0CC-0F96-4FF2-8A87-628F2632EFE4}" presName="bgRect" presStyleLbl="node1" presStyleIdx="1" presStyleCnt="3"/>
      <dgm:spPr/>
      <dgm:t>
        <a:bodyPr/>
        <a:lstStyle/>
        <a:p>
          <a:endParaRPr lang="ru-RU"/>
        </a:p>
      </dgm:t>
    </dgm:pt>
    <dgm:pt modelId="{F7DBD0AE-9A2E-4061-ADC7-EA3F1BAF2CBA}" type="pres">
      <dgm:prSet presAssocID="{609CC0CC-0F96-4FF2-8A87-628F2632EFE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8218C-B451-4480-A692-99D94F97C642}" type="pres">
      <dgm:prSet presAssocID="{609CC0CC-0F96-4FF2-8A87-628F2632EFE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A9CA1-BBB7-4016-98D1-B6ECF2E4E81D}" type="pres">
      <dgm:prSet presAssocID="{5D527AF9-DED8-4901-821E-9E64445E4349}" presName="hSp" presStyleCnt="0"/>
      <dgm:spPr/>
    </dgm:pt>
    <dgm:pt modelId="{B55E3FC1-AAB5-4EF0-995B-CE25C1B455B9}" type="pres">
      <dgm:prSet presAssocID="{5D527AF9-DED8-4901-821E-9E64445E4349}" presName="vProcSp" presStyleCnt="0"/>
      <dgm:spPr/>
    </dgm:pt>
    <dgm:pt modelId="{C04A1E01-4632-4C00-8077-AE6105BCCD09}" type="pres">
      <dgm:prSet presAssocID="{5D527AF9-DED8-4901-821E-9E64445E4349}" presName="vSp1" presStyleCnt="0"/>
      <dgm:spPr/>
    </dgm:pt>
    <dgm:pt modelId="{2ABF6432-B5EC-4A3F-BED5-24E7C700DFFD}" type="pres">
      <dgm:prSet presAssocID="{5D527AF9-DED8-4901-821E-9E64445E4349}" presName="simulatedConn" presStyleLbl="solidFgAcc1" presStyleIdx="1" presStyleCnt="2"/>
      <dgm:spPr/>
    </dgm:pt>
    <dgm:pt modelId="{0DB78EA2-B9C2-46CD-A475-5CDD4CB2E78C}" type="pres">
      <dgm:prSet presAssocID="{5D527AF9-DED8-4901-821E-9E64445E4349}" presName="vSp2" presStyleCnt="0"/>
      <dgm:spPr/>
    </dgm:pt>
    <dgm:pt modelId="{CDBF3D35-8EDD-498D-A3EA-3918DB8C978E}" type="pres">
      <dgm:prSet presAssocID="{5D527AF9-DED8-4901-821E-9E64445E4349}" presName="sibTrans" presStyleCnt="0"/>
      <dgm:spPr/>
    </dgm:pt>
    <dgm:pt modelId="{160940BE-431F-45DA-8CD5-54D1B4FDE358}" type="pres">
      <dgm:prSet presAssocID="{C0CFD175-38E6-4ADF-86AB-0F2F143BFED3}" presName="compositeNode" presStyleCnt="0">
        <dgm:presLayoutVars>
          <dgm:bulletEnabled val="1"/>
        </dgm:presLayoutVars>
      </dgm:prSet>
      <dgm:spPr/>
    </dgm:pt>
    <dgm:pt modelId="{B3EB1BE3-4843-4B85-9526-E6AF1DF88236}" type="pres">
      <dgm:prSet presAssocID="{C0CFD175-38E6-4ADF-86AB-0F2F143BFED3}" presName="bgRect" presStyleLbl="node1" presStyleIdx="2" presStyleCnt="3"/>
      <dgm:spPr/>
      <dgm:t>
        <a:bodyPr/>
        <a:lstStyle/>
        <a:p>
          <a:endParaRPr lang="ru-RU"/>
        </a:p>
      </dgm:t>
    </dgm:pt>
    <dgm:pt modelId="{47F20260-8615-442D-B270-3FDB5281DDD1}" type="pres">
      <dgm:prSet presAssocID="{C0CFD175-38E6-4ADF-86AB-0F2F143BFED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FCDE-FD09-4D6E-B8A8-B8F95F63FEFA}" type="pres">
      <dgm:prSet presAssocID="{C0CFD175-38E6-4ADF-86AB-0F2F143BFED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B80FB-B271-4658-9C10-44FE9D9DACCB}" srcId="{74594021-9569-4432-9AD7-9A2CEC9FAD9F}" destId="{DDBCA425-5A48-49DF-8836-1B1368076374}" srcOrd="0" destOrd="0" parTransId="{9C57E002-63FE-4B19-8C28-32DB3FCBE9C6}" sibTransId="{6AD545C3-4DF5-48C3-8157-E6222DC13111}"/>
    <dgm:cxn modelId="{A3688419-1022-4DA2-A345-3056E8B83981}" srcId="{C0CFD175-38E6-4ADF-86AB-0F2F143BFED3}" destId="{588327AA-AC6C-4D04-A6E1-ED031F83AA48}" srcOrd="1" destOrd="0" parTransId="{48504D11-80CE-4D6E-8670-8F767F0FD840}" sibTransId="{934CD4D8-CBCA-41B3-94D0-D250305B68C8}"/>
    <dgm:cxn modelId="{ED611311-4CFA-4A4E-80A8-E9DD0FB89770}" srcId="{C0CFD175-38E6-4ADF-86AB-0F2F143BFED3}" destId="{92692046-8B46-416B-B474-6783AF16C1B6}" srcOrd="0" destOrd="0" parTransId="{CF359015-A20F-4533-90BF-F83CE26F041A}" sibTransId="{A3C808B9-CBBA-4A96-8D11-827F0A48DB9D}"/>
    <dgm:cxn modelId="{617626FF-EAF2-4394-94F3-0996CDC43B18}" type="presOf" srcId="{DDBCA425-5A48-49DF-8836-1B1368076374}" destId="{7AA4A4FD-7DB4-4A19-ABE0-097659CC12BD}" srcOrd="0" destOrd="0" presId="urn:microsoft.com/office/officeart/2005/8/layout/hProcess7"/>
    <dgm:cxn modelId="{D14A725F-DBCA-45FA-BB77-E4224E311C11}" srcId="{DDBCA425-5A48-49DF-8836-1B1368076374}" destId="{44FD7F30-A5D6-4925-9E46-90227F164F06}" srcOrd="1" destOrd="0" parTransId="{63350F8D-A250-4069-B1A4-1F78FC173FF4}" sibTransId="{F59F08EA-92D1-4A1C-892D-C62B39F66141}"/>
    <dgm:cxn modelId="{2FB9DD1F-798E-47D4-A50E-8B0F9749558A}" srcId="{609CC0CC-0F96-4FF2-8A87-628F2632EFE4}" destId="{2E9FB907-B4E1-40B0-865E-DCFE73CA0745}" srcOrd="0" destOrd="0" parTransId="{811E876F-0E35-44E9-93CF-40B1194E195C}" sibTransId="{359C5494-1158-42C4-A524-0FC4AE510DF2}"/>
    <dgm:cxn modelId="{CF585AF3-7C8C-4684-B6D1-4F169DF1568D}" srcId="{609CC0CC-0F96-4FF2-8A87-628F2632EFE4}" destId="{E173FE8E-CD66-47F0-AEAE-C164402BE2A0}" srcOrd="1" destOrd="0" parTransId="{2F147F91-973D-40BF-A1AF-2233A990562F}" sibTransId="{7C9E00F7-1B72-4816-9F31-EC402D170C66}"/>
    <dgm:cxn modelId="{4D90A977-81DA-4C80-88FC-208EF20EF67D}" type="presOf" srcId="{E173FE8E-CD66-47F0-AEAE-C164402BE2A0}" destId="{A038218C-B451-4480-A692-99D94F97C642}" srcOrd="0" destOrd="1" presId="urn:microsoft.com/office/officeart/2005/8/layout/hProcess7"/>
    <dgm:cxn modelId="{C37687E7-A257-4B4F-83A3-615FE51080BE}" type="presOf" srcId="{C0CFD175-38E6-4ADF-86AB-0F2F143BFED3}" destId="{47F20260-8615-442D-B270-3FDB5281DDD1}" srcOrd="1" destOrd="0" presId="urn:microsoft.com/office/officeart/2005/8/layout/hProcess7"/>
    <dgm:cxn modelId="{36BC6D36-5E01-4A98-85FE-B2E4033234A6}" srcId="{74594021-9569-4432-9AD7-9A2CEC9FAD9F}" destId="{C0CFD175-38E6-4ADF-86AB-0F2F143BFED3}" srcOrd="2" destOrd="0" parTransId="{41E722AF-BE89-4CA2-B83A-4EB193D1D25E}" sibTransId="{552FF3A5-3165-42D7-BCBE-5B382503D113}"/>
    <dgm:cxn modelId="{81538604-B6D4-4F62-A5E2-7B7D3E1BF7EC}" srcId="{74594021-9569-4432-9AD7-9A2CEC9FAD9F}" destId="{609CC0CC-0F96-4FF2-8A87-628F2632EFE4}" srcOrd="1" destOrd="0" parTransId="{9BF520CA-B0CC-41C6-ABB0-B4910C7C28CF}" sibTransId="{5D527AF9-DED8-4901-821E-9E64445E4349}"/>
    <dgm:cxn modelId="{43E22A52-14AF-46A9-88F0-7EF16876DD6B}" type="presOf" srcId="{74594021-9569-4432-9AD7-9A2CEC9FAD9F}" destId="{14E21437-7706-4F41-84D8-40070B75EB48}" srcOrd="0" destOrd="0" presId="urn:microsoft.com/office/officeart/2005/8/layout/hProcess7"/>
    <dgm:cxn modelId="{77095284-4E40-4174-9B86-53D83B85C11B}" type="presOf" srcId="{588327AA-AC6C-4D04-A6E1-ED031F83AA48}" destId="{BB81FCDE-FD09-4D6E-B8A8-B8F95F63FEFA}" srcOrd="0" destOrd="1" presId="urn:microsoft.com/office/officeart/2005/8/layout/hProcess7"/>
    <dgm:cxn modelId="{55EBB061-C8D7-4F70-AE1E-AD84665655D4}" type="presOf" srcId="{308F41DA-282C-4A4F-9472-96D9AA4A064E}" destId="{387FB837-2C6B-4A42-A23E-D0C693270ED3}" srcOrd="0" destOrd="0" presId="urn:microsoft.com/office/officeart/2005/8/layout/hProcess7"/>
    <dgm:cxn modelId="{AF3F84BA-1EFC-4F6F-B97D-7D7DF4D0209A}" type="presOf" srcId="{44FD7F30-A5D6-4925-9E46-90227F164F06}" destId="{387FB837-2C6B-4A42-A23E-D0C693270ED3}" srcOrd="0" destOrd="1" presId="urn:microsoft.com/office/officeart/2005/8/layout/hProcess7"/>
    <dgm:cxn modelId="{8E0AA544-05AB-49FE-995C-64E81E563BD5}" type="presOf" srcId="{92692046-8B46-416B-B474-6783AF16C1B6}" destId="{BB81FCDE-FD09-4D6E-B8A8-B8F95F63FEFA}" srcOrd="0" destOrd="0" presId="urn:microsoft.com/office/officeart/2005/8/layout/hProcess7"/>
    <dgm:cxn modelId="{E8907516-C37A-4E0D-BBF6-3FFED73F8828}" srcId="{DDBCA425-5A48-49DF-8836-1B1368076374}" destId="{308F41DA-282C-4A4F-9472-96D9AA4A064E}" srcOrd="0" destOrd="0" parTransId="{6C19AA47-1CE8-4E51-A519-692C24FEE9DD}" sibTransId="{524B39A5-CD39-4BB0-91D5-39B8007D32D0}"/>
    <dgm:cxn modelId="{4D3E1B01-5C8B-42BA-9264-5F2F56606B1B}" type="presOf" srcId="{C0CFD175-38E6-4ADF-86AB-0F2F143BFED3}" destId="{B3EB1BE3-4843-4B85-9526-E6AF1DF88236}" srcOrd="0" destOrd="0" presId="urn:microsoft.com/office/officeart/2005/8/layout/hProcess7"/>
    <dgm:cxn modelId="{A99F6B7C-603C-4D56-BC48-2C57EB13016D}" type="presOf" srcId="{609CC0CC-0F96-4FF2-8A87-628F2632EFE4}" destId="{8DC1F2A4-FDA7-43BE-AE6F-D51E999BB49A}" srcOrd="0" destOrd="0" presId="urn:microsoft.com/office/officeart/2005/8/layout/hProcess7"/>
    <dgm:cxn modelId="{03E6517A-96CB-430D-BBEE-8F64078BAA48}" type="presOf" srcId="{DDBCA425-5A48-49DF-8836-1B1368076374}" destId="{46E519E6-46FD-49FC-B1B8-4E584F03C1E2}" srcOrd="1" destOrd="0" presId="urn:microsoft.com/office/officeart/2005/8/layout/hProcess7"/>
    <dgm:cxn modelId="{DDD51CB3-BA0E-4B91-8174-BD3FFAF828FB}" type="presOf" srcId="{609CC0CC-0F96-4FF2-8A87-628F2632EFE4}" destId="{F7DBD0AE-9A2E-4061-ADC7-EA3F1BAF2CBA}" srcOrd="1" destOrd="0" presId="urn:microsoft.com/office/officeart/2005/8/layout/hProcess7"/>
    <dgm:cxn modelId="{921F96C5-A7C8-4E44-9345-CA48BA1581C3}" type="presOf" srcId="{2E9FB907-B4E1-40B0-865E-DCFE73CA0745}" destId="{A038218C-B451-4480-A692-99D94F97C642}" srcOrd="0" destOrd="0" presId="urn:microsoft.com/office/officeart/2005/8/layout/hProcess7"/>
    <dgm:cxn modelId="{7BB4613B-09CE-4810-9D12-D11B712FA8CB}" type="presParOf" srcId="{14E21437-7706-4F41-84D8-40070B75EB48}" destId="{15234C3D-10D1-40E4-9C4E-C0449BF73F57}" srcOrd="0" destOrd="0" presId="urn:microsoft.com/office/officeart/2005/8/layout/hProcess7"/>
    <dgm:cxn modelId="{5DB2CB85-AB0D-4742-A081-BCDF459FB10E}" type="presParOf" srcId="{15234C3D-10D1-40E4-9C4E-C0449BF73F57}" destId="{7AA4A4FD-7DB4-4A19-ABE0-097659CC12BD}" srcOrd="0" destOrd="0" presId="urn:microsoft.com/office/officeart/2005/8/layout/hProcess7"/>
    <dgm:cxn modelId="{6A8BF5AA-F33C-4B92-9A0C-F7A37310B786}" type="presParOf" srcId="{15234C3D-10D1-40E4-9C4E-C0449BF73F57}" destId="{46E519E6-46FD-49FC-B1B8-4E584F03C1E2}" srcOrd="1" destOrd="0" presId="urn:microsoft.com/office/officeart/2005/8/layout/hProcess7"/>
    <dgm:cxn modelId="{272B4EED-A4FD-4A71-A705-CEDFF89C800D}" type="presParOf" srcId="{15234C3D-10D1-40E4-9C4E-C0449BF73F57}" destId="{387FB837-2C6B-4A42-A23E-D0C693270ED3}" srcOrd="2" destOrd="0" presId="urn:microsoft.com/office/officeart/2005/8/layout/hProcess7"/>
    <dgm:cxn modelId="{EBB40C84-A38C-4130-B0F8-835BAD047B3E}" type="presParOf" srcId="{14E21437-7706-4F41-84D8-40070B75EB48}" destId="{8137F32F-FDAC-4069-9892-F52220F05F65}" srcOrd="1" destOrd="0" presId="urn:microsoft.com/office/officeart/2005/8/layout/hProcess7"/>
    <dgm:cxn modelId="{58BB1CAC-4082-491E-A2FC-8FEE2F62917B}" type="presParOf" srcId="{14E21437-7706-4F41-84D8-40070B75EB48}" destId="{CDEB23E7-E796-484B-9B6D-261DAF3E828F}" srcOrd="2" destOrd="0" presId="urn:microsoft.com/office/officeart/2005/8/layout/hProcess7"/>
    <dgm:cxn modelId="{B0B7FA6A-C97E-46B3-9EA0-7B98543C4693}" type="presParOf" srcId="{CDEB23E7-E796-484B-9B6D-261DAF3E828F}" destId="{12EF6B12-CA90-4F2C-8A72-663719800294}" srcOrd="0" destOrd="0" presId="urn:microsoft.com/office/officeart/2005/8/layout/hProcess7"/>
    <dgm:cxn modelId="{E6C06640-21A8-4EAA-B35E-3D09EBFA9733}" type="presParOf" srcId="{CDEB23E7-E796-484B-9B6D-261DAF3E828F}" destId="{016A2D31-72BE-4B77-A575-E9EF78EE6305}" srcOrd="1" destOrd="0" presId="urn:microsoft.com/office/officeart/2005/8/layout/hProcess7"/>
    <dgm:cxn modelId="{37CB9899-B51C-4787-B63C-FD07E2A501A9}" type="presParOf" srcId="{CDEB23E7-E796-484B-9B6D-261DAF3E828F}" destId="{3BB15092-0EA4-4ED5-85D2-4F5E0E4F16CD}" srcOrd="2" destOrd="0" presId="urn:microsoft.com/office/officeart/2005/8/layout/hProcess7"/>
    <dgm:cxn modelId="{D7B26337-B83F-4905-8D53-6312DC460EB0}" type="presParOf" srcId="{14E21437-7706-4F41-84D8-40070B75EB48}" destId="{3C16E91A-0F03-4653-90D6-F63ACFC80E58}" srcOrd="3" destOrd="0" presId="urn:microsoft.com/office/officeart/2005/8/layout/hProcess7"/>
    <dgm:cxn modelId="{C05D203D-BC30-43BF-8D5C-03FFDE71C1F5}" type="presParOf" srcId="{14E21437-7706-4F41-84D8-40070B75EB48}" destId="{2505B637-DA32-404D-B6F9-1D83C976C4AC}" srcOrd="4" destOrd="0" presId="urn:microsoft.com/office/officeart/2005/8/layout/hProcess7"/>
    <dgm:cxn modelId="{D0C689DE-349C-45D8-940D-FFD32302F2C1}" type="presParOf" srcId="{2505B637-DA32-404D-B6F9-1D83C976C4AC}" destId="{8DC1F2A4-FDA7-43BE-AE6F-D51E999BB49A}" srcOrd="0" destOrd="0" presId="urn:microsoft.com/office/officeart/2005/8/layout/hProcess7"/>
    <dgm:cxn modelId="{A7AEB128-4CF4-4645-A41F-D61A9687E4AE}" type="presParOf" srcId="{2505B637-DA32-404D-B6F9-1D83C976C4AC}" destId="{F7DBD0AE-9A2E-4061-ADC7-EA3F1BAF2CBA}" srcOrd="1" destOrd="0" presId="urn:microsoft.com/office/officeart/2005/8/layout/hProcess7"/>
    <dgm:cxn modelId="{78BF232F-00BA-4954-B33A-8D42F9B6DB60}" type="presParOf" srcId="{2505B637-DA32-404D-B6F9-1D83C976C4AC}" destId="{A038218C-B451-4480-A692-99D94F97C642}" srcOrd="2" destOrd="0" presId="urn:microsoft.com/office/officeart/2005/8/layout/hProcess7"/>
    <dgm:cxn modelId="{D9B797B0-3A72-48CE-8E8F-04CFDF5E1CE0}" type="presParOf" srcId="{14E21437-7706-4F41-84D8-40070B75EB48}" destId="{F67A9CA1-BBB7-4016-98D1-B6ECF2E4E81D}" srcOrd="5" destOrd="0" presId="urn:microsoft.com/office/officeart/2005/8/layout/hProcess7"/>
    <dgm:cxn modelId="{1A4B5225-0C53-44B5-B6A6-0F03F50260C6}" type="presParOf" srcId="{14E21437-7706-4F41-84D8-40070B75EB48}" destId="{B55E3FC1-AAB5-4EF0-995B-CE25C1B455B9}" srcOrd="6" destOrd="0" presId="urn:microsoft.com/office/officeart/2005/8/layout/hProcess7"/>
    <dgm:cxn modelId="{C5F0D2C6-60C7-4E7C-A2A4-7B1B9432185F}" type="presParOf" srcId="{B55E3FC1-AAB5-4EF0-995B-CE25C1B455B9}" destId="{C04A1E01-4632-4C00-8077-AE6105BCCD09}" srcOrd="0" destOrd="0" presId="urn:microsoft.com/office/officeart/2005/8/layout/hProcess7"/>
    <dgm:cxn modelId="{7F545A6F-B242-4E3E-8DC2-6D097D18CE42}" type="presParOf" srcId="{B55E3FC1-AAB5-4EF0-995B-CE25C1B455B9}" destId="{2ABF6432-B5EC-4A3F-BED5-24E7C700DFFD}" srcOrd="1" destOrd="0" presId="urn:microsoft.com/office/officeart/2005/8/layout/hProcess7"/>
    <dgm:cxn modelId="{412985B8-EA9F-42DF-8B78-E1FC7B685A46}" type="presParOf" srcId="{B55E3FC1-AAB5-4EF0-995B-CE25C1B455B9}" destId="{0DB78EA2-B9C2-46CD-A475-5CDD4CB2E78C}" srcOrd="2" destOrd="0" presId="urn:microsoft.com/office/officeart/2005/8/layout/hProcess7"/>
    <dgm:cxn modelId="{95EF2C0C-C78A-42EC-B65C-3316AF656A27}" type="presParOf" srcId="{14E21437-7706-4F41-84D8-40070B75EB48}" destId="{CDBF3D35-8EDD-498D-A3EA-3918DB8C978E}" srcOrd="7" destOrd="0" presId="urn:microsoft.com/office/officeart/2005/8/layout/hProcess7"/>
    <dgm:cxn modelId="{7446BDA3-2EA6-45F8-84EC-151E245568B1}" type="presParOf" srcId="{14E21437-7706-4F41-84D8-40070B75EB48}" destId="{160940BE-431F-45DA-8CD5-54D1B4FDE358}" srcOrd="8" destOrd="0" presId="urn:microsoft.com/office/officeart/2005/8/layout/hProcess7"/>
    <dgm:cxn modelId="{E481F71D-9EAF-4425-925A-04CE1E4DB619}" type="presParOf" srcId="{160940BE-431F-45DA-8CD5-54D1B4FDE358}" destId="{B3EB1BE3-4843-4B85-9526-E6AF1DF88236}" srcOrd="0" destOrd="0" presId="urn:microsoft.com/office/officeart/2005/8/layout/hProcess7"/>
    <dgm:cxn modelId="{9D4A278F-9435-42CF-B550-82D8893AF07D}" type="presParOf" srcId="{160940BE-431F-45DA-8CD5-54D1B4FDE358}" destId="{47F20260-8615-442D-B270-3FDB5281DDD1}" srcOrd="1" destOrd="0" presId="urn:microsoft.com/office/officeart/2005/8/layout/hProcess7"/>
    <dgm:cxn modelId="{C8E196F3-8B35-4662-858A-5567601FF0C5}" type="presParOf" srcId="{160940BE-431F-45DA-8CD5-54D1B4FDE358}" destId="{BB81FCDE-FD09-4D6E-B8A8-B8F95F63FEFA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26A0-4B11-4069-8968-B290DA2FFE6B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5C88-DB49-430A-9BE8-A8E44FB4D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E4761-9F6A-4FFE-B35E-186708C379CC}" type="slidenum">
              <a:rPr lang="ru-RU"/>
              <a:pPr/>
              <a:t>9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Мониторинг результатов эксперимента (по Чечель И.Д.)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C91A1-6CFF-4653-8672-A7BB77506623}" type="slidenum">
              <a:rPr lang="ru-RU"/>
              <a:pPr/>
              <a:t>17</a:t>
            </a:fld>
            <a:endParaRPr lang="ru-R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03319-E900-46F8-BF64-42BE6936F0E5}" type="slidenum">
              <a:rPr lang="ru-RU"/>
              <a:pPr/>
              <a:t>20</a:t>
            </a:fld>
            <a:endParaRPr lang="ru-RU"/>
          </a:p>
        </p:txBody>
      </p:sp>
      <p:sp>
        <p:nvSpPr>
          <p:cNvPr id="334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2B4228F-5A08-421F-9869-8309E00A4C14}" type="slidenum">
              <a:rPr lang="ru-RU" sz="1200">
                <a:latin typeface="Arial" charset="0"/>
              </a:rPr>
              <a:pPr algn="r">
                <a:defRPr/>
              </a:pPr>
              <a:t>20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eks-alschool2.edu.tomsk.ru/?ur=100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achalka1-4.ucoz.ru/index/novaja_shkola/0-5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etodpresscentr.ru/blog/fgos/9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zhakulina20090612.blogspot.com/2011_09_01_archive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900igr.net/kartinki/pedagogika/Universalnye-uchebnye-dejstvija/Universalnye-uchebnye-dejstvij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eks-alschool2.edu.tomsk.ru/?ur=100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hyperlink" Target="http://gobovalu.blogspot.com/2011/10/blog-post_2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chool4-lang.ucoz.ru/index/fgos/0-12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z999.ucoz.ru/load/fgos_noo/3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z999.ucoz.ru/load/fgos_noo/32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jpe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udocs.exdat.com/docs/index-415389.html?page=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Формирование универсальных учебных действий в  образовательном пространстве начальной школы в условиях внедрения ФГОС НОО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aleks-alschool2.edu.tomsk.ru/files/sslki_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86388"/>
            <a:ext cx="2571768" cy="100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 i="1">
                <a:solidFill>
                  <a:schemeClr val="accent2"/>
                </a:solidFill>
              </a:rPr>
              <a:t>Личностные УУД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323850" y="1196975"/>
            <a:ext cx="8569325" cy="5400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>
                <a:solidFill>
                  <a:srgbClr val="0D0D0D"/>
                </a:solidFill>
              </a:rPr>
              <a:t>обеспечивают ценностно-смысловую ориентацию учащихся</a:t>
            </a:r>
          </a:p>
          <a:p>
            <a:r>
              <a:rPr lang="ru-RU" sz="2000" b="1">
                <a:solidFill>
                  <a:srgbClr val="0D0D0D"/>
                </a:solidFill>
              </a:rPr>
              <a:t> и ориентацию в социальных ролях и межличностных </a:t>
            </a:r>
          </a:p>
          <a:p>
            <a:r>
              <a:rPr lang="ru-RU" sz="2000" b="1">
                <a:solidFill>
                  <a:srgbClr val="0D0D0D"/>
                </a:solidFill>
              </a:rPr>
              <a:t>отношениях: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D0D0D"/>
                </a:solidFill>
              </a:rPr>
              <a:t> </a:t>
            </a:r>
            <a:r>
              <a:rPr lang="ru-RU" sz="2800" b="1" i="1">
                <a:solidFill>
                  <a:schemeClr val="accent2"/>
                </a:solidFill>
              </a:rPr>
              <a:t>личностное</a:t>
            </a:r>
            <a:r>
              <a:rPr lang="ru-RU" sz="2800">
                <a:solidFill>
                  <a:srgbClr val="0D0D0D"/>
                </a:solidFill>
              </a:rPr>
              <a:t>, (профессиональное), жизненное </a:t>
            </a:r>
          </a:p>
          <a:p>
            <a:r>
              <a:rPr lang="ru-RU" sz="2800" b="1">
                <a:solidFill>
                  <a:schemeClr val="accent2"/>
                </a:solidFill>
              </a:rPr>
              <a:t>самоопределение</a:t>
            </a:r>
            <a:r>
              <a:rPr lang="ru-RU" sz="2800">
                <a:solidFill>
                  <a:srgbClr val="0D0D0D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sz="2800" b="1" i="1">
                <a:solidFill>
                  <a:schemeClr val="accent2"/>
                </a:solidFill>
              </a:rPr>
              <a:t>смыслообразование</a:t>
            </a:r>
            <a:r>
              <a:rPr lang="ru-RU" sz="2800">
                <a:solidFill>
                  <a:srgbClr val="0D0D0D"/>
                </a:solidFill>
              </a:rPr>
              <a:t>, т.е. установление </a:t>
            </a:r>
          </a:p>
          <a:p>
            <a:r>
              <a:rPr lang="ru-RU" sz="2800">
                <a:solidFill>
                  <a:srgbClr val="0D0D0D"/>
                </a:solidFill>
              </a:rPr>
              <a:t>учащимися связи между целью учебной </a:t>
            </a:r>
          </a:p>
          <a:p>
            <a:r>
              <a:rPr lang="ru-RU" sz="2800">
                <a:solidFill>
                  <a:srgbClr val="0D0D0D"/>
                </a:solidFill>
              </a:rPr>
              <a:t>деятельности и ее мотивом;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D0D0D"/>
                </a:solidFill>
              </a:rPr>
              <a:t> </a:t>
            </a:r>
            <a:r>
              <a:rPr lang="ru-RU" sz="2800" b="1" i="1">
                <a:solidFill>
                  <a:schemeClr val="accent2"/>
                </a:solidFill>
              </a:rPr>
              <a:t>нравственно-этическая ориентация</a:t>
            </a:r>
            <a:r>
              <a:rPr lang="ru-RU" sz="2800">
                <a:solidFill>
                  <a:srgbClr val="0D0D0D"/>
                </a:solidFill>
              </a:rPr>
              <a:t>, </a:t>
            </a:r>
          </a:p>
          <a:p>
            <a:r>
              <a:rPr lang="ru-RU" sz="2800">
                <a:solidFill>
                  <a:srgbClr val="0D0D0D"/>
                </a:solidFill>
              </a:rPr>
              <a:t>в том числе и оценивание усваиваемого </a:t>
            </a:r>
          </a:p>
          <a:p>
            <a:r>
              <a:rPr lang="ru-RU" sz="2800">
                <a:solidFill>
                  <a:srgbClr val="0D0D0D"/>
                </a:solidFill>
              </a:rPr>
              <a:t>содержания, обеспечивающее личностный </a:t>
            </a:r>
          </a:p>
          <a:p>
            <a:r>
              <a:rPr lang="ru-RU" sz="2800">
                <a:solidFill>
                  <a:srgbClr val="0D0D0D"/>
                </a:solidFill>
              </a:rPr>
              <a:t>моральный выбор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9000"/>
          </a:xfrm>
        </p:spPr>
        <p:txBody>
          <a:bodyPr>
            <a:normAutofit fontScale="90000"/>
          </a:bodyPr>
          <a:lstStyle/>
          <a:p>
            <a:r>
              <a:rPr lang="ru-RU" sz="4000"/>
              <a:t>Личностные универсальные действия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	</a:t>
            </a:r>
            <a:r>
              <a:rPr lang="ru-RU" sz="2800"/>
              <a:t>Позволяют сделать учение осмысленным, обеспечивают ученику значимость решения учебных задач, увязывая их с реальными жизненными целями и ситуациями.</a:t>
            </a:r>
          </a:p>
          <a:p>
            <a:pPr>
              <a:lnSpc>
                <a:spcPct val="90000"/>
              </a:lnSpc>
            </a:pPr>
            <a:r>
              <a:rPr lang="ru-RU" sz="2800"/>
              <a:t>Направлены на осознание, исследование и принятие жизненных ценностей и смыслов, позволяют сориентироваться в нравственных нормах, правилах, оценках, выработать свою жизненную позицию в отношении мира, людей, самого себя и своего будущего.</a:t>
            </a:r>
          </a:p>
        </p:txBody>
      </p:sp>
      <p:pic>
        <p:nvPicPr>
          <p:cNvPr id="414724" name="Picture 4" descr="j0438759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56" y="4929198"/>
            <a:ext cx="1239811" cy="17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endParaRPr lang="ru-RU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2843213" y="2565400"/>
            <a:ext cx="2736850" cy="10795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Познавательные УУД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539750" y="549275"/>
            <a:ext cx="273685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обще-</a:t>
            </a:r>
          </a:p>
          <a:p>
            <a:pPr algn="ctr"/>
            <a:r>
              <a:rPr lang="ru-RU"/>
              <a:t>учебные, включая</a:t>
            </a:r>
          </a:p>
          <a:p>
            <a:pPr algn="ctr"/>
            <a:r>
              <a:rPr lang="ru-RU"/>
              <a:t> специально-предметные</a:t>
            </a:r>
          </a:p>
          <a:p>
            <a:pPr algn="ctr"/>
            <a:r>
              <a:rPr lang="ru-RU"/>
              <a:t> действия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5076825" y="404813"/>
            <a:ext cx="2951163" cy="1368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логические, включая</a:t>
            </a:r>
            <a:endParaRPr lang="en-US" sz="2000"/>
          </a:p>
          <a:p>
            <a:pPr algn="ctr"/>
            <a:r>
              <a:rPr lang="en-US" sz="2000"/>
              <a:t> </a:t>
            </a:r>
            <a:r>
              <a:rPr lang="ru-RU" sz="2000"/>
              <a:t>знаково-символические </a:t>
            </a:r>
          </a:p>
          <a:p>
            <a:pPr algn="ctr"/>
            <a:r>
              <a:rPr lang="ru-RU" sz="2000"/>
              <a:t>действия</a:t>
            </a:r>
            <a:r>
              <a:rPr lang="en-US" sz="2000"/>
              <a:t> </a:t>
            </a:r>
            <a:endParaRPr lang="ru-RU" sz="2000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771775" y="4581525"/>
            <a:ext cx="273685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постановка</a:t>
            </a:r>
          </a:p>
          <a:p>
            <a:pPr algn="ctr"/>
            <a:r>
              <a:rPr lang="ru-RU" sz="2000"/>
              <a:t> и решение</a:t>
            </a:r>
          </a:p>
          <a:p>
            <a:pPr algn="ctr"/>
            <a:r>
              <a:rPr lang="ru-RU" sz="2000"/>
              <a:t> проблем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31913" y="1916113"/>
            <a:ext cx="1944687" cy="1296987"/>
            <a:chOff x="1109" y="1171"/>
            <a:chExt cx="1645" cy="924"/>
          </a:xfrm>
        </p:grpSpPr>
        <p:sp>
          <p:nvSpPr>
            <p:cNvPr id="146442" name="Freeform 10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5" name="Freeform 13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5400000">
            <a:off x="5327650" y="1952626"/>
            <a:ext cx="2147887" cy="1643062"/>
            <a:chOff x="1109" y="1171"/>
            <a:chExt cx="1645" cy="924"/>
          </a:xfrm>
        </p:grpSpPr>
        <p:sp>
          <p:nvSpPr>
            <p:cNvPr id="146447" name="Freeform 1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8" name="Freeform 1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9" name="Freeform 1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0" name="Freeform 1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1936689">
            <a:off x="3535363" y="3554413"/>
            <a:ext cx="1727200" cy="935037"/>
            <a:chOff x="1109" y="1171"/>
            <a:chExt cx="1645" cy="924"/>
          </a:xfrm>
        </p:grpSpPr>
        <p:sp>
          <p:nvSpPr>
            <p:cNvPr id="146452" name="Freeform 20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3" name="Freeform 21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4" name="Freeform 22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5" name="Freeform 23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>
                <a:solidFill>
                  <a:schemeClr val="accent2"/>
                </a:solidFill>
              </a:rPr>
              <a:t>Познавательные универсальные действия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chemeClr val="accent2"/>
                </a:solidFill>
              </a:rPr>
              <a:t>включают</a:t>
            </a:r>
            <a:r>
              <a:rPr lang="ru-RU" sz="1800" i="1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800" b="1" i="1" dirty="0" err="1"/>
              <a:t>Общеучебные</a:t>
            </a:r>
            <a:r>
              <a:rPr lang="ru-RU" sz="1800" b="1" i="1" dirty="0"/>
              <a:t> универсальные действия: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i="1" dirty="0"/>
              <a:t>-</a:t>
            </a:r>
            <a:r>
              <a:rPr lang="ru-RU" sz="1800" dirty="0"/>
              <a:t>самостоятельное выделение и формулирование познавательной цели</a:t>
            </a:r>
            <a:r>
              <a:rPr lang="ru-RU" sz="1800" i="1" dirty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i="1" dirty="0"/>
              <a:t>-</a:t>
            </a:r>
            <a:r>
              <a:rPr lang="ru-RU" sz="1800" dirty="0"/>
              <a:t>поиск и выделение необходимой информации;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-структурирование знаний;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-знаково-символические </a:t>
            </a:r>
            <a:r>
              <a:rPr lang="ru-RU" sz="1800" i="1" dirty="0"/>
              <a:t>моделирование — </a:t>
            </a:r>
            <a:r>
              <a:rPr lang="ru-RU" sz="1800" dirty="0"/>
              <a:t>преобразование объекта из чувственной формы в модель, где выделены существенные характеристики объекта (пространственно-графическую или знаково-символическую), и </a:t>
            </a:r>
            <a:r>
              <a:rPr lang="ru-RU" sz="1800" i="1" dirty="0"/>
              <a:t>преобразование модели </a:t>
            </a:r>
            <a:r>
              <a:rPr lang="ru-RU" sz="1800" dirty="0"/>
              <a:t>с целью выявления общих законов, определяющих данную предметную область - умение осознанно и произвольно строить речевое высказывание в устной и письменной форме;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dirty="0"/>
              <a:t>выбор наиболее эффективных способов решения задач в зависимости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от конкретных условий;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dirty="0"/>
              <a:t>рефлексия способов и условий действия, контроль и оценка процесса и результатов деятельности и др.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  <p:pic>
        <p:nvPicPr>
          <p:cNvPr id="76802" name="Picture 2" descr="http://images-partners.google.com/images?q=tbn:ANd9GcTkJMmJjvR7X6zRurDc5ezml9wT9czavvcdDaRmi-a2cECGDzCDHUxoXw:https://lh3.googleusercontent.com/-dw8CykoXMm4/TW5bffU_FgI/AAAAAAAAAHc/M63uI02LHBk/s72-c/school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6"/>
            <a:ext cx="1228729" cy="1228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>
                <a:solidFill>
                  <a:srgbClr val="337AD1"/>
                </a:solidFill>
              </a:rPr>
              <a:t>Универсальные логические действия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 анализ объектов с целью выделения признаков (существенных, несущественных);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синтез как составление целого из частей, в том числе с самостоятельным достраиванием, восполнением недостающих компонентов;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выбор оснований и критериев для сравнения, </a:t>
            </a:r>
            <a:r>
              <a:rPr lang="ru-RU" sz="2400" dirty="0" err="1"/>
              <a:t>сериации</a:t>
            </a:r>
            <a:r>
              <a:rPr lang="ru-RU" sz="2400" dirty="0"/>
              <a:t>, классификации объектов;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подведение под понятия, выведение следствий;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установление причинно-следственных связей;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построение логической цепи рассуждений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доказательство;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выдвижение гипотез и их обоснование.</a:t>
            </a:r>
          </a:p>
        </p:txBody>
      </p:sp>
      <p:pic>
        <p:nvPicPr>
          <p:cNvPr id="77826" name="Picture 2" descr="http://images-partners.google.com/images?q=tbn:ANd9GcQ0l8aAriME3ZsrK2HlQS0XXtZCm-zxyvEnL8wD9HZjjR9xCdOajo4jP_c:http://xn--80aaoslhu6j.xn--p1ai/wp-content/uploads/2011/11/101010_2138_theloooooo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929198"/>
            <a:ext cx="108585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337AD1"/>
                </a:solidFill>
              </a:rPr>
              <a:t>Постановка и решение проблемы: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формулирование проблемы;</a:t>
            </a:r>
          </a:p>
          <a:p>
            <a:r>
              <a:rPr lang="ru-RU"/>
              <a:t>самостоятельное создание способов решения проблем творческого и поискового характера.</a:t>
            </a:r>
          </a:p>
        </p:txBody>
      </p:sp>
      <p:pic>
        <p:nvPicPr>
          <p:cNvPr id="75778" name="Picture 2" descr="http://nachalka1-4.ucoz.ru/mb_eve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857628"/>
            <a:ext cx="1285884" cy="178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Познавательные действия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Включают действия исследования, поиска и отбора необходимой </a:t>
            </a:r>
            <a:r>
              <a:rPr lang="ru-RU" b="1"/>
              <a:t>информации</a:t>
            </a:r>
            <a:r>
              <a:rPr lang="ru-RU"/>
              <a:t>, ее структурирования; моделирования изучаемого содержания, логические действия и операции, способы решения задач.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74754" name="Picture 2" descr="http://metodpresscentr.ru/uploads/images/00/00/01/2012/02/02/3a6bb7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"/>
          <p:cNvSpPr>
            <a:spLocks noChangeArrowheads="1" noChangeShapeType="1" noTextEdit="1"/>
          </p:cNvSpPr>
          <p:nvPr/>
        </p:nvSpPr>
        <p:spPr bwMode="auto">
          <a:xfrm>
            <a:off x="900113" y="990600"/>
            <a:ext cx="4464050" cy="2509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>
                <a:rot lat="1500000" lon="0" rev="0"/>
              </a:camera>
              <a:lightRig rig="legacyFlat3" dir="t"/>
            </a:scene3d>
            <a:sp3d extrusionH="121893000" prstMaterial="legacyMatte">
              <a:extrusionClr>
                <a:srgbClr val="A2FF85"/>
              </a:extrusionClr>
            </a:sp3d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Регулятивные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универсальные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учебные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действия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284663" y="2276475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5508625" y="692150"/>
            <a:ext cx="2519363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Целеполагание</a:t>
            </a:r>
          </a:p>
          <a:p>
            <a:pPr algn="ctr"/>
            <a:endParaRPr lang="ru-RU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5435600" y="2565400"/>
            <a:ext cx="2520950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Планирование</a:t>
            </a:r>
          </a:p>
          <a:p>
            <a:pPr algn="ctr"/>
            <a:endParaRPr lang="ru-RU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5435600" y="4724400"/>
            <a:ext cx="2736850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Контроль</a:t>
            </a:r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3851275" y="3644900"/>
            <a:ext cx="2808288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Прогнозирование</a:t>
            </a:r>
            <a:endParaRPr lang="ru-RU" b="1">
              <a:solidFill>
                <a:srgbClr val="0000FF"/>
              </a:solidFill>
            </a:endParaRPr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2843213" y="5661025"/>
            <a:ext cx="2376487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Коррекция</a:t>
            </a:r>
          </a:p>
          <a:p>
            <a:pPr algn="ctr"/>
            <a:endParaRPr lang="ru-RU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1042988" y="3716338"/>
            <a:ext cx="2376487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Волевая </a:t>
            </a:r>
          </a:p>
          <a:p>
            <a:pPr algn="ctr"/>
            <a:r>
              <a:rPr lang="ru-RU" b="1"/>
              <a:t>саморегуляция</a:t>
            </a: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179388" y="5661025"/>
            <a:ext cx="2160587" cy="936625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Оценка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83" grpId="0" animBg="1"/>
      <p:bldP spid="156684" grpId="0" animBg="1"/>
      <p:bldP spid="156685" grpId="0" animBg="1"/>
      <p:bldP spid="156686" grpId="0" animBg="1"/>
      <p:bldP spid="156687" grpId="0" animBg="1"/>
      <p:bldP spid="156688" grpId="0" animBg="1"/>
      <p:bldP spid="1566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88913"/>
            <a:ext cx="7586690" cy="5937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Регулятивные </a:t>
            </a:r>
            <a:r>
              <a:rPr lang="ru-RU" sz="2000" b="1" dirty="0"/>
              <a:t>учебные действия</a:t>
            </a:r>
            <a:r>
              <a:rPr lang="ru-RU" sz="2000" dirty="0"/>
              <a:t> детей младшего школьного возраста: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1. </a:t>
            </a:r>
            <a:r>
              <a:rPr lang="ru-RU" sz="2000" b="1" dirty="0"/>
              <a:t>Умение учиться и способность к организации своей деятельности (планирование, контроль, оценка):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способность принимать, сохранять цели и следовать им в учебной деятельности;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действовать по плану и планировать свою деятельность;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преодоление импульсивности, непроизвольности;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контролировать процесс и результаты своей деятельности, включая осуществление предвосхищающего контроля в сотрудничестве с учителем и сверстниками;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адекватно воспринимать оценки и отметки;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различать объективную трудность задачи и субъективную сложность;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взаимодействовать со взрослыми и со сверстниками в учебной деятельности.</a:t>
            </a:r>
          </a:p>
        </p:txBody>
      </p:sp>
      <p:pic>
        <p:nvPicPr>
          <p:cNvPr id="71682" name="Picture 2" descr="http://www.bsd7.org/NewsLink/UserGfx/rea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695834"/>
            <a:ext cx="2285968" cy="199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Регулятивные учебные действия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2. Формирование целеустремленности и настойчивости в достижении целей, жизненного оптимизма, готовности к преодолению трудностей: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— целеустремленность и настойчивость в достижении целей;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— готовность к преодолению трудностей, формирование установки на поиск способов разрешения трудностей (стратегия совладания);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— формирование основ оптимистического восприятия мира.</a:t>
            </a:r>
          </a:p>
        </p:txBody>
      </p:sp>
      <p:pic>
        <p:nvPicPr>
          <p:cNvPr id="70658" name="Picture 2" descr="http://900igr.net/thumbi/pedagogika/Universalnye-uchebnye-dejstvija/0018-012-Reguljativnye-dejstvij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255772"/>
            <a:ext cx="1628778" cy="1202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 чем заключается задача школы?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r>
              <a:rPr lang="ru-RU" sz="4400" dirty="0"/>
              <a:t>Формирование у каждого ребенка умения </a:t>
            </a:r>
            <a:r>
              <a:rPr lang="ru-RU" sz="4400" dirty="0" err="1"/>
              <a:t>учитьСЯ</a:t>
            </a:r>
            <a:r>
              <a:rPr lang="ru-RU" sz="4400" dirty="0"/>
              <a:t> – учить СЕБЯ.</a:t>
            </a:r>
          </a:p>
        </p:txBody>
      </p:sp>
      <p:pic>
        <p:nvPicPr>
          <p:cNvPr id="389125" name="Picture 114" descr="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643446"/>
            <a:ext cx="2554288" cy="1512887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7170" name="Picture 2" descr="http://aleks-alschool2.edu.tomsk.ru/files/sslki_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571768" cy="100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00138"/>
            <a:ext cx="7400925" cy="12573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Регулятивные УУД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2571750"/>
            <a:ext cx="8186738" cy="2519363"/>
          </a:xfrm>
        </p:spPr>
        <p:txBody>
          <a:bodyPr/>
          <a:lstStyle/>
          <a:p>
            <a:r>
              <a:rPr lang="ru-RU" dirty="0"/>
              <a:t>Регулятивные УУД включают навыки самоконтроля, умение решать учебную задачу, умение работать по алгоритму, уровень развития комбинаторных умений 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18BFC46-ED0D-4307-B615-C24A52800962}" type="slidenum">
              <a:rPr lang="ru-RU" sz="1200">
                <a:latin typeface="Arial Black" pitchFamily="34" charset="0"/>
              </a:rPr>
              <a:pPr algn="r">
                <a:defRPr/>
              </a:pPr>
              <a:t>20</a:t>
            </a:fld>
            <a:endParaRPr lang="ru-RU" sz="1200">
              <a:latin typeface="Arial Black" pitchFamily="34" charset="0"/>
            </a:endParaRPr>
          </a:p>
        </p:txBody>
      </p:sp>
      <p:pic>
        <p:nvPicPr>
          <p:cNvPr id="69634" name="Picture 2" descr="http://images-partners.google.com/images?q=tbn:ANd9GcQe1wDykpdGLaMUPC6v79kZgk_M06JMC_As0vAnYd97zCt9afQucjxhZQ:https://lh3.googleusercontent.com/_T5E7tn6HS54/TbFi4hnHjLI/AAAAAAAADI8/k5z3NpGuY6c/%D0%B4%D0%B5%D1%82%D0%B8%20%D0%B8%20%D0%9F%D0%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4946" y="4889901"/>
            <a:ext cx="2078624" cy="1610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Регулятивные действия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 и оценки успешности усвоения. </a:t>
            </a:r>
          </a:p>
        </p:txBody>
      </p:sp>
      <p:pic>
        <p:nvPicPr>
          <p:cNvPr id="416772" name="Picture 4" descr="bd19980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5339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Коммуникативные УУД</a:t>
            </a:r>
          </a:p>
        </p:txBody>
      </p:sp>
      <p:pic>
        <p:nvPicPr>
          <p:cNvPr id="158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2276475"/>
            <a:ext cx="2087563" cy="1800225"/>
          </a:xfrm>
        </p:spPr>
      </p:pic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468313" y="1484313"/>
            <a:ext cx="2663825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Планирование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учебного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сотрудничества</a:t>
            </a:r>
          </a:p>
          <a:p>
            <a:pPr algn="ctr"/>
            <a:endParaRPr lang="ru-RU" b="1" dirty="0"/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6372225" y="1484313"/>
            <a:ext cx="2232025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Постановка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вопросов</a:t>
            </a: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395288" y="5084763"/>
            <a:ext cx="2520950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Построение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речевых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высказываний</a:t>
            </a:r>
          </a:p>
          <a:p>
            <a:pPr algn="ctr"/>
            <a:endParaRPr lang="ru-RU" dirty="0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6084888" y="5013325"/>
            <a:ext cx="2735262" cy="1274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Лидерство 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согласование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действий с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партнером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391114">
            <a:off x="839788" y="2792413"/>
            <a:ext cx="2808287" cy="1223962"/>
            <a:chOff x="1109" y="1171"/>
            <a:chExt cx="1645" cy="924"/>
          </a:xfrm>
        </p:grpSpPr>
        <p:sp>
          <p:nvSpPr>
            <p:cNvPr id="158729" name="Freeform 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0" name="Freeform 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1" name="Freeform 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4821583">
            <a:off x="5668169" y="2421731"/>
            <a:ext cx="1438275" cy="1903413"/>
            <a:chOff x="1109" y="1171"/>
            <a:chExt cx="1645" cy="924"/>
          </a:xfrm>
        </p:grpSpPr>
        <p:sp>
          <p:nvSpPr>
            <p:cNvPr id="158734" name="Freeform 1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5" name="Freeform 1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6" name="Freeform 1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7" name="Freeform 1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9519034">
            <a:off x="3933825" y="4111625"/>
            <a:ext cx="2349500" cy="1603375"/>
            <a:chOff x="1109" y="1171"/>
            <a:chExt cx="1645" cy="924"/>
          </a:xfrm>
        </p:grpSpPr>
        <p:sp>
          <p:nvSpPr>
            <p:cNvPr id="158739" name="Freeform 1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0" name="Freeform 2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2" name="Freeform 2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15354283">
            <a:off x="2312987" y="3590926"/>
            <a:ext cx="1006475" cy="2120900"/>
            <a:chOff x="1109" y="1171"/>
            <a:chExt cx="1645" cy="924"/>
          </a:xfrm>
        </p:grpSpPr>
        <p:sp>
          <p:nvSpPr>
            <p:cNvPr id="158745" name="Freeform 2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6" name="Freeform 2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7" name="Freeform 2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8" name="Freeform 2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  <p:bldP spid="158725" grpId="0" animBg="1"/>
      <p:bldP spid="158726" grpId="0" animBg="1"/>
      <p:bldP spid="1587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>
                <a:solidFill>
                  <a:schemeClr val="accent2"/>
                </a:solidFill>
              </a:rPr>
              <a:t>Коммуникативные действия</a:t>
            </a:r>
            <a:r>
              <a:rPr lang="ru-RU" sz="2000" i="1"/>
              <a:t> – </a:t>
            </a:r>
            <a:r>
              <a:rPr lang="ru-RU" sz="2000"/>
              <a:t>межличностное и деловое сотрудничество, позитивное и ответственное отношение к миру природы и культуры, малой родине и Отечеству.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К ним относятся:</a:t>
            </a:r>
          </a:p>
          <a:p>
            <a:pPr>
              <a:lnSpc>
                <a:spcPct val="80000"/>
              </a:lnSpc>
            </a:pPr>
            <a:r>
              <a:rPr lang="ru-RU" sz="2000"/>
              <a:t>планирование учебного сотрудничества с учителем и сверстниками;</a:t>
            </a:r>
          </a:p>
          <a:p>
            <a:pPr>
              <a:lnSpc>
                <a:spcPct val="80000"/>
              </a:lnSpc>
            </a:pPr>
            <a:r>
              <a:rPr lang="ru-RU" sz="2000"/>
              <a:t> постановка вопросов – инициативное сотрудничество в поиске и сборе информации;</a:t>
            </a:r>
          </a:p>
          <a:p>
            <a:pPr>
              <a:lnSpc>
                <a:spcPct val="80000"/>
              </a:lnSpc>
            </a:pPr>
            <a:r>
              <a:rPr lang="ru-RU" sz="2000"/>
              <a:t>разрешение конфликтов – выявление, поиск способов решения и его реализация;</a:t>
            </a:r>
          </a:p>
          <a:p>
            <a:pPr>
              <a:lnSpc>
                <a:spcPct val="80000"/>
              </a:lnSpc>
            </a:pPr>
            <a:r>
              <a:rPr lang="ru-RU" sz="2000"/>
              <a:t>управление поведением партнера – контроль, коррекция, оценка его действий;</a:t>
            </a:r>
          </a:p>
          <a:p>
            <a:pPr>
              <a:lnSpc>
                <a:spcPct val="80000"/>
              </a:lnSpc>
            </a:pPr>
            <a:r>
              <a:rPr lang="ru-RU" sz="2000"/>
              <a:t>умение с достаточной полнотой и точностью выражать свои мысли в соответствии с задачами и и условиями коммуникации</a:t>
            </a:r>
            <a:endParaRPr lang="ru-RU" sz="2000" i="1"/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6789">
            <a:off x="1031875" y="252413"/>
            <a:ext cx="1666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260350"/>
            <a:ext cx="1793875" cy="114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r>
              <a:rPr lang="ru-RU"/>
              <a:t>Коммуникативные действия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08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	Обеспечивают возможности сотрудничества – умение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	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себя. </a:t>
            </a:r>
          </a:p>
        </p:txBody>
      </p:sp>
      <p:pic>
        <p:nvPicPr>
          <p:cNvPr id="417796" name="Picture 4" descr="j034336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857232"/>
            <a:ext cx="1676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56" name="Group 80"/>
          <p:cNvGraphicFramePr>
            <a:graphicFrameLocks noGrp="1"/>
          </p:cNvGraphicFramePr>
          <p:nvPr/>
        </p:nvGraphicFramePr>
        <p:xfrm>
          <a:off x="250825" y="981075"/>
          <a:ext cx="8642350" cy="5353368"/>
        </p:xfrm>
        <a:graphic>
          <a:graphicData uri="http://schemas.openxmlformats.org/drawingml/2006/table">
            <a:tbl>
              <a:tblPr/>
              <a:tblGrid>
                <a:gridCol w="1657350"/>
                <a:gridCol w="1727200"/>
                <a:gridCol w="1800225"/>
                <a:gridCol w="1657350"/>
                <a:gridCol w="1800225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Смысловые акценты УУД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Литературное чтение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Окружающий мир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личностные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жизненное самоопределение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нравственно-этическая ориентация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смыслообразование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нравственно-этическая ориентация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целеполагание, планирование, прогнозирование, контроль, коррекция, оценка, алгоритмизация действий (Математика, Русский язык, Окружающий мир, Технология, Физическая культура и др.)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познаватель-ные общеучебные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моделирование (перевод устной речи в письменную)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смысловое чтение, произвольные и осознанные устные и письменные высказывания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моделирование, выбор наиболее эффективных способов решения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широкий спектр источников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познаватель-ные логические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формулирование личных, языковых, нравственных проблем; самостоятельное создание способов решения проблем поискового и творческого характера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анализ, синтез, сравнение, группировка, причинно-следственные связи, логические рассуждения, доказательства, практические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коммуникатив-ные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использование средств языка и речи для получения и передачи информации, участие в продуктивном диалоге; самовыражение: монологические высказывания разного типа, презентация творческих продуктов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29" name="Text Box 82"/>
          <p:cNvSpPr txBox="1">
            <a:spLocks noChangeArrowheads="1"/>
          </p:cNvSpPr>
          <p:nvPr/>
        </p:nvSpPr>
        <p:spPr bwMode="auto">
          <a:xfrm>
            <a:off x="323850" y="333375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  <a:latin typeface="Arial" charset="0"/>
              </a:rPr>
              <a:t>Направленность учебных предметов на развитие 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5"/>
          <p:cNvSpPr>
            <a:spLocks noChangeArrowheads="1"/>
          </p:cNvSpPr>
          <p:nvPr/>
        </p:nvSpPr>
        <p:spPr bwMode="auto">
          <a:xfrm>
            <a:off x="1214414" y="285728"/>
            <a:ext cx="6429420" cy="5810271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1214414" y="357166"/>
          <a:ext cx="654846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Скругленная прямоугольная выноска 19"/>
          <p:cNvSpPr/>
          <p:nvPr/>
        </p:nvSpPr>
        <p:spPr>
          <a:xfrm>
            <a:off x="214282" y="428604"/>
            <a:ext cx="2214578" cy="826962"/>
          </a:xfrm>
          <a:prstGeom prst="wedgeRoundRectCallout">
            <a:avLst>
              <a:gd name="adj1" fmla="val 62500"/>
              <a:gd name="adj2" fmla="val 1104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Урочная</a:t>
            </a:r>
            <a:endParaRPr lang="ru-RU" sz="2400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7072330" y="571480"/>
            <a:ext cx="1843094" cy="898400"/>
          </a:xfrm>
          <a:prstGeom prst="wedgeRoundRectCallout">
            <a:avLst>
              <a:gd name="adj1" fmla="val -88821"/>
              <a:gd name="adj2" fmla="val 54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Внеурочная</a:t>
            </a:r>
            <a:endParaRPr lang="ru-RU" sz="24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715008" y="5786454"/>
            <a:ext cx="2143140" cy="826962"/>
          </a:xfrm>
          <a:prstGeom prst="wedgeRoundRectCallout">
            <a:avLst>
              <a:gd name="adj1" fmla="val -85944"/>
              <a:gd name="adj2" fmla="val -319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Внешкольная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eadtosuccess.ru/wp-content/uploads/2011/08/image_4ce9203ce271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929089" cy="392909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48198" y="1785926"/>
          <a:ext cx="459580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86248" y="785794"/>
            <a:ext cx="3714776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учетом возрастно-психологических особенностей обучающихся.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school4-lang.ucoz.ru/_si/0/6772644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000240"/>
          <a:ext cx="8286816" cy="3440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4"/>
                <a:gridCol w="857256"/>
                <a:gridCol w="1214442"/>
                <a:gridCol w="1357326"/>
                <a:gridCol w="1214446"/>
                <a:gridCol w="1071570"/>
                <a:gridCol w="1000132"/>
                <a:gridCol w="857260"/>
              </a:tblGrid>
              <a:tr h="124618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 урока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Планируемые результаты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Деятельность учащегося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Вид контроля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</a:tr>
              <a:tr h="21947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Метапредметные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Личностные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Тематическое планирование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Приоритетная </a:t>
            </a:r>
            <a:r>
              <a:rPr lang="ru-RU" sz="4000" b="1"/>
              <a:t>цель</a:t>
            </a:r>
            <a:r>
              <a:rPr lang="ru-RU" sz="4000"/>
              <a:t> школьного образования: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/>
              <a:t>развитие у ученика способности самостоятельно ставить учебную задачу,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проектировать пути их реализации,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контролировать 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/>
              <a:t>	оценивать свои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/>
              <a:t>	достижения.</a:t>
            </a:r>
          </a:p>
        </p:txBody>
      </p:sp>
      <p:pic>
        <p:nvPicPr>
          <p:cNvPr id="5" name="Picture 2" descr="http://az999.ucoz.ru/31402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00504"/>
            <a:ext cx="1553319" cy="242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93" name="Group 113"/>
          <p:cNvGraphicFramePr>
            <a:graphicFrameLocks noGrp="1"/>
          </p:cNvGraphicFramePr>
          <p:nvPr/>
        </p:nvGraphicFramePr>
        <p:xfrm>
          <a:off x="142875" y="765175"/>
          <a:ext cx="8786813" cy="5972176"/>
        </p:xfrm>
        <a:graphic>
          <a:graphicData uri="http://schemas.openxmlformats.org/drawingml/2006/table">
            <a:tbl>
              <a:tblPr/>
              <a:tblGrid>
                <a:gridCol w="1616075"/>
                <a:gridCol w="1947863"/>
                <a:gridCol w="2162175"/>
                <a:gridCol w="3060700"/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Этап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Деятельность учащихся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Универсальные действия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Самоопределение к деятельности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Организационный момент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Включение в деловой ритм. Устное сообщение учителя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Подготовка класса к работе.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Личностные: самоопределение; регулятивные: целеполагание; коммуникативные: планирование учебного сотрудничества с учителем и сверстниками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Актуализация знаний и фиксация затруднений в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Выявляет уровень знаний. Определяет типичные недостатки.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Выполняют задание, тренирующее отдельные способности к учебной деятельности, мыслительные операции и учебные навыки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Коммуникативные: планирование учебного сотрудничества с учителем и сверстниками; Познавательные: логические – анализ объектов с целью выделения признаков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Постановка учебной задачи.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Активизирует знания учащихся. Создаёт проблемную ситуацию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Ставят цели, формулируют (уточняют) тему урока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Регулятивные: целеполагание; познавательные: постановка вопросов; познавательные: общеучебные: самостоятельное выделение - формулирование познавательной цели; логические: формулирование проблемы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Построение проекта выхода из затруднения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Организует учащихся по исследованию проблемной ситуации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Составляют план достижения цели и определяют средства (алгоритм, модель и т.д.)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Регулятивные: планирование, прогнозирование; познавательые – моделирование, логические - решение проблемы, построение логической цепи рассуждений, доказательство, выдвижение гипотез и их обоснование; коммуникативные – инициативное сотрудничество в поиске и выборе информации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Первичное закрепление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Устанавливает осознанность восприятия. Первичное обобщение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Решают типовые задания с проговариванием алгоритма вслух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Регулятивные: контроль, оценка, коррекция; познавательные: общеучебные – умение структурировать знания, выбор наиболее эффективных способов решения зада, умение осознанно и произвольно строить речевое высказывание, рефлексия способов и условий действия; коммуникативные: управление поведением партнера – контроль, коррекция, оценка действий партнера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Самостоятельная работа с самопроверкой по эталону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Организует деятельность по применению новых знаний. 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Самостоятельная работа. Осуществляют самопроверку, пошагово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сравнивая с эталоном.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Регулятивные: контроль, коррекция, выделение и осознание того, что уж усвоено и что еще подлежит усвоению, осознание качества и уровня усвоения; личностные: самоопределение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Рефлексия деятельности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(итог урока)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Организует рефлексию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Осуществляют самооценку собственной учебной деятельности, соотносят цель и результаты, степень их соответствия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Коммуникативные: умение с достаточной полнотой и точностью выражать свои мысли; познавательные: рефлексия; личностные: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066" name="Rectangle 178"/>
          <p:cNvSpPr>
            <a:spLocks noChangeArrowheads="1"/>
          </p:cNvSpPr>
          <p:nvPr/>
        </p:nvSpPr>
        <p:spPr bwMode="auto">
          <a:xfrm>
            <a:off x="0" y="0"/>
            <a:ext cx="895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Системно-деятельностный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подход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Технологическая карта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Суть программы внеурочной деятельности заключается в закреплении и развитии УУД средствами организации ребёнком своего жизненного пространства.</a:t>
            </a:r>
            <a:endParaRPr lang="ru-RU" dirty="0"/>
          </a:p>
        </p:txBody>
      </p:sp>
      <p:pic>
        <p:nvPicPr>
          <p:cNvPr id="29698" name="Picture 2" descr="http://www.school2100.ru/upload/iblock/84d/84d0d3ae939db9a0c27afb356e2a540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005" y="3786190"/>
            <a:ext cx="2851237" cy="173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разработки  программы: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578647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3071810"/>
            <a:ext cx="2417440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предусматривает формирование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04389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Педагогическое сопровождение этого процесса  можно осуществлять с помощью Универсального интегрированного </a:t>
            </a:r>
            <a:r>
              <a:rPr lang="ru-RU" dirty="0" err="1" smtClean="0"/>
              <a:t>Портфолио</a:t>
            </a:r>
            <a:endParaRPr lang="ru-RU" dirty="0"/>
          </a:p>
        </p:txBody>
      </p:sp>
      <p:pic>
        <p:nvPicPr>
          <p:cNvPr id="2050" name="Picture 2" descr="http://www.uchmag.ru/upload/catalog/posob/5/0/5001_cover_image_sma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29000"/>
            <a:ext cx="1357322" cy="1900252"/>
          </a:xfrm>
          <a:prstGeom prst="rect">
            <a:avLst/>
          </a:prstGeom>
          <a:noFill/>
        </p:spPr>
      </p:pic>
      <p:pic>
        <p:nvPicPr>
          <p:cNvPr id="2052" name="Picture 4" descr="http://www.uchmag.ru/upload/catalog/posob/_/s/_s-362_cover_image_smal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7" y="3429000"/>
            <a:ext cx="142875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Результаты усвоения УУД формулируются для каждого класса и являются ориентиром при организации мониторинга их достижения.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upr.1september.ru/2010/07/0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429004" cy="3040385"/>
          </a:xfrm>
          <a:prstGeom prst="rect">
            <a:avLst/>
          </a:prstGeom>
          <a:noFill/>
        </p:spPr>
      </p:pic>
      <p:pic>
        <p:nvPicPr>
          <p:cNvPr id="1028" name="Picture 4" descr="http://images-partners.google.com/images?q=tbn:ANd9GcTnynu-CLrGlcB3HmagTuJ8Lv_j4ndA0osqOXIY92Ps9eGdlm96NwUQWTs:http://www.pl-3.ru/dok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1629398" cy="581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kaenlik.ru/sites/default/files/styles/large/public/field/image/fgo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29738"/>
            <a:ext cx="2143140" cy="2594880"/>
          </a:xfrm>
          <a:prstGeom prst="rect">
            <a:avLst/>
          </a:prstGeom>
          <a:noFill/>
        </p:spPr>
      </p:pic>
      <p:pic>
        <p:nvPicPr>
          <p:cNvPr id="5" name="Picture 2" descr="http://az999.ucoz.ru/314027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642918"/>
            <a:ext cx="2767765" cy="4317712"/>
          </a:xfrm>
          <a:prstGeom prst="rect">
            <a:avLst/>
          </a:prstGeom>
          <a:noFill/>
        </p:spPr>
      </p:pic>
      <p:pic>
        <p:nvPicPr>
          <p:cNvPr id="103428" name="Picture 4" descr="http://standart.edu.ru/attachment.aspx?id=4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7" y="2143116"/>
            <a:ext cx="288544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l="11570" t="29125" r="13223" b="7777"/>
          <a:stretch>
            <a:fillRect/>
          </a:stretch>
        </p:blipFill>
        <p:spPr bwMode="auto">
          <a:xfrm>
            <a:off x="285720" y="1000108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81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Электронное образование в 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762000"/>
            <a:ext cx="5105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	</a:t>
            </a:r>
            <a:r>
              <a:rPr lang="ru-RU" sz="4800"/>
              <a:t>Формирование УУД – это надежный путь кардинального повышения качества образования.</a:t>
            </a:r>
          </a:p>
        </p:txBody>
      </p:sp>
      <p:pic>
        <p:nvPicPr>
          <p:cNvPr id="393219" name="Picture 3" descr="j034334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7766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857496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Если человека постоянно приучать усваивать знания и умения в готовом виде, </a:t>
            </a:r>
            <a:br>
              <a:rPr lang="ru-RU" i="1" dirty="0" smtClean="0"/>
            </a:br>
            <a:r>
              <a:rPr lang="ru-RU" i="1" dirty="0" smtClean="0"/>
              <a:t>можно и притупить его природные творческие способности – </a:t>
            </a:r>
            <a:br>
              <a:rPr lang="ru-RU" i="1" dirty="0" smtClean="0"/>
            </a:br>
            <a:r>
              <a:rPr lang="ru-RU" i="1" dirty="0" smtClean="0"/>
              <a:t>«разучить» думать самостоятельно.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А. </a:t>
            </a:r>
            <a:r>
              <a:rPr lang="ru-RU" dirty="0" err="1" smtClean="0"/>
              <a:t>Дистервег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/>
              <a:t>Учащийся – «архитектор и строитель» образовательного процесса</a:t>
            </a:r>
          </a:p>
        </p:txBody>
      </p:sp>
      <p:pic>
        <p:nvPicPr>
          <p:cNvPr id="392195" name="Picture 3" descr="j035532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38600"/>
            <a:ext cx="21986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достичь эту цель?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8"/>
            <a:ext cx="8229600" cy="402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	</a:t>
            </a:r>
            <a:r>
              <a:rPr lang="ru-RU" sz="4400" dirty="0"/>
              <a:t>Благодаря системе формирования универсальных учебных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b823433aa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072188"/>
            <a:ext cx="820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643063" y="1571625"/>
            <a:ext cx="5929312" cy="47148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274320" indent="-274320" algn="just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любознательный</a:t>
            </a:r>
            <a:r>
              <a:rPr lang="ru-RU" sz="3300" dirty="0">
                <a:latin typeface="+mj-lt"/>
                <a:cs typeface="Times New Roman" pitchFamily="18" charset="0"/>
              </a:rPr>
              <a:t>, активно и заинтересованно познающий мир;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владеющий</a:t>
            </a:r>
            <a:r>
              <a:rPr lang="ru-RU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основами умения учиться, способный  к организации собственной деятельности;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любящий</a:t>
            </a:r>
            <a:r>
              <a:rPr lang="ru-RU" sz="3300" dirty="0">
                <a:latin typeface="+mj-lt"/>
                <a:cs typeface="Times New Roman" pitchFamily="18" charset="0"/>
              </a:rPr>
              <a:t> свой народ, свой край и свою Родину;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уважающий</a:t>
            </a:r>
            <a:r>
              <a:rPr lang="ru-RU" sz="3300" dirty="0">
                <a:latin typeface="+mj-lt"/>
                <a:cs typeface="Times New Roman" pitchFamily="18" charset="0"/>
              </a:rPr>
              <a:t> и принимающий ценности семьи и общества;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готовый</a:t>
            </a:r>
            <a:r>
              <a:rPr lang="ru-RU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самостоятельно действовать и отвечать за свои поступки перед семьей и обществом;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доброжелательный</a:t>
            </a:r>
            <a:r>
              <a:rPr lang="ru-RU" sz="3300" dirty="0">
                <a:latin typeface="+mj-lt"/>
                <a:cs typeface="Times New Roman" pitchFamily="18" charset="0"/>
              </a:rPr>
              <a:t>, умеющий слушать и слышать собеседника, обосновывать  свою позицию, высказывать свое мнение;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выполняющий</a:t>
            </a:r>
            <a:r>
              <a:rPr lang="ru-RU" sz="3300" dirty="0">
                <a:latin typeface="+mj-lt"/>
                <a:cs typeface="Times New Roman" pitchFamily="18" charset="0"/>
              </a:rPr>
              <a:t> правила здорового и безопасного для себя и окружающих образа жизни.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300" dirty="0">
                <a:latin typeface="+mj-lt"/>
                <a:cs typeface="Times New Roman" pitchFamily="18" charset="0"/>
              </a:rPr>
              <a:t>                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300" dirty="0">
                <a:latin typeface="+mj-lt"/>
                <a:cs typeface="Times New Roman" pitchFamily="18" charset="0"/>
              </a:rPr>
              <a:t>                 </a:t>
            </a:r>
            <a:r>
              <a:rPr lang="en-US" sz="3300" dirty="0">
                <a:latin typeface="+mj-lt"/>
                <a:cs typeface="Times New Roman" pitchFamily="18" charset="0"/>
              </a:rPr>
              <a:t>         </a:t>
            </a:r>
            <a:r>
              <a:rPr lang="ru-RU" sz="3300" dirty="0">
                <a:latin typeface="+mj-lt"/>
                <a:cs typeface="Times New Roman" pitchFamily="18" charset="0"/>
              </a:rPr>
              <a:t> (ФГОС НОО, стр.7, раздел </a:t>
            </a:r>
            <a:r>
              <a:rPr lang="en-US" sz="3300" dirty="0">
                <a:latin typeface="+mj-lt"/>
                <a:cs typeface="Times New Roman" pitchFamily="18" charset="0"/>
              </a:rPr>
              <a:t>I</a:t>
            </a:r>
            <a:r>
              <a:rPr lang="ru-RU" sz="3300" dirty="0">
                <a:latin typeface="+mj-lt"/>
                <a:cs typeface="Times New Roman" pitchFamily="18" charset="0"/>
              </a:rPr>
              <a:t>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14438" y="357188"/>
            <a:ext cx="7286625" cy="1143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spc="-1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«Портрет выпускника начальной школы»</a:t>
            </a:r>
            <a:r>
              <a:rPr lang="ru-RU" sz="144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пия j043584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6405">
            <a:off x="244475" y="2257425"/>
            <a:ext cx="18002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пия j0435773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23">
            <a:off x="7489825" y="2828925"/>
            <a:ext cx="155416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8063" y="6350000"/>
            <a:ext cx="17859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+mn-lt"/>
              </a:rPr>
              <a:t>Камагаева Ната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лья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Николаевна 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МОУ НО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Ш №33 г. Майкоп, РА 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ункции универсальных учебных действий: Обеспечение возможностей учащегося самостоятельно осуществлять деятельность учения; ставить учебные цели, искать и использовать необходимые средства и способы их достижения; контролировать и оценивать процесс и результаты деятельности; создание условий для гармоничного развития личности и ее готовности к непрерывному образованию; обеспечение успешного усвоеня знаний, формирования умений, навыков и компетентностей в любой предметной области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rudocs.exdat.com/pars_docs/tw_refs/416/415389/415389_html_530e61c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643998" cy="54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0" y="1981200"/>
            <a:ext cx="2843213" cy="1200150"/>
          </a:xfrm>
          <a:prstGeom prst="wedgeRectCallout">
            <a:avLst>
              <a:gd name="adj1" fmla="val 50389"/>
              <a:gd name="adj2" fmla="val 37190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>
            <a:spAutoFit/>
            <a:flatTx/>
          </a:bodyPr>
          <a:lstStyle/>
          <a:p>
            <a:pPr algn="ctr"/>
            <a:r>
              <a:rPr lang="ru-RU" b="1"/>
              <a:t>действия </a:t>
            </a:r>
          </a:p>
          <a:p>
            <a:pPr algn="ctr"/>
            <a:r>
              <a:rPr lang="ru-RU" b="1"/>
              <a:t>смыслообразования</a:t>
            </a:r>
          </a:p>
          <a:p>
            <a:pPr algn="ctr"/>
            <a:endParaRPr lang="ru-RU"/>
          </a:p>
          <a:p>
            <a:pPr algn="ctr"/>
            <a:endParaRPr lang="ru-RU" b="1">
              <a:latin typeface="Times New Roman" pitchFamily="18" charset="0"/>
            </a:endParaRPr>
          </a:p>
        </p:txBody>
      </p:sp>
      <p:sp>
        <p:nvSpPr>
          <p:cNvPr id="150531" name="Freeform 3"/>
          <p:cNvSpPr>
            <a:spLocks/>
          </p:cNvSpPr>
          <p:nvPr/>
        </p:nvSpPr>
        <p:spPr bwMode="auto">
          <a:xfrm rot="967543" flipV="1">
            <a:off x="889000" y="3149600"/>
            <a:ext cx="1617663" cy="2287588"/>
          </a:xfrm>
          <a:custGeom>
            <a:avLst/>
            <a:gdLst/>
            <a:ahLst/>
            <a:cxnLst>
              <a:cxn ang="0">
                <a:pos x="866" y="3"/>
              </a:cxn>
              <a:cxn ang="0">
                <a:pos x="821" y="12"/>
              </a:cxn>
              <a:cxn ang="0">
                <a:pos x="782" y="22"/>
              </a:cxn>
              <a:cxn ang="0">
                <a:pos x="743" y="33"/>
              </a:cxn>
              <a:cxn ang="0">
                <a:pos x="704" y="47"/>
              </a:cxn>
              <a:cxn ang="0">
                <a:pos x="660" y="65"/>
              </a:cxn>
              <a:cxn ang="0">
                <a:pos x="617" y="84"/>
              </a:cxn>
              <a:cxn ang="0">
                <a:pos x="575" y="105"/>
              </a:cxn>
              <a:cxn ang="0">
                <a:pos x="539" y="127"/>
              </a:cxn>
              <a:cxn ang="0">
                <a:pos x="503" y="150"/>
              </a:cxn>
              <a:cxn ang="0">
                <a:pos x="463" y="179"/>
              </a:cxn>
              <a:cxn ang="0">
                <a:pos x="428" y="205"/>
              </a:cxn>
              <a:cxn ang="0">
                <a:pos x="372" y="255"/>
              </a:cxn>
              <a:cxn ang="0">
                <a:pos x="324" y="304"/>
              </a:cxn>
              <a:cxn ang="0">
                <a:pos x="286" y="349"/>
              </a:cxn>
              <a:cxn ang="0">
                <a:pos x="246" y="401"/>
              </a:cxn>
              <a:cxn ang="0">
                <a:pos x="210" y="458"/>
              </a:cxn>
              <a:cxn ang="0">
                <a:pos x="177" y="514"/>
              </a:cxn>
              <a:cxn ang="0">
                <a:pos x="149" y="577"/>
              </a:cxn>
              <a:cxn ang="0">
                <a:pos x="125" y="644"/>
              </a:cxn>
              <a:cxn ang="0">
                <a:pos x="100" y="727"/>
              </a:cxn>
              <a:cxn ang="0">
                <a:pos x="85" y="808"/>
              </a:cxn>
              <a:cxn ang="0">
                <a:pos x="73" y="913"/>
              </a:cxn>
              <a:cxn ang="0">
                <a:pos x="73" y="1004"/>
              </a:cxn>
              <a:cxn ang="0">
                <a:pos x="82" y="1087"/>
              </a:cxn>
              <a:cxn ang="0">
                <a:pos x="96" y="1172"/>
              </a:cxn>
              <a:cxn ang="0">
                <a:pos x="123" y="1265"/>
              </a:cxn>
              <a:cxn ang="0">
                <a:pos x="155" y="1352"/>
              </a:cxn>
              <a:cxn ang="0">
                <a:pos x="199" y="1434"/>
              </a:cxn>
              <a:cxn ang="0">
                <a:pos x="607" y="1637"/>
              </a:cxn>
              <a:cxn ang="0">
                <a:pos x="597" y="1204"/>
              </a:cxn>
              <a:cxn ang="0">
                <a:pos x="560" y="1136"/>
              </a:cxn>
              <a:cxn ang="0">
                <a:pos x="538" y="1070"/>
              </a:cxn>
              <a:cxn ang="0">
                <a:pos x="530" y="1007"/>
              </a:cxn>
              <a:cxn ang="0">
                <a:pos x="527" y="945"/>
              </a:cxn>
              <a:cxn ang="0">
                <a:pos x="533" y="872"/>
              </a:cxn>
              <a:cxn ang="0">
                <a:pos x="550" y="800"/>
              </a:cxn>
              <a:cxn ang="0">
                <a:pos x="576" y="733"/>
              </a:cxn>
              <a:cxn ang="0">
                <a:pos x="607" y="680"/>
              </a:cxn>
              <a:cxn ang="0">
                <a:pos x="635" y="642"/>
              </a:cxn>
              <a:cxn ang="0">
                <a:pos x="668" y="603"/>
              </a:cxn>
              <a:cxn ang="0">
                <a:pos x="700" y="571"/>
              </a:cxn>
              <a:cxn ang="0">
                <a:pos x="737" y="542"/>
              </a:cxn>
              <a:cxn ang="0">
                <a:pos x="781" y="513"/>
              </a:cxn>
              <a:cxn ang="0">
                <a:pos x="823" y="489"/>
              </a:cxn>
              <a:cxn ang="0">
                <a:pos x="885" y="468"/>
              </a:cxn>
            </a:cxnLst>
            <a:rect l="0" t="0" r="r" b="b"/>
            <a:pathLst>
              <a:path w="885" h="1637">
                <a:moveTo>
                  <a:pt x="885" y="0"/>
                </a:moveTo>
                <a:lnTo>
                  <a:pt x="866" y="3"/>
                </a:lnTo>
                <a:lnTo>
                  <a:pt x="847" y="6"/>
                </a:lnTo>
                <a:lnTo>
                  <a:pt x="821" y="12"/>
                </a:lnTo>
                <a:lnTo>
                  <a:pt x="802" y="16"/>
                </a:lnTo>
                <a:lnTo>
                  <a:pt x="782" y="22"/>
                </a:lnTo>
                <a:lnTo>
                  <a:pt x="763" y="28"/>
                </a:lnTo>
                <a:lnTo>
                  <a:pt x="743" y="33"/>
                </a:lnTo>
                <a:lnTo>
                  <a:pt x="724" y="39"/>
                </a:lnTo>
                <a:lnTo>
                  <a:pt x="704" y="47"/>
                </a:lnTo>
                <a:lnTo>
                  <a:pt x="680" y="56"/>
                </a:lnTo>
                <a:lnTo>
                  <a:pt x="660" y="65"/>
                </a:lnTo>
                <a:lnTo>
                  <a:pt x="639" y="74"/>
                </a:lnTo>
                <a:lnTo>
                  <a:pt x="617" y="84"/>
                </a:lnTo>
                <a:lnTo>
                  <a:pt x="595" y="95"/>
                </a:lnTo>
                <a:lnTo>
                  <a:pt x="575" y="105"/>
                </a:lnTo>
                <a:lnTo>
                  <a:pt x="556" y="117"/>
                </a:lnTo>
                <a:lnTo>
                  <a:pt x="539" y="127"/>
                </a:lnTo>
                <a:lnTo>
                  <a:pt x="522" y="139"/>
                </a:lnTo>
                <a:lnTo>
                  <a:pt x="503" y="150"/>
                </a:lnTo>
                <a:lnTo>
                  <a:pt x="482" y="164"/>
                </a:lnTo>
                <a:lnTo>
                  <a:pt x="463" y="179"/>
                </a:lnTo>
                <a:lnTo>
                  <a:pt x="445" y="193"/>
                </a:lnTo>
                <a:lnTo>
                  <a:pt x="428" y="205"/>
                </a:lnTo>
                <a:lnTo>
                  <a:pt x="400" y="228"/>
                </a:lnTo>
                <a:lnTo>
                  <a:pt x="372" y="255"/>
                </a:lnTo>
                <a:lnTo>
                  <a:pt x="350" y="275"/>
                </a:lnTo>
                <a:lnTo>
                  <a:pt x="324" y="304"/>
                </a:lnTo>
                <a:lnTo>
                  <a:pt x="306" y="325"/>
                </a:lnTo>
                <a:lnTo>
                  <a:pt x="286" y="349"/>
                </a:lnTo>
                <a:lnTo>
                  <a:pt x="264" y="376"/>
                </a:lnTo>
                <a:lnTo>
                  <a:pt x="246" y="401"/>
                </a:lnTo>
                <a:lnTo>
                  <a:pt x="228" y="430"/>
                </a:lnTo>
                <a:lnTo>
                  <a:pt x="210" y="458"/>
                </a:lnTo>
                <a:lnTo>
                  <a:pt x="192" y="488"/>
                </a:lnTo>
                <a:lnTo>
                  <a:pt x="177" y="514"/>
                </a:lnTo>
                <a:lnTo>
                  <a:pt x="163" y="546"/>
                </a:lnTo>
                <a:lnTo>
                  <a:pt x="149" y="577"/>
                </a:lnTo>
                <a:lnTo>
                  <a:pt x="137" y="609"/>
                </a:lnTo>
                <a:lnTo>
                  <a:pt x="125" y="644"/>
                </a:lnTo>
                <a:lnTo>
                  <a:pt x="110" y="687"/>
                </a:lnTo>
                <a:lnTo>
                  <a:pt x="100" y="727"/>
                </a:lnTo>
                <a:lnTo>
                  <a:pt x="90" y="768"/>
                </a:lnTo>
                <a:lnTo>
                  <a:pt x="85" y="808"/>
                </a:lnTo>
                <a:lnTo>
                  <a:pt x="78" y="855"/>
                </a:lnTo>
                <a:lnTo>
                  <a:pt x="73" y="913"/>
                </a:lnTo>
                <a:lnTo>
                  <a:pt x="72" y="959"/>
                </a:lnTo>
                <a:lnTo>
                  <a:pt x="73" y="1004"/>
                </a:lnTo>
                <a:lnTo>
                  <a:pt x="77" y="1047"/>
                </a:lnTo>
                <a:lnTo>
                  <a:pt x="82" y="1087"/>
                </a:lnTo>
                <a:lnTo>
                  <a:pt x="87" y="1129"/>
                </a:lnTo>
                <a:lnTo>
                  <a:pt x="96" y="1172"/>
                </a:lnTo>
                <a:lnTo>
                  <a:pt x="108" y="1218"/>
                </a:lnTo>
                <a:lnTo>
                  <a:pt x="123" y="1265"/>
                </a:lnTo>
                <a:lnTo>
                  <a:pt x="138" y="1309"/>
                </a:lnTo>
                <a:lnTo>
                  <a:pt x="155" y="1352"/>
                </a:lnTo>
                <a:lnTo>
                  <a:pt x="175" y="1394"/>
                </a:lnTo>
                <a:lnTo>
                  <a:pt x="199" y="1434"/>
                </a:lnTo>
                <a:lnTo>
                  <a:pt x="0" y="1547"/>
                </a:lnTo>
                <a:lnTo>
                  <a:pt x="607" y="1637"/>
                </a:lnTo>
                <a:lnTo>
                  <a:pt x="830" y="1079"/>
                </a:lnTo>
                <a:lnTo>
                  <a:pt x="597" y="1204"/>
                </a:lnTo>
                <a:lnTo>
                  <a:pt x="574" y="1168"/>
                </a:lnTo>
                <a:lnTo>
                  <a:pt x="560" y="1136"/>
                </a:lnTo>
                <a:lnTo>
                  <a:pt x="547" y="1103"/>
                </a:lnTo>
                <a:lnTo>
                  <a:pt x="538" y="1070"/>
                </a:lnTo>
                <a:lnTo>
                  <a:pt x="532" y="1038"/>
                </a:lnTo>
                <a:lnTo>
                  <a:pt x="530" y="1007"/>
                </a:lnTo>
                <a:lnTo>
                  <a:pt x="527" y="976"/>
                </a:lnTo>
                <a:lnTo>
                  <a:pt x="527" y="945"/>
                </a:lnTo>
                <a:lnTo>
                  <a:pt x="529" y="908"/>
                </a:lnTo>
                <a:lnTo>
                  <a:pt x="533" y="872"/>
                </a:lnTo>
                <a:lnTo>
                  <a:pt x="541" y="832"/>
                </a:lnTo>
                <a:lnTo>
                  <a:pt x="550" y="800"/>
                </a:lnTo>
                <a:lnTo>
                  <a:pt x="564" y="764"/>
                </a:lnTo>
                <a:lnTo>
                  <a:pt x="576" y="733"/>
                </a:lnTo>
                <a:lnTo>
                  <a:pt x="593" y="703"/>
                </a:lnTo>
                <a:lnTo>
                  <a:pt x="607" y="680"/>
                </a:lnTo>
                <a:lnTo>
                  <a:pt x="621" y="661"/>
                </a:lnTo>
                <a:lnTo>
                  <a:pt x="635" y="642"/>
                </a:lnTo>
                <a:lnTo>
                  <a:pt x="651" y="623"/>
                </a:lnTo>
                <a:lnTo>
                  <a:pt x="668" y="603"/>
                </a:lnTo>
                <a:lnTo>
                  <a:pt x="683" y="589"/>
                </a:lnTo>
                <a:lnTo>
                  <a:pt x="700" y="571"/>
                </a:lnTo>
                <a:lnTo>
                  <a:pt x="717" y="557"/>
                </a:lnTo>
                <a:lnTo>
                  <a:pt x="737" y="542"/>
                </a:lnTo>
                <a:lnTo>
                  <a:pt x="761" y="526"/>
                </a:lnTo>
                <a:lnTo>
                  <a:pt x="781" y="513"/>
                </a:lnTo>
                <a:lnTo>
                  <a:pt x="798" y="503"/>
                </a:lnTo>
                <a:lnTo>
                  <a:pt x="823" y="489"/>
                </a:lnTo>
                <a:lnTo>
                  <a:pt x="847" y="479"/>
                </a:lnTo>
                <a:lnTo>
                  <a:pt x="885" y="468"/>
                </a:lnTo>
                <a:lnTo>
                  <a:pt x="885" y="0"/>
                </a:ln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43529"/>
                  <a:invGamma/>
                </a:srgbClr>
              </a:gs>
            </a:gsLst>
            <a:path path="rect">
              <a:fillToRect r="100000" b="100000"/>
            </a:path>
          </a:gradFill>
          <a:ln w="19050" cmpd="sng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2339975" y="5373688"/>
            <a:ext cx="4103688" cy="914400"/>
          </a:xfrm>
          <a:prstGeom prst="wedgeRectCallout">
            <a:avLst>
              <a:gd name="adj1" fmla="val -36653"/>
              <a:gd name="adj2" fmla="val -61458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/>
              <a:t>действия </a:t>
            </a:r>
          </a:p>
          <a:p>
            <a:pPr algn="ctr"/>
            <a:r>
              <a:rPr lang="ru-RU" sz="2000" b="1"/>
              <a:t>нравственно-этического</a:t>
            </a:r>
            <a:r>
              <a:rPr lang="ru-RU" sz="2000"/>
              <a:t> </a:t>
            </a:r>
          </a:p>
          <a:p>
            <a:pPr algn="ctr"/>
            <a:r>
              <a:rPr lang="ru-RU" sz="2000" b="1"/>
              <a:t>оценивания</a:t>
            </a:r>
          </a:p>
          <a:p>
            <a:pPr algn="ctr"/>
            <a:endParaRPr lang="ru-RU" sz="2000" b="1">
              <a:latin typeface="Times New Roman" pitchFamily="18" charset="0"/>
            </a:endParaRPr>
          </a:p>
        </p:txBody>
      </p:sp>
      <p:sp>
        <p:nvSpPr>
          <p:cNvPr id="150533" name="Freeform 5"/>
          <p:cNvSpPr>
            <a:spLocks/>
          </p:cNvSpPr>
          <p:nvPr/>
        </p:nvSpPr>
        <p:spPr bwMode="auto">
          <a:xfrm rot="19230985" flipV="1">
            <a:off x="6178550" y="2932113"/>
            <a:ext cx="2311400" cy="2732087"/>
          </a:xfrm>
          <a:custGeom>
            <a:avLst/>
            <a:gdLst/>
            <a:ahLst/>
            <a:cxnLst>
              <a:cxn ang="0">
                <a:pos x="519" y="220"/>
              </a:cxn>
              <a:cxn ang="0">
                <a:pos x="567" y="230"/>
              </a:cxn>
              <a:cxn ang="0">
                <a:pos x="604" y="239"/>
              </a:cxn>
              <a:cxn ang="0">
                <a:pos x="643" y="251"/>
              </a:cxn>
              <a:cxn ang="0">
                <a:pos x="682" y="264"/>
              </a:cxn>
              <a:cxn ang="0">
                <a:pos x="727" y="282"/>
              </a:cxn>
              <a:cxn ang="0">
                <a:pos x="770" y="301"/>
              </a:cxn>
              <a:cxn ang="0">
                <a:pos x="812" y="322"/>
              </a:cxn>
              <a:cxn ang="0">
                <a:pos x="848" y="344"/>
              </a:cxn>
              <a:cxn ang="0">
                <a:pos x="884" y="367"/>
              </a:cxn>
              <a:cxn ang="0">
                <a:pos x="924" y="396"/>
              </a:cxn>
              <a:cxn ang="0">
                <a:pos x="959" y="422"/>
              </a:cxn>
              <a:cxn ang="0">
                <a:pos x="1014" y="471"/>
              </a:cxn>
              <a:cxn ang="0">
                <a:pos x="1062" y="520"/>
              </a:cxn>
              <a:cxn ang="0">
                <a:pos x="1100" y="565"/>
              </a:cxn>
              <a:cxn ang="0">
                <a:pos x="1140" y="618"/>
              </a:cxn>
              <a:cxn ang="0">
                <a:pos x="1177" y="675"/>
              </a:cxn>
              <a:cxn ang="0">
                <a:pos x="1209" y="731"/>
              </a:cxn>
              <a:cxn ang="0">
                <a:pos x="1238" y="794"/>
              </a:cxn>
              <a:cxn ang="0">
                <a:pos x="1262" y="861"/>
              </a:cxn>
              <a:cxn ang="0">
                <a:pos x="1287" y="944"/>
              </a:cxn>
              <a:cxn ang="0">
                <a:pos x="1302" y="1025"/>
              </a:cxn>
              <a:cxn ang="0">
                <a:pos x="1314" y="1131"/>
              </a:cxn>
              <a:cxn ang="0">
                <a:pos x="1314" y="1221"/>
              </a:cxn>
              <a:cxn ang="0">
                <a:pos x="1305" y="1303"/>
              </a:cxn>
              <a:cxn ang="0">
                <a:pos x="1291" y="1388"/>
              </a:cxn>
              <a:cxn ang="0">
                <a:pos x="1264" y="1482"/>
              </a:cxn>
              <a:cxn ang="0">
                <a:pos x="1232" y="1569"/>
              </a:cxn>
              <a:cxn ang="0">
                <a:pos x="1182" y="1653"/>
              </a:cxn>
              <a:cxn ang="0">
                <a:pos x="816" y="1387"/>
              </a:cxn>
              <a:cxn ang="0">
                <a:pos x="840" y="1320"/>
              </a:cxn>
              <a:cxn ang="0">
                <a:pos x="855" y="1255"/>
              </a:cxn>
              <a:cxn ang="0">
                <a:pos x="860" y="1194"/>
              </a:cxn>
              <a:cxn ang="0">
                <a:pos x="858" y="1125"/>
              </a:cxn>
              <a:cxn ang="0">
                <a:pos x="846" y="1049"/>
              </a:cxn>
              <a:cxn ang="0">
                <a:pos x="823" y="981"/>
              </a:cxn>
              <a:cxn ang="0">
                <a:pos x="794" y="920"/>
              </a:cxn>
              <a:cxn ang="0">
                <a:pos x="766" y="878"/>
              </a:cxn>
              <a:cxn ang="0">
                <a:pos x="736" y="840"/>
              </a:cxn>
              <a:cxn ang="0">
                <a:pos x="703" y="806"/>
              </a:cxn>
              <a:cxn ang="0">
                <a:pos x="669" y="774"/>
              </a:cxn>
              <a:cxn ang="0">
                <a:pos x="625" y="744"/>
              </a:cxn>
              <a:cxn ang="0">
                <a:pos x="588" y="721"/>
              </a:cxn>
              <a:cxn ang="0">
                <a:pos x="541" y="698"/>
              </a:cxn>
              <a:cxn ang="0">
                <a:pos x="502" y="684"/>
              </a:cxn>
              <a:cxn ang="0">
                <a:pos x="444" y="672"/>
              </a:cxn>
              <a:cxn ang="0">
                <a:pos x="386" y="667"/>
              </a:cxn>
              <a:cxn ang="0">
                <a:pos x="370" y="907"/>
              </a:cxn>
              <a:cxn ang="0">
                <a:pos x="369" y="0"/>
              </a:cxn>
              <a:cxn ang="0">
                <a:pos x="389" y="208"/>
              </a:cxn>
              <a:cxn ang="0">
                <a:pos x="448" y="211"/>
              </a:cxn>
              <a:cxn ang="0">
                <a:pos x="501" y="217"/>
              </a:cxn>
            </a:cxnLst>
            <a:rect l="0" t="0" r="r" b="b"/>
            <a:pathLst>
              <a:path w="1315" h="1653">
                <a:moveTo>
                  <a:pt x="501" y="217"/>
                </a:moveTo>
                <a:lnTo>
                  <a:pt x="519" y="220"/>
                </a:lnTo>
                <a:lnTo>
                  <a:pt x="543" y="224"/>
                </a:lnTo>
                <a:lnTo>
                  <a:pt x="567" y="230"/>
                </a:lnTo>
                <a:lnTo>
                  <a:pt x="584" y="234"/>
                </a:lnTo>
                <a:lnTo>
                  <a:pt x="604" y="239"/>
                </a:lnTo>
                <a:lnTo>
                  <a:pt x="623" y="245"/>
                </a:lnTo>
                <a:lnTo>
                  <a:pt x="643" y="251"/>
                </a:lnTo>
                <a:lnTo>
                  <a:pt x="661" y="256"/>
                </a:lnTo>
                <a:lnTo>
                  <a:pt x="682" y="264"/>
                </a:lnTo>
                <a:lnTo>
                  <a:pt x="706" y="274"/>
                </a:lnTo>
                <a:lnTo>
                  <a:pt x="727" y="282"/>
                </a:lnTo>
                <a:lnTo>
                  <a:pt x="747" y="291"/>
                </a:lnTo>
                <a:lnTo>
                  <a:pt x="770" y="301"/>
                </a:lnTo>
                <a:lnTo>
                  <a:pt x="792" y="312"/>
                </a:lnTo>
                <a:lnTo>
                  <a:pt x="812" y="322"/>
                </a:lnTo>
                <a:lnTo>
                  <a:pt x="831" y="334"/>
                </a:lnTo>
                <a:lnTo>
                  <a:pt x="848" y="344"/>
                </a:lnTo>
                <a:lnTo>
                  <a:pt x="865" y="356"/>
                </a:lnTo>
                <a:lnTo>
                  <a:pt x="884" y="367"/>
                </a:lnTo>
                <a:lnTo>
                  <a:pt x="905" y="382"/>
                </a:lnTo>
                <a:lnTo>
                  <a:pt x="924" y="396"/>
                </a:lnTo>
                <a:lnTo>
                  <a:pt x="942" y="410"/>
                </a:lnTo>
                <a:lnTo>
                  <a:pt x="959" y="422"/>
                </a:lnTo>
                <a:lnTo>
                  <a:pt x="986" y="445"/>
                </a:lnTo>
                <a:lnTo>
                  <a:pt x="1014" y="471"/>
                </a:lnTo>
                <a:lnTo>
                  <a:pt x="1036" y="491"/>
                </a:lnTo>
                <a:lnTo>
                  <a:pt x="1062" y="520"/>
                </a:lnTo>
                <a:lnTo>
                  <a:pt x="1080" y="541"/>
                </a:lnTo>
                <a:lnTo>
                  <a:pt x="1100" y="565"/>
                </a:lnTo>
                <a:lnTo>
                  <a:pt x="1122" y="592"/>
                </a:lnTo>
                <a:lnTo>
                  <a:pt x="1140" y="618"/>
                </a:lnTo>
                <a:lnTo>
                  <a:pt x="1158" y="647"/>
                </a:lnTo>
                <a:lnTo>
                  <a:pt x="1177" y="675"/>
                </a:lnTo>
                <a:lnTo>
                  <a:pt x="1193" y="705"/>
                </a:lnTo>
                <a:lnTo>
                  <a:pt x="1209" y="731"/>
                </a:lnTo>
                <a:lnTo>
                  <a:pt x="1224" y="763"/>
                </a:lnTo>
                <a:lnTo>
                  <a:pt x="1238" y="794"/>
                </a:lnTo>
                <a:lnTo>
                  <a:pt x="1250" y="826"/>
                </a:lnTo>
                <a:lnTo>
                  <a:pt x="1262" y="861"/>
                </a:lnTo>
                <a:lnTo>
                  <a:pt x="1277" y="904"/>
                </a:lnTo>
                <a:lnTo>
                  <a:pt x="1287" y="944"/>
                </a:lnTo>
                <a:lnTo>
                  <a:pt x="1297" y="985"/>
                </a:lnTo>
                <a:lnTo>
                  <a:pt x="1302" y="1025"/>
                </a:lnTo>
                <a:lnTo>
                  <a:pt x="1309" y="1072"/>
                </a:lnTo>
                <a:lnTo>
                  <a:pt x="1314" y="1131"/>
                </a:lnTo>
                <a:lnTo>
                  <a:pt x="1315" y="1176"/>
                </a:lnTo>
                <a:lnTo>
                  <a:pt x="1314" y="1221"/>
                </a:lnTo>
                <a:lnTo>
                  <a:pt x="1310" y="1263"/>
                </a:lnTo>
                <a:lnTo>
                  <a:pt x="1305" y="1303"/>
                </a:lnTo>
                <a:lnTo>
                  <a:pt x="1300" y="1345"/>
                </a:lnTo>
                <a:lnTo>
                  <a:pt x="1291" y="1388"/>
                </a:lnTo>
                <a:lnTo>
                  <a:pt x="1279" y="1434"/>
                </a:lnTo>
                <a:lnTo>
                  <a:pt x="1264" y="1482"/>
                </a:lnTo>
                <a:lnTo>
                  <a:pt x="1249" y="1526"/>
                </a:lnTo>
                <a:lnTo>
                  <a:pt x="1232" y="1569"/>
                </a:lnTo>
                <a:lnTo>
                  <a:pt x="1207" y="1611"/>
                </a:lnTo>
                <a:lnTo>
                  <a:pt x="1182" y="1653"/>
                </a:lnTo>
                <a:lnTo>
                  <a:pt x="795" y="1429"/>
                </a:lnTo>
                <a:lnTo>
                  <a:pt x="816" y="1387"/>
                </a:lnTo>
                <a:lnTo>
                  <a:pt x="830" y="1355"/>
                </a:lnTo>
                <a:lnTo>
                  <a:pt x="840" y="1320"/>
                </a:lnTo>
                <a:lnTo>
                  <a:pt x="849" y="1286"/>
                </a:lnTo>
                <a:lnTo>
                  <a:pt x="855" y="1255"/>
                </a:lnTo>
                <a:lnTo>
                  <a:pt x="857" y="1224"/>
                </a:lnTo>
                <a:lnTo>
                  <a:pt x="860" y="1194"/>
                </a:lnTo>
                <a:lnTo>
                  <a:pt x="860" y="1162"/>
                </a:lnTo>
                <a:lnTo>
                  <a:pt x="858" y="1125"/>
                </a:lnTo>
                <a:lnTo>
                  <a:pt x="853" y="1089"/>
                </a:lnTo>
                <a:lnTo>
                  <a:pt x="846" y="1049"/>
                </a:lnTo>
                <a:lnTo>
                  <a:pt x="837" y="1017"/>
                </a:lnTo>
                <a:lnTo>
                  <a:pt x="823" y="981"/>
                </a:lnTo>
                <a:lnTo>
                  <a:pt x="810" y="950"/>
                </a:lnTo>
                <a:lnTo>
                  <a:pt x="794" y="920"/>
                </a:lnTo>
                <a:lnTo>
                  <a:pt x="780" y="897"/>
                </a:lnTo>
                <a:lnTo>
                  <a:pt x="766" y="878"/>
                </a:lnTo>
                <a:lnTo>
                  <a:pt x="752" y="859"/>
                </a:lnTo>
                <a:lnTo>
                  <a:pt x="736" y="840"/>
                </a:lnTo>
                <a:lnTo>
                  <a:pt x="718" y="820"/>
                </a:lnTo>
                <a:lnTo>
                  <a:pt x="703" y="806"/>
                </a:lnTo>
                <a:lnTo>
                  <a:pt x="686" y="789"/>
                </a:lnTo>
                <a:lnTo>
                  <a:pt x="669" y="774"/>
                </a:lnTo>
                <a:lnTo>
                  <a:pt x="649" y="759"/>
                </a:lnTo>
                <a:lnTo>
                  <a:pt x="625" y="744"/>
                </a:lnTo>
                <a:lnTo>
                  <a:pt x="605" y="730"/>
                </a:lnTo>
                <a:lnTo>
                  <a:pt x="588" y="721"/>
                </a:lnTo>
                <a:lnTo>
                  <a:pt x="563" y="706"/>
                </a:lnTo>
                <a:lnTo>
                  <a:pt x="541" y="698"/>
                </a:lnTo>
                <a:lnTo>
                  <a:pt x="522" y="691"/>
                </a:lnTo>
                <a:lnTo>
                  <a:pt x="502" y="684"/>
                </a:lnTo>
                <a:lnTo>
                  <a:pt x="472" y="677"/>
                </a:lnTo>
                <a:lnTo>
                  <a:pt x="444" y="672"/>
                </a:lnTo>
                <a:lnTo>
                  <a:pt x="415" y="669"/>
                </a:lnTo>
                <a:lnTo>
                  <a:pt x="386" y="667"/>
                </a:lnTo>
                <a:lnTo>
                  <a:pt x="370" y="666"/>
                </a:lnTo>
                <a:lnTo>
                  <a:pt x="370" y="907"/>
                </a:lnTo>
                <a:lnTo>
                  <a:pt x="0" y="460"/>
                </a:lnTo>
                <a:lnTo>
                  <a:pt x="369" y="0"/>
                </a:lnTo>
                <a:lnTo>
                  <a:pt x="369" y="207"/>
                </a:lnTo>
                <a:lnTo>
                  <a:pt x="389" y="208"/>
                </a:lnTo>
                <a:lnTo>
                  <a:pt x="418" y="209"/>
                </a:lnTo>
                <a:lnTo>
                  <a:pt x="448" y="211"/>
                </a:lnTo>
                <a:lnTo>
                  <a:pt x="477" y="214"/>
                </a:lnTo>
                <a:lnTo>
                  <a:pt x="501" y="217"/>
                </a:lnTo>
                <a:close/>
              </a:path>
            </a:pathLst>
          </a:custGeom>
          <a:solidFill>
            <a:srgbClr val="009900"/>
          </a:solidFill>
          <a:ln w="19050" cmpd="sng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 flipV="1">
            <a:off x="762000" y="115888"/>
            <a:ext cx="7620000" cy="112712"/>
          </a:xfrm>
          <a:prstGeom prst="cube">
            <a:avLst>
              <a:gd name="adj" fmla="val 10458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 rot="10800000" wrap="none" anchor="ctr"/>
          <a:lstStyle/>
          <a:p>
            <a:pPr algn="ctr"/>
            <a:endParaRPr lang="ru-RU" b="1">
              <a:latin typeface="Times New Roman" pitchFamily="18" charset="0"/>
            </a:endParaRPr>
          </a:p>
        </p:txBody>
      </p:sp>
      <p:sp>
        <p:nvSpPr>
          <p:cNvPr id="150535" name="AutoShape 7"/>
          <p:cNvSpPr>
            <a:spLocks noChangeArrowheads="1"/>
          </p:cNvSpPr>
          <p:nvPr/>
        </p:nvSpPr>
        <p:spPr bwMode="auto">
          <a:xfrm>
            <a:off x="2819400" y="1600200"/>
            <a:ext cx="3505200" cy="3657600"/>
          </a:xfrm>
          <a:prstGeom prst="star24">
            <a:avLst>
              <a:gd name="adj" fmla="val 37500"/>
            </a:avLst>
          </a:prstGeom>
          <a:gradFill rotWithShape="0">
            <a:gsLst>
              <a:gs pos="0">
                <a:srgbClr val="95FF95"/>
              </a:gs>
              <a:gs pos="100000">
                <a:srgbClr val="FFE0B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Личностные УУД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6446838" y="1958975"/>
            <a:ext cx="2517775" cy="650875"/>
          </a:xfrm>
          <a:prstGeom prst="wedgeRectCallout">
            <a:avLst>
              <a:gd name="adj1" fmla="val -67593"/>
              <a:gd name="adj2" fmla="val 18634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>
            <a:spAutoFit/>
            <a:flatTx/>
          </a:bodyPr>
          <a:lstStyle/>
          <a:p>
            <a:pPr algn="ctr"/>
            <a:r>
              <a:rPr lang="ru-RU" b="1"/>
              <a:t>Действия</a:t>
            </a:r>
          </a:p>
          <a:p>
            <a:pPr algn="ctr"/>
            <a:r>
              <a:rPr lang="ru-RU" b="1"/>
              <a:t>самоопределения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 autoUpdateAnimBg="0"/>
      <p:bldP spid="150531" grpId="0" animBg="1"/>
      <p:bldP spid="150532" grpId="0" animBg="1" autoUpdateAnimBg="0"/>
      <p:bldP spid="150533" grpId="0" animBg="1"/>
      <p:bldP spid="150535" grpId="0" animBg="1" autoUpdateAnimBg="0"/>
      <p:bldP spid="150536" grpId="0" animBg="1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1395</Words>
  <Application>Microsoft Office PowerPoint</Application>
  <PresentationFormat>Экран (4:3)</PresentationFormat>
  <Paragraphs>242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Тема Office</vt:lpstr>
      <vt:lpstr>Аспект</vt:lpstr>
      <vt:lpstr>Поток</vt:lpstr>
      <vt:lpstr>Городская</vt:lpstr>
      <vt:lpstr>1_Аспект</vt:lpstr>
      <vt:lpstr>Литейная</vt:lpstr>
      <vt:lpstr>Техническая</vt:lpstr>
      <vt:lpstr>Формирование универсальных учебных действий в  образовательном пространстве начальной школы в условиях внедрения ФГОС НОО </vt:lpstr>
      <vt:lpstr>В чем заключается задача школы?</vt:lpstr>
      <vt:lpstr>Приоритетная цель школьного образования:</vt:lpstr>
      <vt:lpstr>Слайд 4</vt:lpstr>
      <vt:lpstr>Как достичь эту цель?</vt:lpstr>
      <vt:lpstr>Слайд 6</vt:lpstr>
      <vt:lpstr>Слайд 7</vt:lpstr>
      <vt:lpstr>Слайд 8</vt:lpstr>
      <vt:lpstr>Слайд 9</vt:lpstr>
      <vt:lpstr>Личностные УУД</vt:lpstr>
      <vt:lpstr>Личностные универсальные действия</vt:lpstr>
      <vt:lpstr>Слайд 12</vt:lpstr>
      <vt:lpstr>Познавательные универсальные действия</vt:lpstr>
      <vt:lpstr>Универсальные логические действия</vt:lpstr>
      <vt:lpstr>Постановка и решение проблемы:</vt:lpstr>
      <vt:lpstr>Познавательные действия</vt:lpstr>
      <vt:lpstr>Слайд 17</vt:lpstr>
      <vt:lpstr>Слайд 18</vt:lpstr>
      <vt:lpstr>Регулятивные учебные действия</vt:lpstr>
      <vt:lpstr>Регулятивные УУД </vt:lpstr>
      <vt:lpstr>Регулятивные действия</vt:lpstr>
      <vt:lpstr>Коммуникативные УУД</vt:lpstr>
      <vt:lpstr>Слайд 23</vt:lpstr>
      <vt:lpstr>Коммуникативные действия</vt:lpstr>
      <vt:lpstr>Слайд 25</vt:lpstr>
      <vt:lpstr>Слайд 26</vt:lpstr>
      <vt:lpstr>Слайд 27</vt:lpstr>
      <vt:lpstr>Слайд 28</vt:lpstr>
      <vt:lpstr>Тематическое планирование</vt:lpstr>
      <vt:lpstr>Слайд 30</vt:lpstr>
      <vt:lpstr>Слайд 31</vt:lpstr>
      <vt:lpstr>Цель разработки  программы:</vt:lpstr>
      <vt:lpstr>Внеурочная деятельность предусматривает формирование</vt:lpstr>
      <vt:lpstr>Педагогическое сопровождение этого процесса  можно осуществлять с помощью Универсального интегрированного Портфолио</vt:lpstr>
      <vt:lpstr>Результаты усвоения УУД формулируются для каждого класса и являются ориентиром при организации мониторинга их достижения.   </vt:lpstr>
      <vt:lpstr>Слайд 36</vt:lpstr>
      <vt:lpstr>Электронное образование в РТ</vt:lpstr>
      <vt:lpstr>Слайд 38</vt:lpstr>
      <vt:lpstr>Если человека постоянно приучать усваивать знания и умения в готовом виде,  можно и притупить его природные творческие способности –  «разучить» думать самостоятельно.                             А. Дистервег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38</cp:revision>
  <dcterms:created xsi:type="dcterms:W3CDTF">2005-12-31T21:16:41Z</dcterms:created>
  <dcterms:modified xsi:type="dcterms:W3CDTF">2012-04-19T10:10:53Z</dcterms:modified>
</cp:coreProperties>
</file>