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33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8420E5-D173-42E2-A6FC-D74E001EFD3D}" type="datetimeFigureOut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0DF885C-8EDB-42B1-B880-0FA160A58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406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F885C-8EDB-42B1-B880-0FA160A58A7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87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FD8E-2E61-420B-930C-E86FEE0283F3}" type="datetime1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2B21B-E846-4C2E-82AA-53BE9771F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120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ED0F-B10D-49F5-9952-6A74A2B84FFB}" type="datetime1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A398B-B9E9-4FE3-9193-2C2B9923A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025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01BA-F329-4830-8A53-547F2275160A}" type="datetime1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9D0E0-F0EB-48A9-A9AF-E0A386277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22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A5E90-55C9-4B5A-B2C5-0CDC8858823D}" type="datetime1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83D9-B807-4B84-8DF7-F517B7E74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60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DDA9-9517-42B4-A437-46FF47C8C5F9}" type="datetime1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6C23-F59A-444A-96C4-3F383CA73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92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A135E-3EC1-489D-9E1E-AE7222AEE6DD}" type="datetime1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C716-5EDF-4D8F-AD2C-50717BA6F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461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4752-A28C-4863-AC03-F464CDCEC85D}" type="datetime1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D14EE-7E8A-444E-A90D-ED6E8C95B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265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2A04-6686-4B67-90E8-CC900F25CD7A}" type="datetime1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A91D-5895-45ED-8D0C-ECDCED4E8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58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3EB1-BF9B-4889-9B66-1ACE8214B734}" type="datetime1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4EAD-E60F-4D2B-9FDB-9BEB1F60F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1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32148-D323-4246-9CD0-68E5C6001BFD}" type="datetime1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9C21-8275-4DE3-ADFB-D4165B0CA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32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E3396-3837-43EE-8B8D-270A865B7F06}" type="datetime1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D4B9B-E285-4A08-BEFB-3DA2CD9F7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73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760966-E1DB-4FFB-9CA5-49E196A37549}" type="datetime1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4FC7FA-C2D6-46C8-9C8F-697BCAAA5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037977"/>
          </a:xfrm>
        </p:spPr>
        <p:txBody>
          <a:bodyPr/>
          <a:lstStyle/>
          <a:p>
            <a:r>
              <a:rPr lang="ru-RU" sz="4000" dirty="0" smtClean="0">
                <a:solidFill>
                  <a:srgbClr val="FF0066"/>
                </a:solidFill>
                <a:latin typeface="Comic Sans MS" pitchFamily="66" charset="0"/>
              </a:rPr>
              <a:t>Портфолио ученика начальной школы как метод оценивания личностного роста (в рамках внедрения ФГОС)</a:t>
            </a:r>
            <a:r>
              <a:rPr lang="ru-RU" sz="4000" dirty="0">
                <a:solidFill>
                  <a:srgbClr val="FF0066"/>
                </a:solidFill>
              </a:rPr>
              <a:t>.</a:t>
            </a:r>
            <a:r>
              <a:rPr lang="ru-RU" sz="4000" dirty="0" smtClean="0">
                <a:solidFill>
                  <a:srgbClr val="FF0066"/>
                </a:solidFill>
              </a:rPr>
              <a:t>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4464496" cy="2304256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B0F0"/>
                </a:solidFill>
              </a:rPr>
              <a:t>Презентацию подготовила    учитель начальных классов         МОУ СОШ №2                              имени </a:t>
            </a:r>
            <a:r>
              <a:rPr lang="ru-RU" dirty="0" err="1" smtClean="0">
                <a:solidFill>
                  <a:srgbClr val="00B0F0"/>
                </a:solidFill>
              </a:rPr>
              <a:t>И.И.Тарасенко</a:t>
            </a:r>
            <a:r>
              <a:rPr lang="ru-RU" dirty="0" smtClean="0">
                <a:solidFill>
                  <a:srgbClr val="00B0F0"/>
                </a:solidFill>
              </a:rPr>
              <a:t>          Булгакова Л.А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143248"/>
            <a:ext cx="288032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Franklin Gothic Heavy" pitchFamily="34" charset="0"/>
              </a:rPr>
              <a:t>Результат.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22002"/>
            <a:ext cx="8229600" cy="45259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 результатам накопленной оценки, которая формируется на основе материалов портфолио, делаются выводы :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о </a:t>
            </a:r>
            <a:r>
              <a:rPr lang="ru-RU" sz="2000" dirty="0" err="1" smtClean="0">
                <a:solidFill>
                  <a:srgbClr val="FF0000"/>
                </a:solidFill>
                <a:latin typeface="Comic Sans MS" pitchFamily="66" charset="0"/>
              </a:rPr>
              <a:t>сформированности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универсальных и предметных способов действий;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о </a:t>
            </a:r>
            <a:r>
              <a:rPr lang="ru-RU" sz="2000" dirty="0" err="1" smtClean="0">
                <a:solidFill>
                  <a:srgbClr val="FF0000"/>
                </a:solidFill>
                <a:latin typeface="Comic Sans MS" pitchFamily="66" charset="0"/>
              </a:rPr>
              <a:t>сформированности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основ умения учиться;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об индивидуальном прогрессе  в основных сферах развития личности.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A5E90-55C9-4B5A-B2C5-0CDC8858823D}" type="datetime1">
              <a:rPr lang="ru-RU" smtClean="0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83D9-B807-4B84-8DF7-F517B7E74B8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67240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657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  <a:latin typeface="Constantia" pitchFamily="18" charset="0"/>
              </a:rPr>
              <a:t>Мониторинг учащихся </a:t>
            </a:r>
            <a:br>
              <a:rPr lang="ru-RU" dirty="0" smtClean="0">
                <a:solidFill>
                  <a:srgbClr val="FF3300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rgbClr val="FF3300"/>
                </a:solidFill>
                <a:latin typeface="Constantia" pitchFamily="18" charset="0"/>
              </a:rPr>
              <a:t>первых классов</a:t>
            </a:r>
            <a:endParaRPr lang="ru-RU" dirty="0">
              <a:solidFill>
                <a:srgbClr val="FF3300"/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Были опрошены ученики 1 «а» -25 человек; 1 «б» – 25 человек; 1 «в» – 20 человек.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Им предстояло ответить на вопросы: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1. Нравится ли тебе вести портфолио?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Ответили «Да» 100% опрошенных.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2. Какой раздел тебе больше всего интересен?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Личностные достижения – 40 % учащихся.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Предметные достижения – 40 % учащихся.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Я о себе – 20 % учащихся.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3. Какой раздел ты бы хотел добавить?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История родной школы.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Известные люди родной станицы.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История родного края.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Смешные случаи из школьной жизни.                            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A5E90-55C9-4B5A-B2C5-0CDC8858823D}" type="datetime1">
              <a:rPr lang="ru-RU" smtClean="0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83D9-B807-4B84-8DF7-F517B7E74B8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024336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34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Советы взрослым по организации помощи ребёнку в сборе материалов портфолио</a:t>
            </a:r>
            <a:r>
              <a:rPr lang="ru-RU" sz="3200" dirty="0" smtClean="0">
                <a:solidFill>
                  <a:srgbClr val="FF0066"/>
                </a:solidFill>
              </a:rPr>
              <a:t>.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1. Ни в коем случае не подменяйте ребёнка в процессе формирования портфолио как копилки его успехов.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2. Не отказывайтесь от помощи в сборе материалов: можно напоминать о пересмотре достижений, помогать в систематизации, обсуждать достижения, своевременно пополнять копилку успехов.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3. Не стремитесь к количеству достижений, лучше обратите внимание на их качественную сторону.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4. Привлекайте самого ученика к планированию конкретных учебных задач и анализу успехов с целью формирования сознательного отношения к учёбе и её конечным результатам.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5. Помогайте школьнику вести его портфолио с учётом индивидуальных способностей, возможностей и индивидуальных особенностей – каждый ребёнок уникален, его нельзя ни с кем сравнивать!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6. Ученику надо предоставить возможность периодически пересматривать свои работы и заменять их по желанию.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A5E90-55C9-4B5A-B2C5-0CDC8858823D}" type="datetime1">
              <a:rPr lang="ru-RU" smtClean="0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83D9-B807-4B84-8DF7-F517B7E74B8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252028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995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6000" dirty="0" smtClean="0">
                <a:latin typeface="Monotype Corsiva" pitchFamily="66" charset="0"/>
              </a:rPr>
              <a:t>Портфолио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Когда вам трудно жить без друга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          И вы не видите успех,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          Научит собирать заслуги                   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          Порт-Филя, - это мой портрет.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Родился во Франции в городе Портфолио.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A5E90-55C9-4B5A-B2C5-0CDC8858823D}" type="datetime1">
              <a:rPr lang="ru-RU" smtClean="0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83D9-B807-4B84-8DF7-F517B7E74B8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852936"/>
            <a:ext cx="352839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09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Цель формирования портфолио: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 вводится с целью  объективного  фиксирования индивидуальных достижениях школьников.</a:t>
            </a:r>
          </a:p>
          <a:p>
            <a:r>
              <a:rPr lang="ru-RU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 – коллекция работ и результатов учащегося, которая демонстрирует его усилия, прогресс и достижения в  различных областях.  </a:t>
            </a:r>
          </a:p>
          <a:p>
            <a:r>
              <a:rPr lang="ru-RU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Индивидуальная накопительная оценка (портфолио) - комплект документов, оценка предметных, </a:t>
            </a:r>
            <a:r>
              <a:rPr lang="ru-RU" sz="24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метапредметных</a:t>
            </a:r>
            <a:r>
              <a:rPr lang="ru-RU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личностных результатов, индивидуальных достижений, являющаяся основой для определения образовательного рейтинга выпускника начальной школы.</a:t>
            </a:r>
          </a:p>
          <a:p>
            <a:endParaRPr lang="ru-RU" sz="18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2E7DB0-F391-487B-9413-418399CA2418}" type="datetime1">
              <a:rPr lang="ru-RU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306C2-1495-4CB3-B26F-D830EC23AF0E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Задачи портфолио.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348498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  </a:t>
            </a:r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Систематическая работа с портфолио помогает учителям и родителям совместно с младшим школьником решать важные задачи: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B0F0"/>
                </a:solidFill>
                <a:latin typeface="Comic Sans MS" pitchFamily="66" charset="0"/>
              </a:rPr>
              <a:t>     своевременно отмечать успехи ученика;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Comic Sans MS" pitchFamily="66" charset="0"/>
              </a:rPr>
              <a:t>поддерживать высокую учебную мотивацию школьников;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Comic Sans MS" pitchFamily="66" charset="0"/>
              </a:rPr>
              <a:t>поощрять их активность и самостоятельность, расширять возможности обучения и самообучения;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Comic Sans MS" pitchFamily="66" charset="0"/>
              </a:rPr>
              <a:t>развивать навыки рефлексивной и оценочной (</a:t>
            </a:r>
            <a:r>
              <a:rPr lang="ru-RU" sz="2000" dirty="0" err="1" smtClean="0">
                <a:solidFill>
                  <a:srgbClr val="00B0F0"/>
                </a:solidFill>
                <a:latin typeface="Comic Sans MS" pitchFamily="66" charset="0"/>
              </a:rPr>
              <a:t>самооценочной</a:t>
            </a:r>
            <a:r>
              <a:rPr lang="ru-RU" sz="2000" dirty="0" smtClean="0">
                <a:solidFill>
                  <a:srgbClr val="00B0F0"/>
                </a:solidFill>
                <a:latin typeface="Comic Sans MS" pitchFamily="66" charset="0"/>
              </a:rPr>
              <a:t>) деятельности учащихся;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Comic Sans MS" pitchFamily="66" charset="0"/>
              </a:rPr>
              <a:t>формировать умение учиться- ставить цели, планировать и организовывать  собственную учебную деятельность;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Comic Sans MS" pitchFamily="66" charset="0"/>
              </a:rPr>
              <a:t>содействовать  дальнейшей успешной социализации школьников.</a:t>
            </a:r>
          </a:p>
          <a:p>
            <a:endParaRPr lang="ru-RU" sz="2400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A5E90-55C9-4B5A-B2C5-0CDC8858823D}" type="datetime1">
              <a:rPr lang="ru-RU" smtClean="0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83D9-B807-4B84-8DF7-F517B7E74B8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9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Структура портфолио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В состав  портфолио могут включаться результаты, достигнутые учеником не только в ходе учебной деятельности, но и в иных формах активности: творческой, коммуникативной, физкультурно- оздоровительной, трудовой деятельности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A5E90-55C9-4B5A-B2C5-0CDC8858823D}" type="datetime1">
              <a:rPr lang="ru-RU" smtClean="0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83D9-B807-4B84-8DF7-F517B7E74B8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4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Структура портфолио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учащихся начальных классов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МОУ СОШ №2 имени И. И .Тарасенко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 smtClean="0">
              <a:solidFill>
                <a:srgbClr val="00FF00"/>
              </a:solidFill>
            </a:endParaRPr>
          </a:p>
          <a:p>
            <a:endParaRPr lang="ru-RU" sz="2000" dirty="0" smtClean="0">
              <a:solidFill>
                <a:srgbClr val="00FF00"/>
              </a:solidFill>
            </a:endParaRPr>
          </a:p>
          <a:p>
            <a:r>
              <a:rPr lang="ru-RU" sz="2000" dirty="0" smtClean="0">
                <a:solidFill>
                  <a:srgbClr val="00FF00"/>
                </a:solidFill>
              </a:rPr>
              <a:t>Титульный лист.</a:t>
            </a:r>
          </a:p>
          <a:p>
            <a:r>
              <a:rPr lang="ru-RU" sz="2000" dirty="0" smtClean="0">
                <a:solidFill>
                  <a:srgbClr val="00FF00"/>
                </a:solidFill>
              </a:rPr>
              <a:t>Я о себе.</a:t>
            </a:r>
          </a:p>
          <a:p>
            <a:r>
              <a:rPr lang="ru-RU" sz="2000" dirty="0" smtClean="0">
                <a:solidFill>
                  <a:srgbClr val="00FF00"/>
                </a:solidFill>
              </a:rPr>
              <a:t>Моя семья.</a:t>
            </a:r>
          </a:p>
          <a:p>
            <a:r>
              <a:rPr lang="ru-RU" sz="2000" dirty="0" smtClean="0">
                <a:solidFill>
                  <a:srgbClr val="00FF00"/>
                </a:solidFill>
              </a:rPr>
              <a:t>Моя родословная. Родословное древо.</a:t>
            </a:r>
          </a:p>
          <a:p>
            <a:r>
              <a:rPr lang="ru-RU" sz="2000" dirty="0" smtClean="0">
                <a:solidFill>
                  <a:srgbClr val="00FF00"/>
                </a:solidFill>
              </a:rPr>
              <a:t>Моя малая родина. Мой адрес.</a:t>
            </a:r>
          </a:p>
          <a:p>
            <a:r>
              <a:rPr lang="ru-RU" sz="2000" dirty="0" smtClean="0">
                <a:solidFill>
                  <a:srgbClr val="00FF00"/>
                </a:solidFill>
              </a:rPr>
              <a:t>Я и мои друзья.</a:t>
            </a:r>
          </a:p>
          <a:p>
            <a:r>
              <a:rPr lang="ru-RU" sz="2000" dirty="0" smtClean="0">
                <a:solidFill>
                  <a:srgbClr val="00FF00"/>
                </a:solidFill>
              </a:rPr>
              <a:t>Безопасный маршрут «Дом – школа».</a:t>
            </a:r>
          </a:p>
          <a:p>
            <a:r>
              <a:rPr lang="ru-RU" sz="2000" dirty="0" smtClean="0">
                <a:solidFill>
                  <a:srgbClr val="00FF00"/>
                </a:solidFill>
              </a:rPr>
              <a:t>Предметные результаты. Стартовая диагностика.</a:t>
            </a:r>
          </a:p>
          <a:p>
            <a:r>
              <a:rPr lang="ru-RU" sz="2000" dirty="0" smtClean="0">
                <a:solidFill>
                  <a:srgbClr val="00FF00"/>
                </a:solidFill>
              </a:rPr>
              <a:t>Личностные результаты.</a:t>
            </a:r>
            <a:endParaRPr lang="ru-RU" sz="2000" dirty="0">
              <a:solidFill>
                <a:srgbClr val="00FF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A5E90-55C9-4B5A-B2C5-0CDC8858823D}" type="datetime1">
              <a:rPr lang="ru-RU" smtClean="0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83D9-B807-4B84-8DF7-F517B7E74B8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24036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66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1. Выборки детских работ- формальные и творческие: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13995"/>
          </a:xfrm>
        </p:spPr>
        <p:txBody>
          <a:bodyPr/>
          <a:lstStyle/>
          <a:p>
            <a:r>
              <a:rPr lang="ru-RU" sz="2000" dirty="0">
                <a:solidFill>
                  <a:srgbClr val="FF0066"/>
                </a:solidFill>
              </a:rPr>
              <a:t>м</a:t>
            </a:r>
            <a:r>
              <a:rPr lang="ru-RU" sz="2000" dirty="0" smtClean="0">
                <a:solidFill>
                  <a:srgbClr val="FF0066"/>
                </a:solidFill>
              </a:rPr>
              <a:t>атериалы стартовой диагностики;</a:t>
            </a:r>
          </a:p>
          <a:p>
            <a:r>
              <a:rPr lang="ru-RU" sz="2000" dirty="0" smtClean="0">
                <a:solidFill>
                  <a:srgbClr val="FF0066"/>
                </a:solidFill>
              </a:rPr>
              <a:t>промежуточные и итоговые стандартизированные работы по отдельным предметам;</a:t>
            </a:r>
          </a:p>
          <a:p>
            <a:r>
              <a:rPr lang="ru-RU" sz="2000" dirty="0">
                <a:solidFill>
                  <a:srgbClr val="FF0066"/>
                </a:solidFill>
              </a:rPr>
              <a:t>о</a:t>
            </a:r>
            <a:r>
              <a:rPr lang="ru-RU" sz="2000" dirty="0" smtClean="0">
                <a:solidFill>
                  <a:srgbClr val="FF0066"/>
                </a:solidFill>
              </a:rPr>
              <a:t>стальные работы должны быть подобраны так, чтобы их совокупность демонстрировала нарастающую успешность, объём и глубину знаний, достижения более высоких уровней формирования  учебных действий.</a:t>
            </a:r>
          </a:p>
          <a:p>
            <a:r>
              <a:rPr lang="ru-RU" sz="2000" dirty="0" smtClean="0">
                <a:solidFill>
                  <a:srgbClr val="FF0066"/>
                </a:solidFill>
              </a:rPr>
              <a:t>Например, по русскому языку, литературному чтению, иностранному языку, математике, окружающему миру- диктанты, изложения, сочинения, «дневники читателя», математические диктанты, мини- исследования, мини- проекты, творческие работы, аудиозаписи;</a:t>
            </a:r>
          </a:p>
          <a:p>
            <a:r>
              <a:rPr lang="ru-RU" sz="2000" dirty="0" smtClean="0">
                <a:solidFill>
                  <a:srgbClr val="FF0066"/>
                </a:solidFill>
              </a:rPr>
              <a:t>по технологии- фото- и  видео- изображения продуктов исполнительской деятельности;</a:t>
            </a:r>
          </a:p>
          <a:p>
            <a:r>
              <a:rPr lang="ru-RU" sz="2000" dirty="0">
                <a:solidFill>
                  <a:srgbClr val="FF0066"/>
                </a:solidFill>
              </a:rPr>
              <a:t>п</a:t>
            </a:r>
            <a:r>
              <a:rPr lang="ru-RU" sz="2000" dirty="0" smtClean="0">
                <a:solidFill>
                  <a:srgbClr val="FF0066"/>
                </a:solidFill>
              </a:rPr>
              <a:t>о физической культуре- самостоятельно составленный режим дня, комплексы физических упражнений.</a:t>
            </a:r>
            <a:endParaRPr lang="ru-RU" sz="2000" dirty="0">
              <a:solidFill>
                <a:srgbClr val="FF0066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A5E90-55C9-4B5A-B2C5-0CDC8858823D}" type="datetime1">
              <a:rPr lang="ru-RU" smtClean="0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83D9-B807-4B84-8DF7-F517B7E74B8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4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omic Sans MS" pitchFamily="66" charset="0"/>
              </a:rPr>
              <a:t>2.Систематизированные материалы и наблюдения: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B0F0"/>
                </a:solidFill>
              </a:rPr>
              <a:t>оценочные листы;</a:t>
            </a:r>
          </a:p>
          <a:p>
            <a:r>
              <a:rPr lang="ru-RU" sz="2000" dirty="0">
                <a:solidFill>
                  <a:srgbClr val="00B0F0"/>
                </a:solidFill>
              </a:rPr>
              <a:t>м</a:t>
            </a:r>
            <a:r>
              <a:rPr lang="ru-RU" sz="2000" dirty="0" smtClean="0">
                <a:solidFill>
                  <a:srgbClr val="00B0F0"/>
                </a:solidFill>
              </a:rPr>
              <a:t>атериалы и листы наблюдений за процессом овладения универсальными учебными действиями. </a:t>
            </a:r>
          </a:p>
          <a:p>
            <a:pPr marL="0" indent="0">
              <a:buNone/>
            </a:pPr>
            <a:r>
              <a:rPr lang="ru-RU" sz="2000" dirty="0" smtClean="0">
                <a:latin typeface="Comic Sans MS" pitchFamily="66" charset="0"/>
              </a:rPr>
              <a:t>    </a:t>
            </a:r>
            <a:r>
              <a:rPr lang="ru-RU" sz="3600" dirty="0" smtClean="0">
                <a:latin typeface="Comic Sans MS" pitchFamily="66" charset="0"/>
              </a:rPr>
              <a:t>3.Материалы, характеризующие достижения учащихся:</a:t>
            </a:r>
          </a:p>
          <a:p>
            <a:pPr marL="0" indent="0">
              <a:buNone/>
            </a:pPr>
            <a:r>
              <a:rPr lang="ru-RU" sz="2000" dirty="0" smtClean="0"/>
              <a:t>       </a:t>
            </a:r>
            <a:r>
              <a:rPr lang="ru-RU" sz="2000" dirty="0" smtClean="0">
                <a:solidFill>
                  <a:srgbClr val="00B0F0"/>
                </a:solidFill>
              </a:rPr>
              <a:t>во </a:t>
            </a:r>
            <a:r>
              <a:rPr lang="ru-RU" sz="2000" dirty="0" err="1" smtClean="0">
                <a:solidFill>
                  <a:srgbClr val="00B0F0"/>
                </a:solidFill>
              </a:rPr>
              <a:t>внеучебной</a:t>
            </a:r>
            <a:r>
              <a:rPr lang="ru-RU" sz="2000" dirty="0" smtClean="0">
                <a:solidFill>
                  <a:srgbClr val="00B0F0"/>
                </a:solidFill>
              </a:rPr>
              <a:t> ( школьной и внешкольной)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smtClean="0">
                <a:solidFill>
                  <a:srgbClr val="00B0F0"/>
                </a:solidFill>
              </a:rPr>
              <a:t>      и досуговой деятельности.</a:t>
            </a:r>
          </a:p>
          <a:p>
            <a:pPr marL="0" indent="0">
              <a:buNone/>
            </a:pPr>
            <a:r>
              <a:rPr lang="ru-RU" sz="2000" dirty="0" smtClean="0"/>
              <a:t>Грамоты, лучшие рисунки, фотографии выступлений на концертах и конкурсах.</a:t>
            </a:r>
          </a:p>
          <a:p>
            <a:pPr marL="0" indent="0">
              <a:buNone/>
            </a:pPr>
            <a:endParaRPr lang="ru-RU" sz="36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A5E90-55C9-4B5A-B2C5-0CDC8858823D}" type="datetime1">
              <a:rPr lang="ru-RU" smtClean="0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83D9-B807-4B84-8DF7-F517B7E74B8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79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Анализ и оценка.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ru-RU" sz="2000" dirty="0" smtClean="0">
                <a:solidFill>
                  <a:srgbClr val="00B050"/>
                </a:solidFill>
              </a:rPr>
              <a:t>Анализ и оценка отдельных составляющих портфолио и портфолио в целом ведётся с позиций достижения планируемых результатов с учётом основных результатов начального образования, устанавливаемых требованиями стандарта.</a:t>
            </a:r>
          </a:p>
          <a:p>
            <a:r>
              <a:rPr lang="ru-RU" sz="2000" dirty="0" smtClean="0">
                <a:solidFill>
                  <a:srgbClr val="FF0066"/>
                </a:solidFill>
              </a:rPr>
              <a:t>Оценка индивидуальных образовательных достижений ведётся «методом сложения», при котором ведётся достижение опорного уровня и его превышение, что позволяет поощрять продвижение учащихся, выстраивать индивидуальные траектории с учётом зоны ближайшего развития.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A5E90-55C9-4B5A-B2C5-0CDC8858823D}" type="datetime1">
              <a:rPr lang="ru-RU" smtClean="0"/>
              <a:pPr>
                <a:defRPr/>
              </a:pPr>
              <a:t>18.04.2012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83D9-B807-4B84-8DF7-F517B7E74B8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21087"/>
            <a:ext cx="4320480" cy="213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87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Ин. яз.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Ин. яз.2</Template>
  <TotalTime>186</TotalTime>
  <Words>831</Words>
  <Application>Microsoft Office PowerPoint</Application>
  <PresentationFormat>Экран (4:3)</PresentationFormat>
  <Paragraphs>109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Ин. яз.2</vt:lpstr>
      <vt:lpstr>Портфолио ученика начальной школы как метод оценивания личностного роста (в рамках внедрения ФГОС).   </vt:lpstr>
      <vt:lpstr>Портфолио </vt:lpstr>
      <vt:lpstr>Цель формирования портфолио:</vt:lpstr>
      <vt:lpstr>Задачи портфолио.</vt:lpstr>
      <vt:lpstr>Структура портфолио</vt:lpstr>
      <vt:lpstr>Структура портфолио  учащихся начальных классов МОУ СОШ №2 имени И. И .Тарасенко</vt:lpstr>
      <vt:lpstr> 1. Выборки детских работ- формальные и творческие:</vt:lpstr>
      <vt:lpstr>2.Систематизированные материалы и наблюдения:</vt:lpstr>
      <vt:lpstr>Анализ и оценка.</vt:lpstr>
      <vt:lpstr>Результат.</vt:lpstr>
      <vt:lpstr>Мониторинг учащихся  первых классов</vt:lpstr>
      <vt:lpstr>Советы взрослым по организации помощи ребёнку в сборе материалов портфолио.</vt:lpstr>
    </vt:vector>
  </TitlesOfParts>
  <Company>SCH2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ученика начальной школы как метод оценивания личностного роста.</dc:title>
  <dc:creator>comp2_kab50</dc:creator>
  <dc:description>http://aida.ucoz.ru</dc:description>
  <cp:lastModifiedBy>admin</cp:lastModifiedBy>
  <cp:revision>22</cp:revision>
  <dcterms:created xsi:type="dcterms:W3CDTF">2011-02-21T18:12:01Z</dcterms:created>
  <dcterms:modified xsi:type="dcterms:W3CDTF">2012-04-18T18:13:17Z</dcterms:modified>
  <cp:category>шаблоны к Powerpoint</cp:category>
</cp:coreProperties>
</file>