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1" autoAdjust="0"/>
    <p:restoredTop sz="94590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C004-CC0D-48D3-83D4-C76B8BC5C36F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6E90-AD2B-4370-91CA-0F34CD5E5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C004-CC0D-48D3-83D4-C76B8BC5C36F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6E90-AD2B-4370-91CA-0F34CD5E5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C004-CC0D-48D3-83D4-C76B8BC5C36F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6E90-AD2B-4370-91CA-0F34CD5E5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C004-CC0D-48D3-83D4-C76B8BC5C36F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6E90-AD2B-4370-91CA-0F34CD5E5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C004-CC0D-48D3-83D4-C76B8BC5C36F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6E90-AD2B-4370-91CA-0F34CD5E5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C004-CC0D-48D3-83D4-C76B8BC5C36F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6E90-AD2B-4370-91CA-0F34CD5E5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C004-CC0D-48D3-83D4-C76B8BC5C36F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6E90-AD2B-4370-91CA-0F34CD5E5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C004-CC0D-48D3-83D4-C76B8BC5C36F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6E90-AD2B-4370-91CA-0F34CD5E5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C004-CC0D-48D3-83D4-C76B8BC5C36F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6E90-AD2B-4370-91CA-0F34CD5E5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C004-CC0D-48D3-83D4-C76B8BC5C36F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6E90-AD2B-4370-91CA-0F34CD5E5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C004-CC0D-48D3-83D4-C76B8BC5C36F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6E90-AD2B-4370-91CA-0F34CD5E5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8C004-CC0D-48D3-83D4-C76B8BC5C36F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46E90-AD2B-4370-91CA-0F34CD5E5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8100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rgbClr val="CC3399"/>
                </a:solidFill>
              </a:rPr>
              <a:t>Урок математики </a:t>
            </a:r>
            <a:r>
              <a:rPr lang="ru-RU" sz="4000" b="1" i="1" dirty="0" smtClean="0">
                <a:solidFill>
                  <a:srgbClr val="CC3399"/>
                </a:solidFill>
              </a:rPr>
              <a:t>во 2 </a:t>
            </a:r>
            <a:r>
              <a:rPr lang="ru-RU" sz="4000" b="1" i="1" dirty="0">
                <a:solidFill>
                  <a:srgbClr val="CC3399"/>
                </a:solidFill>
              </a:rPr>
              <a:t>классе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4429132"/>
            <a:ext cx="6400800" cy="1524000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Автор: учитель начальных классов МБОУ </a:t>
            </a:r>
            <a:r>
              <a:rPr lang="ru-RU" sz="2800" dirty="0" smtClean="0">
                <a:solidFill>
                  <a:srgbClr val="002060"/>
                </a:solidFill>
              </a:rPr>
              <a:t>«СОШ с углубленным изучением отдельных предметов с. Большой Кукмор» </a:t>
            </a:r>
          </a:p>
          <a:p>
            <a:r>
              <a:rPr lang="ru-RU" sz="2800" dirty="0" err="1" smtClean="0">
                <a:solidFill>
                  <a:srgbClr val="002060"/>
                </a:solidFill>
              </a:rPr>
              <a:t>Карамова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Гульнар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Галимулловна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357298"/>
            <a:ext cx="87154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Поразрядное сложение двузначных чисел с переходом через разряд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585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3, 5</a:t>
            </a:r>
            <a:r>
              <a:rPr lang="ru-RU" dirty="0" smtClean="0"/>
              <a:t>, 53</a:t>
            </a:r>
            <a:r>
              <a:rPr lang="ru-RU" dirty="0"/>
              <a:t>, </a:t>
            </a:r>
            <a:r>
              <a:rPr lang="ru-RU" dirty="0" smtClean="0"/>
              <a:t>  4</a:t>
            </a:r>
            <a:r>
              <a:rPr lang="ru-RU" dirty="0"/>
              <a:t>, 6, </a:t>
            </a:r>
            <a:r>
              <a:rPr lang="ru-RU" dirty="0" smtClean="0"/>
              <a:t> 64</a:t>
            </a:r>
            <a:r>
              <a:rPr lang="ru-RU" dirty="0"/>
              <a:t>, </a:t>
            </a:r>
            <a:r>
              <a:rPr lang="ru-RU" dirty="0" smtClean="0"/>
              <a:t>  5</a:t>
            </a:r>
            <a:r>
              <a:rPr lang="ru-RU" dirty="0"/>
              <a:t>, 7, 75, …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35, 38, 41, 44, 47, 50, 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57818" y="1643050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6 ,  8 , 68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3438" y="2214554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53, 56, 59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Picture 4" descr="гшл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14620"/>
            <a:ext cx="33528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4-004-Bukvar-i-azbu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785926"/>
            <a:ext cx="4646903" cy="3482981"/>
          </a:xfrm>
        </p:spPr>
      </p:pic>
      <p:sp>
        <p:nvSpPr>
          <p:cNvPr id="5" name="TextBox 4"/>
          <p:cNvSpPr txBox="1"/>
          <p:nvPr/>
        </p:nvSpPr>
        <p:spPr>
          <a:xfrm>
            <a:off x="285720" y="428604"/>
            <a:ext cx="5929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0  1   2  3  4  5  6  7  8  9 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4071934" cy="66437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3  +   </a:t>
            </a:r>
            <a:r>
              <a:rPr lang="ru-RU" sz="4000" dirty="0"/>
              <a:t>⁪ </a:t>
            </a:r>
            <a:r>
              <a:rPr lang="ru-RU" sz="4000" dirty="0" smtClean="0"/>
              <a:t>  = </a:t>
            </a:r>
            <a:r>
              <a:rPr lang="ru-RU" sz="4000" dirty="0"/>
              <a:t>9</a:t>
            </a:r>
          </a:p>
          <a:p>
            <a:pPr>
              <a:buNone/>
            </a:pPr>
            <a:r>
              <a:rPr lang="ru-RU" sz="4000" dirty="0" smtClean="0"/>
              <a:t>    + 4  </a:t>
            </a:r>
            <a:r>
              <a:rPr lang="ru-RU" sz="4000" dirty="0"/>
              <a:t>= 94</a:t>
            </a:r>
          </a:p>
          <a:p>
            <a:pPr>
              <a:buNone/>
            </a:pPr>
            <a:r>
              <a:rPr lang="ru-RU" sz="4000" dirty="0" smtClean="0"/>
              <a:t>40 +    </a:t>
            </a:r>
            <a:r>
              <a:rPr lang="ru-RU" sz="4000" dirty="0"/>
              <a:t>= </a:t>
            </a:r>
            <a:r>
              <a:rPr lang="ru-RU" sz="4000" dirty="0" smtClean="0"/>
              <a:t>45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71 +    = 78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   ⁪ </a:t>
            </a:r>
            <a:r>
              <a:rPr lang="ru-RU" sz="4000" dirty="0"/>
              <a:t>+ </a:t>
            </a:r>
            <a:r>
              <a:rPr lang="ru-RU" sz="4000" dirty="0" smtClean="0"/>
              <a:t>9  </a:t>
            </a:r>
            <a:r>
              <a:rPr lang="ru-RU" sz="4000" dirty="0"/>
              <a:t>= </a:t>
            </a:r>
            <a:r>
              <a:rPr lang="ru-RU" sz="4000" dirty="0" smtClean="0"/>
              <a:t>69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33 </a:t>
            </a:r>
            <a:r>
              <a:rPr lang="ru-RU" sz="4000" dirty="0"/>
              <a:t>+ ⁪ </a:t>
            </a:r>
            <a:r>
              <a:rPr lang="ru-RU" sz="4000" dirty="0" smtClean="0"/>
              <a:t>  = 63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22 </a:t>
            </a:r>
            <a:r>
              <a:rPr lang="ru-RU" sz="4000" dirty="0"/>
              <a:t>+ </a:t>
            </a:r>
            <a:r>
              <a:rPr lang="ru-RU" sz="4000" dirty="0" smtClean="0"/>
              <a:t> 45 = 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   ⁪ </a:t>
            </a:r>
            <a:r>
              <a:rPr lang="ru-RU" sz="4000" dirty="0"/>
              <a:t>+ </a:t>
            </a:r>
            <a:r>
              <a:rPr lang="ru-RU" sz="4000" dirty="0" smtClean="0"/>
              <a:t>35  = 89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33 </a:t>
            </a:r>
            <a:r>
              <a:rPr lang="ru-RU" sz="4000" dirty="0"/>
              <a:t>+ </a:t>
            </a:r>
            <a:r>
              <a:rPr lang="ru-RU" sz="4000" dirty="0" smtClean="0"/>
              <a:t>45 =</a:t>
            </a:r>
            <a:endParaRPr lang="ru-RU" sz="4000" dirty="0"/>
          </a:p>
          <a:p>
            <a:pPr>
              <a:buNone/>
            </a:pP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214290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6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90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1643050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5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2357430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7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143248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60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385762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30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0232" y="4643446"/>
            <a:ext cx="928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67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357826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54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28794" y="6150114"/>
            <a:ext cx="1071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78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3" name="Picture 15" descr="mouses_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857752" y="2714620"/>
            <a:ext cx="4286248" cy="3980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1500174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Слон может прожить 60 лет, а лошадь – 20. 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На </a:t>
            </a:r>
            <a:r>
              <a:rPr lang="ru-RU" dirty="0">
                <a:solidFill>
                  <a:srgbClr val="FF0000"/>
                </a:solidFill>
              </a:rPr>
              <a:t>сколько лет дольше живут слоны?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496"/>
            <a:ext cx="392909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:\Wallpaper\361_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857496"/>
            <a:ext cx="4000529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7"/>
            <a:ext cx="8229600" cy="135732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94 + 2 =      8 + 5 =       80 + 6 =         30 + 20 = </a:t>
            </a:r>
          </a:p>
          <a:p>
            <a:pPr>
              <a:buNone/>
            </a:pPr>
            <a:r>
              <a:rPr lang="ru-RU" dirty="0" smtClean="0"/>
              <a:t>62 +8 =       17 + 3 =     26 + 30 =        6 + 3 =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429520" y="92867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9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928670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70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357166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96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6380" y="357166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86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0430" y="928670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20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6116" y="357166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13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43834" y="357166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50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0694" y="928670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56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596" y="1785926"/>
            <a:ext cx="642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u="sng" dirty="0" smtClean="0">
                <a:solidFill>
                  <a:srgbClr val="FF0000"/>
                </a:solidFill>
              </a:rPr>
              <a:t>9</a:t>
            </a:r>
            <a:endParaRPr lang="ru-RU" sz="5400" b="1" u="sng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29454" y="3857628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u="sng" dirty="0" smtClean="0">
                <a:solidFill>
                  <a:srgbClr val="002060"/>
                </a:solidFill>
              </a:rPr>
              <a:t>96</a:t>
            </a:r>
            <a:endParaRPr lang="ru-RU" sz="5400" b="1" u="sng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57884" y="3857628"/>
            <a:ext cx="10715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u="sng" dirty="0" smtClean="0">
                <a:solidFill>
                  <a:srgbClr val="002060"/>
                </a:solidFill>
              </a:rPr>
              <a:t>86</a:t>
            </a:r>
            <a:endParaRPr lang="ru-RU" sz="5400" b="1" u="sng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57752" y="3857628"/>
            <a:ext cx="928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u="sng" dirty="0" smtClean="0">
                <a:solidFill>
                  <a:srgbClr val="002060"/>
                </a:solidFill>
              </a:rPr>
              <a:t>70</a:t>
            </a:r>
            <a:endParaRPr lang="ru-RU" sz="5400" b="1" u="sng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86182" y="3857628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u="sng" dirty="0" smtClean="0">
                <a:solidFill>
                  <a:srgbClr val="002060"/>
                </a:solidFill>
              </a:rPr>
              <a:t>56</a:t>
            </a:r>
            <a:endParaRPr lang="ru-RU" sz="5400" b="1" u="sng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71604" y="3857628"/>
            <a:ext cx="10715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u="sng" dirty="0" smtClean="0">
                <a:solidFill>
                  <a:srgbClr val="002060"/>
                </a:solidFill>
              </a:rPr>
              <a:t>20</a:t>
            </a:r>
            <a:endParaRPr lang="ru-RU" sz="5400" b="1" u="sng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14612" y="3857628"/>
            <a:ext cx="928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u="sng" dirty="0" smtClean="0">
                <a:solidFill>
                  <a:srgbClr val="002060"/>
                </a:solidFill>
              </a:rPr>
              <a:t>50</a:t>
            </a:r>
            <a:endParaRPr lang="ru-RU" sz="5400" b="1" u="sng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8596" y="3857628"/>
            <a:ext cx="928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u="sng" dirty="0" smtClean="0">
                <a:solidFill>
                  <a:srgbClr val="002060"/>
                </a:solidFill>
              </a:rPr>
              <a:t>13</a:t>
            </a:r>
            <a:endParaRPr lang="ru-RU" sz="5400" b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1757362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6200" dirty="0" smtClean="0">
                <a:solidFill>
                  <a:srgbClr val="FF0000"/>
                </a:solidFill>
              </a:rPr>
              <a:t>30 октября.</a:t>
            </a:r>
          </a:p>
          <a:p>
            <a:pPr algn="ctr">
              <a:buNone/>
            </a:pPr>
            <a:r>
              <a:rPr lang="ru-RU" sz="6200" dirty="0" smtClean="0">
                <a:solidFill>
                  <a:srgbClr val="FF0000"/>
                </a:solidFill>
              </a:rPr>
              <a:t>Классная работа.</a:t>
            </a:r>
          </a:p>
          <a:p>
            <a:pPr>
              <a:buNone/>
            </a:pPr>
            <a:r>
              <a:rPr lang="ru-RU" sz="6200" dirty="0" smtClean="0">
                <a:solidFill>
                  <a:srgbClr val="FF0000"/>
                </a:solidFill>
              </a:rPr>
              <a:t>22</a:t>
            </a: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643182"/>
            <a:ext cx="38576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45 + 12 =</a:t>
            </a:r>
          </a:p>
          <a:p>
            <a:r>
              <a:rPr lang="ru-RU" sz="4800" dirty="0" smtClean="0"/>
              <a:t>27 + 42 =</a:t>
            </a:r>
          </a:p>
          <a:p>
            <a:r>
              <a:rPr lang="ru-RU" sz="4800" dirty="0" smtClean="0"/>
              <a:t>27 + 34 =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2928926" y="2643182"/>
            <a:ext cx="1857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57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8926" y="3357562"/>
            <a:ext cx="1928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69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714348" y="2428868"/>
            <a:ext cx="1285884" cy="428628"/>
          </a:xfrm>
          <a:prstGeom prst="curvedDownArrow">
            <a:avLst>
              <a:gd name="adj1" fmla="val 25000"/>
              <a:gd name="adj2" fmla="val 50000"/>
              <a:gd name="adj3" fmla="val 346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>
            <a:off x="714348" y="3286124"/>
            <a:ext cx="1285884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Арка 21"/>
          <p:cNvSpPr/>
          <p:nvPr/>
        </p:nvSpPr>
        <p:spPr>
          <a:xfrm rot="10557458">
            <a:off x="1081677" y="3195610"/>
            <a:ext cx="1214446" cy="28575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Арка 22"/>
          <p:cNvSpPr/>
          <p:nvPr/>
        </p:nvSpPr>
        <p:spPr>
          <a:xfrm rot="10557458">
            <a:off x="1080099" y="3900078"/>
            <a:ext cx="1214446" cy="28575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Picture 15" descr="mouses_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477000" y="2209800"/>
            <a:ext cx="2667000" cy="2476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5" grpId="0" animBg="1"/>
      <p:bldP spid="15" grpId="1" animBg="1"/>
      <p:bldP spid="16" grpId="0" animBg="1"/>
      <p:bldP spid="22" grpId="0" animBg="1"/>
      <p:bldP spid="22" grpId="1" animBg="1"/>
      <p:bldP spid="2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сложения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Раскладываем на разрядные слагаемые.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Складываем по разрядам.</a:t>
            </a:r>
          </a:p>
          <a:p>
            <a:pPr marL="514350" indent="-514350">
              <a:buNone/>
            </a:pPr>
            <a:r>
              <a:rPr lang="ru-RU" dirty="0" smtClean="0"/>
              <a:t>Сначала - десятки, потом – единицы.</a:t>
            </a:r>
          </a:p>
          <a:p>
            <a:pPr marL="514350" indent="-514350">
              <a:buNone/>
            </a:pPr>
            <a:r>
              <a:rPr lang="ru-RU" dirty="0" smtClean="0"/>
              <a:t>3. Складываем полученные результаты при сложении десятков и при сложении единиц.</a:t>
            </a:r>
            <a:endParaRPr lang="ru-RU" dirty="0"/>
          </a:p>
        </p:txBody>
      </p:sp>
      <p:pic>
        <p:nvPicPr>
          <p:cNvPr id="4" name="Picture 12" descr="33807025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705600" y="4267200"/>
            <a:ext cx="2438400" cy="2320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5"/>
            <a:ext cx="8229600" cy="3286148"/>
          </a:xfrm>
        </p:spPr>
        <p:txBody>
          <a:bodyPr>
            <a:normAutofit/>
          </a:bodyPr>
          <a:lstStyle/>
          <a:p>
            <a:pPr marL="514350" indent="-514350">
              <a:buAutoNum type="arabicPlain" startAt="43"/>
            </a:pPr>
            <a:r>
              <a:rPr lang="ru-RU" sz="5400" dirty="0" smtClean="0"/>
              <a:t>     95       92      72      63</a:t>
            </a:r>
          </a:p>
          <a:p>
            <a:pPr marL="514350" indent="-514350">
              <a:buAutoNum type="arabicPlain" startAt="43"/>
            </a:pPr>
            <a:r>
              <a:rPr lang="ru-RU" sz="5400" dirty="0" smtClean="0"/>
              <a:t>     43       43      91      82   </a:t>
            </a:r>
          </a:p>
          <a:p>
            <a:pPr marL="514350" indent="-514350">
              <a:buNone/>
            </a:pPr>
            <a:r>
              <a:rPr lang="ru-RU" sz="5400" dirty="0" smtClean="0"/>
              <a:t>52      43       91      82      44</a:t>
            </a:r>
            <a:endParaRPr lang="ru-RU" sz="5400" dirty="0"/>
          </a:p>
        </p:txBody>
      </p:sp>
      <p:pic>
        <p:nvPicPr>
          <p:cNvPr id="4" name="Picture 10" descr="0214388284a2cc1e62e7102133de3ce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348032"/>
            <a:ext cx="4855360" cy="2867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274</Words>
  <Application>Microsoft Office PowerPoint</Application>
  <PresentationFormat>Экран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Урок математики во 2 классе</vt:lpstr>
      <vt:lpstr>Слайд 2</vt:lpstr>
      <vt:lpstr>Слайд 3</vt:lpstr>
      <vt:lpstr>Слайд 4</vt:lpstr>
      <vt:lpstr>Слайд 5</vt:lpstr>
      <vt:lpstr>Слайд 6</vt:lpstr>
      <vt:lpstr>Слайд 7</vt:lpstr>
      <vt:lpstr>Алгоритм сложения</vt:lpstr>
      <vt:lpstr>Слайд 9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во 2 классе</dc:title>
  <dc:creator>Гульнар</dc:creator>
  <cp:lastModifiedBy>Гульнар</cp:lastModifiedBy>
  <cp:revision>22</cp:revision>
  <dcterms:created xsi:type="dcterms:W3CDTF">2013-11-08T16:59:51Z</dcterms:created>
  <dcterms:modified xsi:type="dcterms:W3CDTF">2013-11-09T05:17:46Z</dcterms:modified>
</cp:coreProperties>
</file>