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6" r:id="rId3"/>
    <p:sldId id="257" r:id="rId4"/>
    <p:sldId id="258" r:id="rId5"/>
    <p:sldId id="259" r:id="rId6"/>
    <p:sldId id="261" r:id="rId7"/>
    <p:sldId id="277" r:id="rId8"/>
    <p:sldId id="262" r:id="rId9"/>
    <p:sldId id="263" r:id="rId10"/>
    <p:sldId id="260" r:id="rId11"/>
    <p:sldId id="265" r:id="rId12"/>
    <p:sldId id="275" r:id="rId13"/>
    <p:sldId id="269" r:id="rId14"/>
    <p:sldId id="276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E250F-4436-471F-8682-88150B194EEE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B9EDF-A231-47B3-BCD3-5B3621C33B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E250F-4436-471F-8682-88150B194EEE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B9EDF-A231-47B3-BCD3-5B3621C33B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E250F-4436-471F-8682-88150B194EEE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B9EDF-A231-47B3-BCD3-5B3621C33B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E250F-4436-471F-8682-88150B194EEE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B9EDF-A231-47B3-BCD3-5B3621C33B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E250F-4436-471F-8682-88150B194EEE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B9EDF-A231-47B3-BCD3-5B3621C33B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E250F-4436-471F-8682-88150B194EEE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B9EDF-A231-47B3-BCD3-5B3621C33B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E250F-4436-471F-8682-88150B194EEE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B9EDF-A231-47B3-BCD3-5B3621C33B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E250F-4436-471F-8682-88150B194EEE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B9EDF-A231-47B3-BCD3-5B3621C33B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E250F-4436-471F-8682-88150B194EEE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B9EDF-A231-47B3-BCD3-5B3621C33B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E250F-4436-471F-8682-88150B194EEE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B9EDF-A231-47B3-BCD3-5B3621C33B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E250F-4436-471F-8682-88150B194EEE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B9EDF-A231-47B3-BCD3-5B3621C33B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8E250F-4436-471F-8682-88150B194EEE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BB9EDF-A231-47B3-BCD3-5B3621C33BB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gif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Номер слайда 1"/>
          <p:cNvSpPr>
            <a:spLocks noGrp="1"/>
          </p:cNvSpPr>
          <p:nvPr>
            <p:ph type="sldNum" sz="quarter" idx="11"/>
          </p:nvPr>
        </p:nvSpPr>
        <p:spPr>
          <a:xfrm>
            <a:off x="457200" y="6245225"/>
            <a:ext cx="2133600" cy="476250"/>
          </a:xfrm>
          <a:noFill/>
        </p:spPr>
        <p:txBody>
          <a:bodyPr/>
          <a:lstStyle/>
          <a:p>
            <a:pPr algn="l"/>
            <a:endParaRPr lang="ru-RU" dirty="0" smtClean="0"/>
          </a:p>
        </p:txBody>
      </p:sp>
      <p:pic>
        <p:nvPicPr>
          <p:cNvPr id="3075" name="Рисунок 2" descr="7bc7d4718540.jpg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1563" y="1208088"/>
            <a:ext cx="7081837" cy="5049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285852" y="214290"/>
            <a:ext cx="6429419" cy="928694"/>
          </a:xfrm>
          <a:prstGeom prst="rect">
            <a:avLst/>
          </a:prstGeom>
          <a:noFill/>
        </p:spPr>
        <p:txBody>
          <a:bodyPr>
            <a:prstTxWarp prst="textChevron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Математика</a:t>
            </a:r>
          </a:p>
        </p:txBody>
      </p:sp>
      <p:sp>
        <p:nvSpPr>
          <p:cNvPr id="3077" name="Прямоугольник 6"/>
          <p:cNvSpPr>
            <a:spLocks noChangeArrowheads="1"/>
          </p:cNvSpPr>
          <p:nvPr/>
        </p:nvSpPr>
        <p:spPr bwMode="auto">
          <a:xfrm>
            <a:off x="2286000" y="5429250"/>
            <a:ext cx="66436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endParaRPr lang="ru-RU" b="1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0" y="0"/>
            <a:ext cx="9144000" cy="142875"/>
          </a:xfrm>
          <a:prstGeom prst="roundRect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0" y="6715125"/>
            <a:ext cx="9144000" cy="142875"/>
          </a:xfrm>
          <a:prstGeom prst="roundRect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0" y="0"/>
            <a:ext cx="142875" cy="6858000"/>
          </a:xfrm>
          <a:prstGeom prst="roundRect">
            <a:avLst/>
          </a:pr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9001125" y="0"/>
            <a:ext cx="142875" cy="6858000"/>
          </a:xfrm>
          <a:prstGeom prst="roundRect">
            <a:avLst/>
          </a:pr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82924"/>
          </a:xfrm>
        </p:spPr>
        <p:txBody>
          <a:bodyPr>
            <a:normAutofit fontScale="90000"/>
          </a:bodyPr>
          <a:lstStyle/>
          <a:p>
            <a:pPr algn="l"/>
            <a:r>
              <a:rPr lang="ru-RU" sz="5400" dirty="0" smtClean="0">
                <a:solidFill>
                  <a:srgbClr val="002060"/>
                </a:solidFill>
              </a:rPr>
              <a:t/>
            </a:r>
            <a:br>
              <a:rPr lang="ru-RU" sz="5400" dirty="0" smtClean="0">
                <a:solidFill>
                  <a:srgbClr val="002060"/>
                </a:solidFill>
              </a:rPr>
            </a:br>
            <a:r>
              <a:rPr lang="ru-RU" sz="5400" dirty="0" smtClean="0">
                <a:solidFill>
                  <a:srgbClr val="002060"/>
                </a:solidFill>
              </a:rPr>
              <a:t/>
            </a:r>
            <a:br>
              <a:rPr lang="ru-RU" sz="5400" dirty="0" smtClean="0">
                <a:solidFill>
                  <a:srgbClr val="002060"/>
                </a:solidFill>
              </a:rPr>
            </a:br>
            <a:r>
              <a:rPr lang="ru-RU" sz="5400" dirty="0" smtClean="0">
                <a:solidFill>
                  <a:srgbClr val="002060"/>
                </a:solidFill>
              </a:rPr>
              <a:t>5ч 23 мин + 3ч 46 мин</a:t>
            </a:r>
            <a:r>
              <a:rPr lang="ru-RU" sz="5400" dirty="0" smtClean="0"/>
              <a:t/>
            </a:r>
            <a:br>
              <a:rPr lang="ru-RU" sz="5400" dirty="0" smtClean="0"/>
            </a:br>
            <a:endParaRPr lang="ru-RU" sz="5400" dirty="0"/>
          </a:p>
        </p:txBody>
      </p:sp>
      <p:sp>
        <p:nvSpPr>
          <p:cNvPr id="3" name="Заголовок 3"/>
          <p:cNvSpPr txBox="1">
            <a:spLocks/>
          </p:cNvSpPr>
          <p:nvPr/>
        </p:nvSpPr>
        <p:spPr>
          <a:xfrm>
            <a:off x="6286480" y="1857364"/>
            <a:ext cx="3143304" cy="6429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16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= </a:t>
            </a:r>
            <a:r>
              <a:rPr kumimoji="0" lang="ru-RU" sz="19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8ч 69мин </a:t>
            </a: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5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>
          <a:xfrm>
            <a:off x="1142976" y="2857496"/>
            <a:ext cx="2928958" cy="12858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540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= </a:t>
            </a: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9ч 09мин</a:t>
            </a: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5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rgbClr val="002060"/>
                </a:solidFill>
              </a:rPr>
              <a:t>Самые знаменитые часы мира:</a:t>
            </a:r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0825" y="1052513"/>
            <a:ext cx="3240088" cy="2436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24525" y="1341438"/>
            <a:ext cx="3048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5" descr="Самые известные часы в мире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68538" y="3860800"/>
            <a:ext cx="3127375" cy="248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0" y="3429000"/>
            <a:ext cx="3816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dirty="0"/>
              <a:t>Кремлёвские куранты г. Москва.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5724525" y="5876925"/>
            <a:ext cx="30956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Биг Бен г. Лондон Великобритания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2195513" y="6308725"/>
            <a:ext cx="33829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Часы Театра кукол г. Москва.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858312" cy="1868478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rgbClr val="0070C0"/>
                </a:solidFill>
              </a:rPr>
              <a:t>3ч 7 мин – 1ч 35 мин =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187мин –  95мин=92 мин=1ч 32 мин </a:t>
            </a:r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285720" y="2357430"/>
            <a:ext cx="8229600" cy="14287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3ч 7 мин – 1ч 35 мин =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2ч 67 мин – 1ч 35 </a:t>
            </a:r>
            <a:r>
              <a:rPr kumimoji="0" lang="ru-RU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мин=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ru-RU" sz="440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1ч 32 мин</a:t>
            </a:r>
            <a:endParaRPr kumimoji="0" lang="ru-RU" sz="4400" b="0" i="0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1785926"/>
            <a:ext cx="3690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5400" b="1" dirty="0" smtClean="0">
                <a:solidFill>
                  <a:srgbClr val="FF0000"/>
                </a:solidFill>
              </a:rPr>
              <a:t>.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5" name="Развернутая стрелка 4"/>
          <p:cNvSpPr/>
          <p:nvPr/>
        </p:nvSpPr>
        <p:spPr>
          <a:xfrm>
            <a:off x="428596" y="2000240"/>
            <a:ext cx="857256" cy="214314"/>
          </a:xfrm>
          <a:prstGeom prst="utur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00100" y="2143116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60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4071942"/>
            <a:ext cx="8072494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>
                <a:solidFill>
                  <a:srgbClr val="7030A0"/>
                </a:solidFill>
              </a:rPr>
              <a:t>5ч 23 мин + 3ч 46 мин=8ч 89мин = 9ч 09мин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86116" y="2857496"/>
            <a:ext cx="2357454" cy="350046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3286116" y="1000108"/>
            <a:ext cx="2357454" cy="1857364"/>
          </a:xfrm>
          <a:prstGeom prst="triangl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5-конечная звезда 6"/>
          <p:cNvSpPr/>
          <p:nvPr/>
        </p:nvSpPr>
        <p:spPr>
          <a:xfrm>
            <a:off x="4000496" y="214290"/>
            <a:ext cx="857256" cy="785818"/>
          </a:xfrm>
          <a:prstGeom prst="star5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929058" y="3143248"/>
            <a:ext cx="928694" cy="1185858"/>
          </a:xfrm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8000" dirty="0" smtClean="0">
                <a:sym typeface="Wingdings"/>
              </a:rPr>
              <a:t></a:t>
            </a:r>
            <a:endParaRPr lang="ru-RU" sz="80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C2E2C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8FF97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4C3A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600200"/>
            <a:ext cx="9001156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800" dirty="0" smtClean="0">
                <a:solidFill>
                  <a:srgbClr val="00B0F0"/>
                </a:solidFill>
              </a:rPr>
              <a:t>На уроке я узнал (а) …</a:t>
            </a:r>
          </a:p>
          <a:p>
            <a:pPr>
              <a:buNone/>
            </a:pPr>
            <a:r>
              <a:rPr lang="ru-RU" sz="4800" dirty="0" smtClean="0">
                <a:solidFill>
                  <a:srgbClr val="00B0F0"/>
                </a:solidFill>
              </a:rPr>
              <a:t>Лучше всего у меня получилось…</a:t>
            </a:r>
            <a:endParaRPr lang="ru-RU" sz="48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D:\My private\Презентации. Шаблоны 2\оформление презентаций\рамочки\94-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20638"/>
            <a:ext cx="9144000" cy="6899276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  <p:pic>
        <p:nvPicPr>
          <p:cNvPr id="22531" name="Picture 2" descr="D:\My private\картинки\Звонок\звонок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63" y="714375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2" descr="D:\My private\картинки\ШКОЛА. 1 СЕНТЯБРЯ (АНИМАЦИИ и КАРТИНКИ)\БОЛЬШОЕ СПАСИБО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14546" y="1142984"/>
            <a:ext cx="5405438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714480" y="4786322"/>
            <a:ext cx="6357982" cy="646331"/>
          </a:xfrm>
          <a:prstGeom prst="rect">
            <a:avLst/>
          </a:prstGeom>
          <a:noFill/>
        </p:spPr>
        <p:txBody>
          <a:bodyPr>
            <a:prstTxWarp prst="textWave4">
              <a:avLst/>
            </a:prstTxWarp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за сотрудничество!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57233"/>
            <a:ext cx="742928" cy="642941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0070C0"/>
                </a:solidFill>
              </a:rPr>
              <a:t>В</a:t>
            </a:r>
            <a:endParaRPr lang="ru-RU" sz="6000" b="1" dirty="0">
              <a:solidFill>
                <a:srgbClr val="0070C0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571736" y="857232"/>
            <a:ext cx="742928" cy="6429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М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286248" y="857232"/>
            <a:ext cx="742928" cy="6429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6000" b="1" noProof="0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Р</a:t>
            </a:r>
            <a:endParaRPr kumimoji="0" lang="ru-RU" sz="60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072198" y="857232"/>
            <a:ext cx="742928" cy="6429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60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Я</a:t>
            </a:r>
            <a:endParaRPr kumimoji="0" lang="ru-RU" sz="60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7715272" y="857232"/>
            <a:ext cx="742928" cy="6429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60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Е</a:t>
            </a:r>
            <a:endParaRPr kumimoji="0" lang="ru-RU" sz="60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0" y="2643182"/>
            <a:ext cx="1785918" cy="6429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5030</a:t>
            </a: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1857356" y="2643182"/>
            <a:ext cx="1714512" cy="6429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7062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3714744" y="2643182"/>
            <a:ext cx="1714512" cy="6429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54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5219</a:t>
            </a:r>
            <a:endParaRPr kumimoji="0" lang="ru-RU" sz="54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5500694" y="2643182"/>
            <a:ext cx="1714512" cy="6429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54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7093</a:t>
            </a:r>
            <a:endParaRPr kumimoji="0" lang="ru-RU" sz="54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7286644" y="2643182"/>
            <a:ext cx="1714512" cy="6429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54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6129</a:t>
            </a:r>
            <a:endParaRPr kumimoji="0" lang="ru-RU" sz="54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56 0.08675 L -0.00156 0.55633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737 0.10756 L -0.28507 0.55864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4" y="2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145 0.12861 L -0.54983 0.5561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4" y="2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598 0.08675 L 0.14671 0.5561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" y="2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865 -0.00763 L -0.12587 0.55124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" y="2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9" grpId="0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3"/>
          <p:cNvSpPr txBox="1">
            <a:spLocks/>
          </p:cNvSpPr>
          <p:nvPr/>
        </p:nvSpPr>
        <p:spPr>
          <a:xfrm>
            <a:off x="642910" y="928670"/>
            <a:ext cx="1071570" cy="6318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dirty="0" smtClean="0">
                <a:solidFill>
                  <a:srgbClr val="00B0F0"/>
                </a:solidFill>
                <a:latin typeface="+mj-lt"/>
                <a:ea typeface="+mj-ea"/>
                <a:cs typeface="+mj-cs"/>
              </a:rPr>
              <a:t>год</a:t>
            </a:r>
            <a:endParaRPr kumimoji="0" lang="ru-RU" sz="3600" b="0" i="0" u="none" strike="noStrike" kern="120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Заголовок 3"/>
          <p:cNvSpPr txBox="1">
            <a:spLocks/>
          </p:cNvSpPr>
          <p:nvPr/>
        </p:nvSpPr>
        <p:spPr>
          <a:xfrm>
            <a:off x="1785918" y="714356"/>
            <a:ext cx="1428760" cy="4889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месяц</a:t>
            </a:r>
          </a:p>
        </p:txBody>
      </p:sp>
      <p:sp>
        <p:nvSpPr>
          <p:cNvPr id="7" name="Заголовок 3"/>
          <p:cNvSpPr txBox="1">
            <a:spLocks/>
          </p:cNvSpPr>
          <p:nvPr/>
        </p:nvSpPr>
        <p:spPr>
          <a:xfrm>
            <a:off x="3357554" y="928670"/>
            <a:ext cx="1357322" cy="6318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dirty="0" smtClean="0">
                <a:solidFill>
                  <a:srgbClr val="00B0F0"/>
                </a:solidFill>
                <a:latin typeface="+mj-lt"/>
                <a:ea typeface="+mj-ea"/>
                <a:cs typeface="+mj-cs"/>
              </a:rPr>
              <a:t>сутки</a:t>
            </a:r>
            <a:endParaRPr kumimoji="0" lang="ru-RU" sz="3600" b="0" i="0" u="none" strike="noStrike" kern="120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Заголовок 3"/>
          <p:cNvSpPr txBox="1">
            <a:spLocks/>
          </p:cNvSpPr>
          <p:nvPr/>
        </p:nvSpPr>
        <p:spPr>
          <a:xfrm>
            <a:off x="4857752" y="928670"/>
            <a:ext cx="857256" cy="6318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dirty="0" smtClean="0">
                <a:solidFill>
                  <a:srgbClr val="00B0F0"/>
                </a:solidFill>
                <a:latin typeface="+mj-lt"/>
                <a:ea typeface="+mj-ea"/>
                <a:cs typeface="+mj-cs"/>
              </a:rPr>
              <a:t>час</a:t>
            </a:r>
            <a:endParaRPr kumimoji="0" lang="ru-RU" sz="3600" b="0" i="0" u="none" strike="noStrike" kern="120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Заголовок 3"/>
          <p:cNvSpPr txBox="1">
            <a:spLocks/>
          </p:cNvSpPr>
          <p:nvPr/>
        </p:nvSpPr>
        <p:spPr>
          <a:xfrm>
            <a:off x="5786446" y="928670"/>
            <a:ext cx="1643074" cy="6318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400" dirty="0" smtClean="0">
                <a:solidFill>
                  <a:srgbClr val="00B0F0"/>
                </a:solidFill>
                <a:latin typeface="+mj-lt"/>
                <a:ea typeface="+mj-ea"/>
                <a:cs typeface="+mj-cs"/>
              </a:rPr>
              <a:t>минута</a:t>
            </a:r>
            <a:endParaRPr kumimoji="0" lang="ru-RU" sz="3400" b="0" i="0" u="none" strike="noStrike" kern="120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Заголовок 3"/>
          <p:cNvSpPr txBox="1">
            <a:spLocks/>
          </p:cNvSpPr>
          <p:nvPr/>
        </p:nvSpPr>
        <p:spPr>
          <a:xfrm>
            <a:off x="7286644" y="928670"/>
            <a:ext cx="1857356" cy="6318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400" dirty="0" smtClean="0">
                <a:solidFill>
                  <a:srgbClr val="00B0F0"/>
                </a:solidFill>
                <a:latin typeface="+mj-lt"/>
                <a:ea typeface="+mj-ea"/>
                <a:cs typeface="+mj-cs"/>
              </a:rPr>
              <a:t>секунда</a:t>
            </a:r>
            <a:endParaRPr kumimoji="0" lang="ru-RU" sz="3400" b="0" i="0" u="none" strike="noStrike" kern="120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571472" y="1928802"/>
            <a:ext cx="835824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1142976" y="1785926"/>
            <a:ext cx="285752" cy="28575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2500298" y="1785926"/>
            <a:ext cx="285752" cy="28575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3786182" y="1785926"/>
            <a:ext cx="285752" cy="28575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5286380" y="1785926"/>
            <a:ext cx="285752" cy="28575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6572264" y="1785926"/>
            <a:ext cx="285752" cy="28575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8072462" y="1785926"/>
            <a:ext cx="285752" cy="28575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авая круглая скобка 23"/>
          <p:cNvSpPr/>
          <p:nvPr/>
        </p:nvSpPr>
        <p:spPr>
          <a:xfrm rot="5400000">
            <a:off x="1456289" y="1829803"/>
            <a:ext cx="802133" cy="1143008"/>
          </a:xfrm>
          <a:prstGeom prst="rightBracket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авая круглая скобка 24"/>
          <p:cNvSpPr/>
          <p:nvPr/>
        </p:nvSpPr>
        <p:spPr>
          <a:xfrm rot="5400000">
            <a:off x="2956488" y="1829802"/>
            <a:ext cx="802133" cy="1143009"/>
          </a:xfrm>
          <a:prstGeom prst="rightBracket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авая круглая скобка 25"/>
          <p:cNvSpPr/>
          <p:nvPr/>
        </p:nvSpPr>
        <p:spPr>
          <a:xfrm rot="5400000">
            <a:off x="4278091" y="1794086"/>
            <a:ext cx="802132" cy="1214446"/>
          </a:xfrm>
          <a:prstGeom prst="rightBracket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авая круглая скобка 26"/>
          <p:cNvSpPr/>
          <p:nvPr/>
        </p:nvSpPr>
        <p:spPr>
          <a:xfrm rot="5400000">
            <a:off x="5698936" y="1801997"/>
            <a:ext cx="802133" cy="1198620"/>
          </a:xfrm>
          <a:prstGeom prst="rightBracket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авая круглая скобка 27"/>
          <p:cNvSpPr/>
          <p:nvPr/>
        </p:nvSpPr>
        <p:spPr>
          <a:xfrm rot="5400000">
            <a:off x="7099892" y="1758366"/>
            <a:ext cx="730694" cy="1357322"/>
          </a:xfrm>
          <a:prstGeom prst="rightBracket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1643042" y="3143248"/>
            <a:ext cx="78581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solidFill>
                  <a:srgbClr val="002060"/>
                </a:solidFill>
              </a:rPr>
              <a:t>12</a:t>
            </a:r>
            <a:endParaRPr lang="ru-RU" sz="4400" b="1" dirty="0">
              <a:solidFill>
                <a:srgbClr val="002060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857488" y="3143248"/>
            <a:ext cx="114300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>
                <a:solidFill>
                  <a:srgbClr val="002060"/>
                </a:solidFill>
              </a:rPr>
              <a:t> </a:t>
            </a:r>
            <a:r>
              <a:rPr lang="ru-RU" sz="4400" b="1" dirty="0" smtClean="0">
                <a:solidFill>
                  <a:srgbClr val="002060"/>
                </a:solidFill>
              </a:rPr>
              <a:t>30,</a:t>
            </a:r>
          </a:p>
          <a:p>
            <a:r>
              <a:rPr lang="ru-RU" sz="4400" b="1" dirty="0" smtClean="0">
                <a:solidFill>
                  <a:srgbClr val="002060"/>
                </a:solidFill>
              </a:rPr>
              <a:t> 31</a:t>
            </a:r>
            <a:endParaRPr lang="ru-RU" sz="4400" b="1" dirty="0">
              <a:solidFill>
                <a:srgbClr val="002060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4286248" y="3143248"/>
            <a:ext cx="114300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solidFill>
                  <a:srgbClr val="002060"/>
                </a:solidFill>
              </a:rPr>
              <a:t> 24</a:t>
            </a:r>
            <a:endParaRPr lang="ru-RU" sz="4400" b="1" dirty="0">
              <a:solidFill>
                <a:srgbClr val="002060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5572132" y="3143248"/>
            <a:ext cx="114300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>
                <a:solidFill>
                  <a:srgbClr val="002060"/>
                </a:solidFill>
              </a:rPr>
              <a:t>  </a:t>
            </a:r>
            <a:r>
              <a:rPr lang="ru-RU" sz="4400" b="1" dirty="0" smtClean="0">
                <a:solidFill>
                  <a:srgbClr val="002060"/>
                </a:solidFill>
              </a:rPr>
              <a:t>60</a:t>
            </a:r>
            <a:endParaRPr lang="ru-RU" sz="4400" b="1" dirty="0">
              <a:solidFill>
                <a:srgbClr val="002060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7000892" y="3143248"/>
            <a:ext cx="114300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solidFill>
                  <a:srgbClr val="002060"/>
                </a:solidFill>
              </a:rPr>
              <a:t> 60</a:t>
            </a:r>
            <a:endParaRPr lang="ru-RU" sz="4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8544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>
                <a:solidFill>
                  <a:srgbClr val="002060"/>
                </a:solidFill>
              </a:rPr>
              <a:t>Незнайка сочинял стихи о своих друзьях </a:t>
            </a:r>
            <a:r>
              <a:rPr lang="ru-RU" dirty="0">
                <a:solidFill>
                  <a:srgbClr val="00B0F0"/>
                </a:solidFill>
              </a:rPr>
              <a:t>2 минут и 17 секунд</a:t>
            </a:r>
            <a:r>
              <a:rPr lang="ru-RU" dirty="0">
                <a:solidFill>
                  <a:srgbClr val="002060"/>
                </a:solidFill>
              </a:rPr>
              <a:t>. Сколько секунд он занимался 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этой </a:t>
            </a:r>
            <a:r>
              <a:rPr lang="ru-RU" dirty="0">
                <a:solidFill>
                  <a:srgbClr val="002060"/>
                </a:solidFill>
              </a:rPr>
              <a:t>трудной работой</a:t>
            </a:r>
            <a:r>
              <a:rPr lang="ru-RU" dirty="0" smtClean="0">
                <a:solidFill>
                  <a:srgbClr val="002060"/>
                </a:solidFill>
              </a:rPr>
              <a:t>?     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4" name="Рисунок 3" descr="j0354420о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00958" y="214290"/>
            <a:ext cx="1428728" cy="2521921"/>
          </a:xfrm>
          <a:prstGeom prst="rect">
            <a:avLst/>
          </a:prstGeom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5786446" y="2071678"/>
            <a:ext cx="1643074" cy="7969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137сек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357390" y="2643182"/>
            <a:ext cx="678661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sz="4000" dirty="0" smtClean="0">
                <a:solidFill>
                  <a:srgbClr val="002060"/>
                </a:solidFill>
              </a:rPr>
              <a:t>Пончик тоже сочинял стихи, но он занимался этой работой </a:t>
            </a:r>
            <a:r>
              <a:rPr lang="ru-RU" sz="4000" b="1" dirty="0" smtClean="0">
                <a:solidFill>
                  <a:srgbClr val="00B0F0"/>
                </a:solidFill>
              </a:rPr>
              <a:t>200</a:t>
            </a:r>
            <a:r>
              <a:rPr lang="ru-RU" sz="4000" dirty="0" smtClean="0">
                <a:solidFill>
                  <a:srgbClr val="002060"/>
                </a:solidFill>
              </a:rPr>
              <a:t> сек. Кто из них быстрее справился с заданием?</a:t>
            </a: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714480" y="5572140"/>
            <a:ext cx="6500858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sz="4000" b="1" dirty="0" smtClean="0">
                <a:solidFill>
                  <a:srgbClr val="00B0F0"/>
                </a:solidFill>
              </a:rPr>
              <a:t>2 мин  17сек </a:t>
            </a:r>
            <a:r>
              <a:rPr lang="ru-RU" sz="4000" b="1" dirty="0" smtClean="0">
                <a:solidFill>
                  <a:srgbClr val="002060"/>
                </a:solidFill>
              </a:rPr>
              <a:t>…</a:t>
            </a:r>
            <a:r>
              <a:rPr lang="ru-RU" sz="4000" b="1" dirty="0" smtClean="0">
                <a:solidFill>
                  <a:srgbClr val="00B0F0"/>
                </a:solidFill>
              </a:rPr>
              <a:t> 200 сек</a:t>
            </a: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endParaRPr lang="ru-RU" dirty="0"/>
          </a:p>
        </p:txBody>
      </p:sp>
      <p:pic>
        <p:nvPicPr>
          <p:cNvPr id="2" name="Picture 2" descr="C:\Users\Анастасия\Pictures\0_72b7f_fbf0ef08_XXL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596" y="3357561"/>
            <a:ext cx="2000264" cy="2897129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428596" y="3786190"/>
            <a:ext cx="642942" cy="2857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4643438" y="5500702"/>
            <a:ext cx="171451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&lt;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2"/>
          <p:cNvSpPr txBox="1">
            <a:spLocks/>
          </p:cNvSpPr>
          <p:nvPr/>
        </p:nvSpPr>
        <p:spPr>
          <a:xfrm>
            <a:off x="357158" y="214290"/>
            <a:ext cx="8501122" cy="51435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700" b="0" i="0" u="sng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Найди значения выражений</a:t>
            </a:r>
            <a:r>
              <a:rPr kumimoji="0" lang="ru-RU" sz="4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9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4500" dirty="0" smtClean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500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12ч 30 мин – 9ч 10 мин =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5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3ч 7 мин – 1ч 35 мин = 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Заголовок 2"/>
          <p:cNvSpPr txBox="1">
            <a:spLocks/>
          </p:cNvSpPr>
          <p:nvPr/>
        </p:nvSpPr>
        <p:spPr>
          <a:xfrm>
            <a:off x="6357950" y="2285992"/>
            <a:ext cx="278605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3ч 20 мин</a:t>
            </a:r>
          </a:p>
        </p:txBody>
      </p:sp>
      <p:pic>
        <p:nvPicPr>
          <p:cNvPr id="8" name="Рисунок 7" descr="j0354420о.gif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58082" y="4286256"/>
            <a:ext cx="1071570" cy="1891483"/>
          </a:xfrm>
          <a:prstGeom prst="rect">
            <a:avLst/>
          </a:prstGeom>
        </p:spPr>
      </p:pic>
      <p:pic>
        <p:nvPicPr>
          <p:cNvPr id="9" name="Picture 2" descr="C:\Users\Анастасия\Pictures\0_72b7f_fbf0ef08_XXL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596" y="1214422"/>
            <a:ext cx="1000132" cy="1448564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428596" y="1357298"/>
            <a:ext cx="285752" cy="2143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428868"/>
            <a:ext cx="8643998" cy="2011354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rgbClr val="002060"/>
                </a:solidFill>
              </a:rPr>
              <a:t>Цель: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00B0F0"/>
                </a:solidFill>
              </a:rPr>
              <a:t>научиться       . . .           и         </a:t>
            </a:r>
            <a:br>
              <a:rPr lang="ru-RU" dirty="0" smtClean="0">
                <a:solidFill>
                  <a:srgbClr val="00B0F0"/>
                </a:solidFill>
              </a:rPr>
            </a:br>
            <a:r>
              <a:rPr lang="ru-RU" dirty="0" smtClean="0">
                <a:solidFill>
                  <a:srgbClr val="00B0F0"/>
                </a:solidFill>
              </a:rPr>
              <a:t>          . . .                    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4000496" y="2500306"/>
            <a:ext cx="328614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вычитать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071538" y="3357562"/>
            <a:ext cx="3071834" cy="9286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складывать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286248" y="3357562"/>
            <a:ext cx="4857752" cy="8572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е</a:t>
            </a:r>
            <a:r>
              <a:rPr kumimoji="0" lang="ru-RU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диницы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времени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285720" y="4429132"/>
            <a:ext cx="8643998" cy="20113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Тема: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Вычитание и сложение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единиц времени</a:t>
            </a:r>
          </a:p>
        </p:txBody>
      </p:sp>
      <p:sp>
        <p:nvSpPr>
          <p:cNvPr id="8" name="Заголовок 2"/>
          <p:cNvSpPr txBox="1">
            <a:spLocks/>
          </p:cNvSpPr>
          <p:nvPr/>
        </p:nvSpPr>
        <p:spPr>
          <a:xfrm>
            <a:off x="285720" y="642918"/>
            <a:ext cx="8501122" cy="1785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5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3ч 7 мин – 1ч 35 мин = ? 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Picture 6" descr="school2175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40856" t="30040" r="26070"/>
          <a:stretch>
            <a:fillRect/>
          </a:stretch>
        </p:blipFill>
        <p:spPr bwMode="auto">
          <a:xfrm>
            <a:off x="6643702" y="285728"/>
            <a:ext cx="1571636" cy="2153009"/>
          </a:xfrm>
          <a:prstGeom prst="rect">
            <a:avLst/>
          </a:prstGeom>
          <a:noFill/>
          <a:ln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1428737"/>
            <a:ext cx="842968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>
                <a:solidFill>
                  <a:srgbClr val="0070C0"/>
                </a:solidFill>
              </a:rPr>
              <a:t>3ч 7 мин – 1ч 35 мин =</a:t>
            </a:r>
            <a:br>
              <a:rPr lang="ru-RU" sz="4800" dirty="0" smtClean="0">
                <a:solidFill>
                  <a:srgbClr val="0070C0"/>
                </a:solidFill>
              </a:rPr>
            </a:br>
            <a:r>
              <a:rPr lang="ru-RU" sz="4800" dirty="0" smtClean="0">
                <a:solidFill>
                  <a:srgbClr val="0070C0"/>
                </a:solidFill>
              </a:rPr>
              <a:t>187 мин –  95 мин = 92 мин =  =</a:t>
            </a:r>
            <a:r>
              <a:rPr lang="ru-RU" sz="4800" u="sng" dirty="0" smtClean="0">
                <a:solidFill>
                  <a:srgbClr val="0070C0"/>
                </a:solidFill>
              </a:rPr>
              <a:t>1ч 32 мин </a:t>
            </a:r>
            <a:endParaRPr lang="ru-RU" sz="4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0232" y="428604"/>
            <a:ext cx="6858048" cy="621510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B0F0"/>
                </a:solidFill>
              </a:rPr>
              <a:t>ФИЗМИНУТКА</a:t>
            </a:r>
            <a:r>
              <a:rPr lang="ru-RU" sz="2800" dirty="0" smtClean="0">
                <a:solidFill>
                  <a:srgbClr val="002060"/>
                </a:solidFill>
              </a:rPr>
              <a:t/>
            </a:r>
            <a:br>
              <a:rPr lang="ru-RU" sz="2800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>(Руки на поясе, наклоны вправо, влево)</a:t>
            </a:r>
            <a:r>
              <a:rPr lang="ru-RU" sz="2800" dirty="0" smtClean="0">
                <a:solidFill>
                  <a:srgbClr val="002060"/>
                </a:solidFill>
              </a:rPr>
              <a:t/>
            </a:r>
            <a:br>
              <a:rPr lang="ru-RU" sz="2800" dirty="0" smtClean="0">
                <a:solidFill>
                  <a:srgbClr val="002060"/>
                </a:solidFill>
              </a:rPr>
            </a:br>
            <a:r>
              <a:rPr lang="ru-RU" sz="2800" dirty="0" smtClean="0">
                <a:solidFill>
                  <a:srgbClr val="002060"/>
                </a:solidFill>
              </a:rPr>
              <a:t>Кто там ходит </a:t>
            </a:r>
            <a:r>
              <a:rPr lang="ru-RU" sz="2800" dirty="0" err="1" smtClean="0">
                <a:solidFill>
                  <a:srgbClr val="002060"/>
                </a:solidFill>
              </a:rPr>
              <a:t>влево-вправо</a:t>
            </a:r>
            <a:r>
              <a:rPr lang="ru-RU" sz="2800" dirty="0" smtClean="0">
                <a:solidFill>
                  <a:srgbClr val="002060"/>
                </a:solidFill>
              </a:rPr>
              <a:t>?</a:t>
            </a:r>
            <a:br>
              <a:rPr lang="ru-RU" sz="2800" dirty="0" smtClean="0">
                <a:solidFill>
                  <a:srgbClr val="002060"/>
                </a:solidFill>
              </a:rPr>
            </a:br>
            <a:r>
              <a:rPr lang="ru-RU" sz="2800" dirty="0" smtClean="0">
                <a:solidFill>
                  <a:srgbClr val="002060"/>
                </a:solidFill>
              </a:rPr>
              <a:t>Это маятник в часах.</a:t>
            </a:r>
            <a:br>
              <a:rPr lang="ru-RU" sz="2800" dirty="0" smtClean="0">
                <a:solidFill>
                  <a:srgbClr val="002060"/>
                </a:solidFill>
              </a:rPr>
            </a:br>
            <a:r>
              <a:rPr lang="ru-RU" sz="2800" dirty="0" smtClean="0">
                <a:solidFill>
                  <a:srgbClr val="002060"/>
                </a:solidFill>
              </a:rPr>
              <a:t>Он работает исправно</a:t>
            </a:r>
            <a:br>
              <a:rPr lang="ru-RU" sz="2800" dirty="0" smtClean="0">
                <a:solidFill>
                  <a:srgbClr val="002060"/>
                </a:solidFill>
              </a:rPr>
            </a:br>
            <a:r>
              <a:rPr lang="ru-RU" sz="2800" dirty="0" smtClean="0">
                <a:solidFill>
                  <a:srgbClr val="002060"/>
                </a:solidFill>
              </a:rPr>
              <a:t>И твердит: «Тик-так, тик-так».</a:t>
            </a:r>
            <a:br>
              <a:rPr lang="ru-RU" sz="2800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>(Ходьба на месте)</a:t>
            </a:r>
            <a:r>
              <a:rPr lang="ru-RU" sz="2800" dirty="0" smtClean="0">
                <a:solidFill>
                  <a:srgbClr val="002060"/>
                </a:solidFill>
              </a:rPr>
              <a:t/>
            </a:r>
            <a:br>
              <a:rPr lang="ru-RU" sz="2800" dirty="0" smtClean="0">
                <a:solidFill>
                  <a:srgbClr val="002060"/>
                </a:solidFill>
              </a:rPr>
            </a:br>
            <a:r>
              <a:rPr lang="ru-RU" sz="2800" dirty="0" smtClean="0">
                <a:solidFill>
                  <a:srgbClr val="002060"/>
                </a:solidFill>
              </a:rPr>
              <a:t>А часы идут, идут,</a:t>
            </a:r>
            <a:br>
              <a:rPr lang="ru-RU" sz="2800" dirty="0" smtClean="0">
                <a:solidFill>
                  <a:srgbClr val="002060"/>
                </a:solidFill>
              </a:rPr>
            </a:br>
            <a:r>
              <a:rPr lang="ru-RU" sz="2800" dirty="0" smtClean="0">
                <a:solidFill>
                  <a:srgbClr val="002060"/>
                </a:solidFill>
              </a:rPr>
              <a:t>Не спешат, не отстают.</a:t>
            </a:r>
            <a:br>
              <a:rPr lang="ru-RU" sz="2800" dirty="0" smtClean="0">
                <a:solidFill>
                  <a:srgbClr val="002060"/>
                </a:solidFill>
              </a:rPr>
            </a:br>
            <a:r>
              <a:rPr lang="ru-RU" sz="2800" dirty="0" smtClean="0">
                <a:solidFill>
                  <a:srgbClr val="002060"/>
                </a:solidFill>
              </a:rPr>
              <a:t>Мы без них не будем знать,</a:t>
            </a:r>
            <a:br>
              <a:rPr lang="ru-RU" sz="2800" dirty="0" smtClean="0">
                <a:solidFill>
                  <a:srgbClr val="002060"/>
                </a:solidFill>
              </a:rPr>
            </a:br>
            <a:r>
              <a:rPr lang="ru-RU" sz="2800" dirty="0" smtClean="0">
                <a:solidFill>
                  <a:srgbClr val="002060"/>
                </a:solidFill>
              </a:rPr>
              <a:t>Что уже пора вставать.</a:t>
            </a:r>
            <a:br>
              <a:rPr lang="ru-RU" sz="2800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>(Сесть за парты)</a:t>
            </a:r>
            <a:r>
              <a:rPr lang="ru-RU" sz="2800" dirty="0" smtClean="0">
                <a:solidFill>
                  <a:srgbClr val="002060"/>
                </a:solidFill>
              </a:rPr>
              <a:t/>
            </a:r>
            <a:br>
              <a:rPr lang="ru-RU" sz="2800" dirty="0" smtClean="0">
                <a:solidFill>
                  <a:srgbClr val="002060"/>
                </a:solidFill>
              </a:rPr>
            </a:br>
            <a:r>
              <a:rPr lang="ru-RU" sz="2800" dirty="0" smtClean="0">
                <a:solidFill>
                  <a:srgbClr val="002060"/>
                </a:solidFill>
              </a:rPr>
              <a:t>А теперь пора нам, братцы,</a:t>
            </a:r>
            <a:br>
              <a:rPr lang="ru-RU" sz="2800" dirty="0" smtClean="0">
                <a:solidFill>
                  <a:srgbClr val="002060"/>
                </a:solidFill>
              </a:rPr>
            </a:br>
            <a:r>
              <a:rPr lang="ru-RU" sz="2800" dirty="0" smtClean="0">
                <a:solidFill>
                  <a:srgbClr val="002060"/>
                </a:solidFill>
              </a:rPr>
              <a:t>За работу приниматься.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pic>
        <p:nvPicPr>
          <p:cNvPr id="1032" name="Picture 8" descr="C:\Users\Анастасия\Pictures\time (39)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357298"/>
            <a:ext cx="2143140" cy="42005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2797172"/>
          </a:xfrm>
        </p:spPr>
        <p:txBody>
          <a:bodyPr>
            <a:normAutofit/>
          </a:bodyPr>
          <a:lstStyle/>
          <a:p>
            <a:pPr algn="l"/>
            <a:r>
              <a:rPr lang="ru-RU" sz="5400" dirty="0" smtClean="0">
                <a:solidFill>
                  <a:srgbClr val="0070C0"/>
                </a:solidFill>
              </a:rPr>
              <a:t>3ч 7 мин – 1ч 35 мин =</a:t>
            </a:r>
            <a:br>
              <a:rPr lang="ru-RU" sz="5400" dirty="0" smtClean="0">
                <a:solidFill>
                  <a:srgbClr val="0070C0"/>
                </a:solidFill>
              </a:rPr>
            </a:br>
            <a:r>
              <a:rPr lang="ru-RU" sz="5400" dirty="0" smtClean="0">
                <a:solidFill>
                  <a:srgbClr val="0070C0"/>
                </a:solidFill>
              </a:rPr>
              <a:t>187 мин –  95 мин = 92 мин =  =</a:t>
            </a:r>
            <a:r>
              <a:rPr lang="ru-RU" sz="5400" u="sng" dirty="0" smtClean="0">
                <a:solidFill>
                  <a:srgbClr val="0070C0"/>
                </a:solidFill>
              </a:rPr>
              <a:t>1ч 32 мин </a:t>
            </a:r>
            <a:endParaRPr lang="ru-RU" sz="5400" u="sng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214282" y="3500438"/>
            <a:ext cx="8229600" cy="25003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3ч 7 мин – 1ч 35 мин =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2ч 67 мин – 1ч 35 мин =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540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= </a:t>
            </a:r>
            <a:r>
              <a:rPr lang="ru-RU" sz="5400" u="sng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1ч 32 мин</a:t>
            </a:r>
            <a:endParaRPr kumimoji="0" lang="ru-RU" sz="5400" b="0" i="0" u="sng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2928934"/>
            <a:ext cx="3690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5400" b="1" dirty="0" smtClean="0">
                <a:solidFill>
                  <a:srgbClr val="FF0000"/>
                </a:solidFill>
              </a:rPr>
              <a:t>.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5" name="Развернутая стрелка 4"/>
          <p:cNvSpPr/>
          <p:nvPr/>
        </p:nvSpPr>
        <p:spPr>
          <a:xfrm>
            <a:off x="428596" y="3214686"/>
            <a:ext cx="857256" cy="214314"/>
          </a:xfrm>
          <a:prstGeom prst="utur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71538" y="3357562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60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 animBg="1"/>
      <p:bldP spid="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786</TotalTime>
  <Words>223</Words>
  <Application>Microsoft Office PowerPoint</Application>
  <PresentationFormat>Экран (4:3)</PresentationFormat>
  <Paragraphs>69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Презентация PowerPoint</vt:lpstr>
      <vt:lpstr>В</vt:lpstr>
      <vt:lpstr>Презентация PowerPoint</vt:lpstr>
      <vt:lpstr>Незнайка сочинял стихи о своих друзьях 2 минут и 17 секунд. Сколько секунд он занимался  этой трудной работой?     </vt:lpstr>
      <vt:lpstr>Презентация PowerPoint</vt:lpstr>
      <vt:lpstr>Цель: научиться       . . .           и                    . . .                    </vt:lpstr>
      <vt:lpstr>Презентация PowerPoint</vt:lpstr>
      <vt:lpstr>ФИЗМИНУТКА (Руки на поясе, наклоны вправо, влево) Кто там ходит влево-вправо? Это маятник в часах. Он работает исправно И твердит: «Тик-так, тик-так». (Ходьба на месте) А часы идут, идут, Не спешат, не отстают. Мы без них не будем знать, Что уже пора вставать. (Сесть за парты) А теперь пора нам, братцы, За работу приниматься. </vt:lpstr>
      <vt:lpstr>3ч 7 мин – 1ч 35 мин = 187 мин –  95 мин = 92 мин =  =1ч 32 мин </vt:lpstr>
      <vt:lpstr>  5ч 23 мин + 3ч 46 мин </vt:lpstr>
      <vt:lpstr>Самые знаменитые часы мира:</vt:lpstr>
      <vt:lpstr>3ч 7 мин – 1ч 35 мин = 187мин –  95мин=92 мин=1ч 32 мин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</dc:title>
  <dc:creator>Анастасия</dc:creator>
  <cp:lastModifiedBy>Пользователь - 1</cp:lastModifiedBy>
  <cp:revision>73</cp:revision>
  <dcterms:created xsi:type="dcterms:W3CDTF">2012-12-09T15:23:39Z</dcterms:created>
  <dcterms:modified xsi:type="dcterms:W3CDTF">2014-09-28T12:36:05Z</dcterms:modified>
</cp:coreProperties>
</file>