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7" r:id="rId3"/>
    <p:sldId id="260" r:id="rId4"/>
    <p:sldId id="261" r:id="rId5"/>
    <p:sldId id="262" r:id="rId6"/>
    <p:sldId id="258" r:id="rId7"/>
    <p:sldId id="26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4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8763E-9FFB-47C9-88AF-8BB9B937C173}" type="datetimeFigureOut">
              <a:rPr lang="ru-RU" smtClean="0"/>
              <a:t>30.09.2014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6A91-E43D-4E22-85EF-4B6C7C9E83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8415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8763E-9FFB-47C9-88AF-8BB9B937C173}" type="datetimeFigureOut">
              <a:rPr lang="ru-RU" smtClean="0"/>
              <a:t>30.09.2014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6A91-E43D-4E22-85EF-4B6C7C9E83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0833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8763E-9FFB-47C9-88AF-8BB9B937C173}" type="datetimeFigureOut">
              <a:rPr lang="ru-RU" smtClean="0"/>
              <a:t>30.09.2014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6A91-E43D-4E22-85EF-4B6C7C9E83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1621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8763E-9FFB-47C9-88AF-8BB9B937C173}" type="datetimeFigureOut">
              <a:rPr lang="ru-RU" smtClean="0"/>
              <a:t>30.09.2014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6A91-E43D-4E22-85EF-4B6C7C9E83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0608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8763E-9FFB-47C9-88AF-8BB9B937C173}" type="datetimeFigureOut">
              <a:rPr lang="ru-RU" smtClean="0"/>
              <a:t>30.09.2014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6A91-E43D-4E22-85EF-4B6C7C9E83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1560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8763E-9FFB-47C9-88AF-8BB9B937C173}" type="datetimeFigureOut">
              <a:rPr lang="ru-RU" smtClean="0"/>
              <a:t>30.09.2014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6A91-E43D-4E22-85EF-4B6C7C9E83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0261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8763E-9FFB-47C9-88AF-8BB9B937C173}" type="datetimeFigureOut">
              <a:rPr lang="ru-RU" smtClean="0"/>
              <a:t>30.09.2014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6A91-E43D-4E22-85EF-4B6C7C9E83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3342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8763E-9FFB-47C9-88AF-8BB9B937C173}" type="datetimeFigureOut">
              <a:rPr lang="ru-RU" smtClean="0"/>
              <a:t>30.09.2014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6A91-E43D-4E22-85EF-4B6C7C9E83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959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8763E-9FFB-47C9-88AF-8BB9B937C173}" type="datetimeFigureOut">
              <a:rPr lang="ru-RU" smtClean="0"/>
              <a:t>30.09.2014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6A91-E43D-4E22-85EF-4B6C7C9E83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4450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8763E-9FFB-47C9-88AF-8BB9B937C173}" type="datetimeFigureOut">
              <a:rPr lang="ru-RU" smtClean="0"/>
              <a:t>30.09.2014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6A91-E43D-4E22-85EF-4B6C7C9E83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2968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8763E-9FFB-47C9-88AF-8BB9B937C173}" type="datetimeFigureOut">
              <a:rPr lang="ru-RU" smtClean="0"/>
              <a:t>30.09.2014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6A91-E43D-4E22-85EF-4B6C7C9E83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0454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28763E-9FFB-47C9-88AF-8BB9B937C173}" type="datetimeFigureOut">
              <a:rPr lang="ru-RU" smtClean="0"/>
              <a:t>30.09.2014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556A91-E43D-4E22-85EF-4B6C7C9E83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8531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3" descr="C:\Users\alex\Desktop\76152109_4430777_1dbd02ee1bb0.jpg"/>
          <p:cNvPicPr/>
          <p:nvPr/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0128250"/>
              </p:ext>
            </p:extLst>
          </p:nvPr>
        </p:nvGraphicFramePr>
        <p:xfrm>
          <a:off x="457200" y="3116421"/>
          <a:ext cx="8229600" cy="213360"/>
        </p:xfrm>
        <a:graphic>
          <a:graphicData uri="http://schemas.openxmlformats.org/drawingml/2006/table">
            <a:tbl>
              <a:tblPr/>
              <a:tblGrid>
                <a:gridCol w="8229600"/>
              </a:tblGrid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.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6098614"/>
              </p:ext>
            </p:extLst>
          </p:nvPr>
        </p:nvGraphicFramePr>
        <p:xfrm>
          <a:off x="457200" y="188640"/>
          <a:ext cx="8229600" cy="6264696"/>
        </p:xfrm>
        <a:graphic>
          <a:graphicData uri="http://schemas.openxmlformats.org/drawingml/2006/table">
            <a:tbl>
              <a:tblPr/>
              <a:tblGrid>
                <a:gridCol w="8229600"/>
              </a:tblGrid>
              <a:tr h="626469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МКОУ «</a:t>
                      </a:r>
                      <a:r>
                        <a:rPr kumimoji="0" lang="ru-RU" sz="20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Паликская</a:t>
                      </a: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 средняя общеобразовательная школа №2»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Урок математики в 3 классе по теме: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40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6600" b="1" dirty="0" smtClean="0">
                          <a:solidFill>
                            <a:srgbClr val="FF0000"/>
                          </a:solidFill>
                          <a:effectLst/>
                          <a:latin typeface="Monotype Corsiva" pitchFamily="66" charset="0"/>
                          <a:ea typeface="Times New Roman"/>
                        </a:rPr>
                        <a:t> «Деление с остатком»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6600" b="1" dirty="0" smtClean="0">
                        <a:solidFill>
                          <a:srgbClr val="FF0000"/>
                        </a:solidFill>
                        <a:effectLst/>
                        <a:latin typeface="Monotype Corsiva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6600" b="1" dirty="0" smtClean="0">
                        <a:solidFill>
                          <a:srgbClr val="FF0000"/>
                        </a:solidFill>
                        <a:effectLst/>
                        <a:latin typeface="Monotype Corsiva" pitchFamily="66" charset="0"/>
                        <a:ea typeface="Times New Roman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chemeClr val="tx1"/>
                          </a:solidFill>
                          <a:effectLst/>
                          <a:latin typeface="Monotype Corsiva" pitchFamily="66" charset="0"/>
                          <a:ea typeface="Times New Roman"/>
                        </a:rPr>
                        <a:t>Учитель : </a:t>
                      </a:r>
                      <a:r>
                        <a:rPr lang="ru-RU" sz="2800" b="1" dirty="0" err="1" smtClean="0">
                          <a:solidFill>
                            <a:schemeClr val="tx1"/>
                          </a:solidFill>
                          <a:effectLst/>
                          <a:latin typeface="Monotype Corsiva" pitchFamily="66" charset="0"/>
                          <a:ea typeface="Times New Roman"/>
                        </a:rPr>
                        <a:t>Надуваева</a:t>
                      </a:r>
                      <a:r>
                        <a:rPr lang="ru-RU" sz="2800" b="1" dirty="0" smtClean="0">
                          <a:solidFill>
                            <a:schemeClr val="tx1"/>
                          </a:solidFill>
                          <a:effectLst/>
                          <a:latin typeface="Monotype Corsiva" pitchFamily="66" charset="0"/>
                          <a:ea typeface="Times New Roman"/>
                        </a:rPr>
                        <a:t> Е.И.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chemeClr val="tx1"/>
                          </a:solidFill>
                          <a:effectLst/>
                          <a:latin typeface="Monotype Corsiva" pitchFamily="66" charset="0"/>
                          <a:ea typeface="Times New Roman"/>
                        </a:rPr>
                        <a:t>2014г</a:t>
                      </a:r>
                      <a:endParaRPr lang="ru-RU" sz="2800" b="1" dirty="0"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  <a:ea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4884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3" descr="C:\Users\alex\Desktop\76152109_4430777_1dbd02ee1bb0.jpg"/>
          <p:cNvPicPr/>
          <p:nvPr/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6919517"/>
              </p:ext>
            </p:extLst>
          </p:nvPr>
        </p:nvGraphicFramePr>
        <p:xfrm>
          <a:off x="457200" y="3116421"/>
          <a:ext cx="8229600" cy="213360"/>
        </p:xfrm>
        <a:graphic>
          <a:graphicData uri="http://schemas.openxmlformats.org/drawingml/2006/table">
            <a:tbl>
              <a:tblPr/>
              <a:tblGrid>
                <a:gridCol w="8229600"/>
              </a:tblGrid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.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2006868"/>
              </p:ext>
            </p:extLst>
          </p:nvPr>
        </p:nvGraphicFramePr>
        <p:xfrm>
          <a:off x="457200" y="188640"/>
          <a:ext cx="8229600" cy="6264696"/>
        </p:xfrm>
        <a:graphic>
          <a:graphicData uri="http://schemas.openxmlformats.org/drawingml/2006/table">
            <a:tbl>
              <a:tblPr/>
              <a:tblGrid>
                <a:gridCol w="8229600"/>
              </a:tblGrid>
              <a:tr h="62646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4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Число ног у паука умножить на количество пальцев на руке у человека.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Times New Roman"/>
                        <a:ea typeface="Times New Roman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1026" name="Picture 2" descr="http://dreamworlds.ru/uploads/posts/2009-07/1248509952_007-000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284983"/>
            <a:ext cx="3310136" cy="3310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dagorlenok.ru/articles/4b7d2b75015ed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2708920"/>
            <a:ext cx="3166120" cy="3166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1768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3" descr="C:\Users\alex\Desktop\76152109_4430777_1dbd02ee1bb0.jpg"/>
          <p:cNvPicPr/>
          <p:nvPr/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0128250"/>
              </p:ext>
            </p:extLst>
          </p:nvPr>
        </p:nvGraphicFramePr>
        <p:xfrm>
          <a:off x="457200" y="3116421"/>
          <a:ext cx="8229600" cy="213360"/>
        </p:xfrm>
        <a:graphic>
          <a:graphicData uri="http://schemas.openxmlformats.org/drawingml/2006/table">
            <a:tbl>
              <a:tblPr/>
              <a:tblGrid>
                <a:gridCol w="8229600"/>
              </a:tblGrid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.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7899121"/>
              </p:ext>
            </p:extLst>
          </p:nvPr>
        </p:nvGraphicFramePr>
        <p:xfrm>
          <a:off x="457200" y="188640"/>
          <a:ext cx="8229600" cy="6264696"/>
        </p:xfrm>
        <a:graphic>
          <a:graphicData uri="http://schemas.openxmlformats.org/drawingml/2006/table">
            <a:tbl>
              <a:tblPr/>
              <a:tblGrid>
                <a:gridCol w="8229600"/>
              </a:tblGrid>
              <a:tr h="62646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4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Количество месяцев в году умножить на число голов Змея Горыныча.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Times New Roman"/>
                        <a:ea typeface="Times New Roman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2050" name="Picture 2" descr="http://im7-tub-ru.yandex.net/i?id=108509003-31-72&amp;n=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2492896"/>
            <a:ext cx="3528392" cy="3528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s.fraza.ua/images/2013/03/24/577509_473947762677515_767322834_n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98"/>
          <a:stretch/>
        </p:blipFill>
        <p:spPr bwMode="auto">
          <a:xfrm>
            <a:off x="323528" y="3645024"/>
            <a:ext cx="4365134" cy="2948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4884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3" descr="C:\Users\alex\Desktop\76152109_4430777_1dbd02ee1bb0.jpg"/>
          <p:cNvPicPr/>
          <p:nvPr/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0128250"/>
              </p:ext>
            </p:extLst>
          </p:nvPr>
        </p:nvGraphicFramePr>
        <p:xfrm>
          <a:off x="457200" y="3116421"/>
          <a:ext cx="8229600" cy="213360"/>
        </p:xfrm>
        <a:graphic>
          <a:graphicData uri="http://schemas.openxmlformats.org/drawingml/2006/table">
            <a:tbl>
              <a:tblPr/>
              <a:tblGrid>
                <a:gridCol w="8229600"/>
              </a:tblGrid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.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3886946"/>
              </p:ext>
            </p:extLst>
          </p:nvPr>
        </p:nvGraphicFramePr>
        <p:xfrm>
          <a:off x="457200" y="188640"/>
          <a:ext cx="8229600" cy="6264696"/>
        </p:xfrm>
        <a:graphic>
          <a:graphicData uri="http://schemas.openxmlformats.org/drawingml/2006/table">
            <a:tbl>
              <a:tblPr/>
              <a:tblGrid>
                <a:gridCol w="8229600"/>
              </a:tblGrid>
              <a:tr h="62646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4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Любимую оценку ученика умножить на самое маленькое двузначное число.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Times New Roman"/>
                        <a:ea typeface="Times New Roman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 </a:t>
                      </a:r>
                      <a:endParaRPr kumimoji="0" lang="ru-RU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3074" name="Picture 2" descr="http://micah.typepad.com/dogears_wrinkles/images/5_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489137"/>
            <a:ext cx="2448272" cy="3171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2.bp.blogspot.com/-fv3sjV5nUMc/TeCQL5TUGwI/AAAAAAAABwU/axHWSRp-ZIw/s1600/10%2Bnumber%2Bcoloring%2Bpage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2780928"/>
            <a:ext cx="2664296" cy="3197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4884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3" descr="C:\Users\alex\Desktop\76152109_4430777_1dbd02ee1bb0.jpg"/>
          <p:cNvPicPr/>
          <p:nvPr/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0128250"/>
              </p:ext>
            </p:extLst>
          </p:nvPr>
        </p:nvGraphicFramePr>
        <p:xfrm>
          <a:off x="457200" y="3116421"/>
          <a:ext cx="8229600" cy="213360"/>
        </p:xfrm>
        <a:graphic>
          <a:graphicData uri="http://schemas.openxmlformats.org/drawingml/2006/table">
            <a:tbl>
              <a:tblPr/>
              <a:tblGrid>
                <a:gridCol w="8229600"/>
              </a:tblGrid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.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2014263"/>
              </p:ext>
            </p:extLst>
          </p:nvPr>
        </p:nvGraphicFramePr>
        <p:xfrm>
          <a:off x="457200" y="188640"/>
          <a:ext cx="8229600" cy="6264696"/>
        </p:xfrm>
        <a:graphic>
          <a:graphicData uri="http://schemas.openxmlformats.org/drawingml/2006/table">
            <a:tbl>
              <a:tblPr/>
              <a:tblGrid>
                <a:gridCol w="8229600"/>
              </a:tblGrid>
              <a:tr h="62646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4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Число попугаев в мультфильме умножить на порядковый номер самого короткого в году месяца.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Times New Roman"/>
                        <a:ea typeface="Times New Roman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4100" name="Picture 4" descr="http://img.bibo.kz/?562668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717032"/>
            <a:ext cx="2664296" cy="2891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3" name="Picture 7" descr="http://content.foto.mail.ru/mail/frolova2911/_answers/i-2582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132" t="30852" r="2132" b="-6567"/>
          <a:stretch/>
        </p:blipFill>
        <p:spPr bwMode="auto">
          <a:xfrm>
            <a:off x="3563888" y="3665653"/>
            <a:ext cx="5181600" cy="2942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4884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3" descr="C:\Users\alex\Desktop\76152109_4430777_1dbd02ee1bb0.jpg"/>
          <p:cNvPicPr/>
          <p:nvPr/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0128250"/>
              </p:ext>
            </p:extLst>
          </p:nvPr>
        </p:nvGraphicFramePr>
        <p:xfrm>
          <a:off x="457200" y="3116421"/>
          <a:ext cx="8229600" cy="213360"/>
        </p:xfrm>
        <a:graphic>
          <a:graphicData uri="http://schemas.openxmlformats.org/drawingml/2006/table">
            <a:tbl>
              <a:tblPr/>
              <a:tblGrid>
                <a:gridCol w="8229600"/>
              </a:tblGrid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.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9399475"/>
              </p:ext>
            </p:extLst>
          </p:nvPr>
        </p:nvGraphicFramePr>
        <p:xfrm>
          <a:off x="457200" y="188640"/>
          <a:ext cx="8229600" cy="6264696"/>
        </p:xfrm>
        <a:graphic>
          <a:graphicData uri="http://schemas.openxmlformats.org/drawingml/2006/table">
            <a:tbl>
              <a:tblPr/>
              <a:tblGrid>
                <a:gridCol w="8229600"/>
              </a:tblGrid>
              <a:tr h="62646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4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У рыбы с усами 3 зуба  умножить на число гномов у Белоснежки.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Times New Roman"/>
                        <a:ea typeface="Times New Roman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5122" name="Picture 2" descr="http://www.rybproekt.ru/stat/rybobject/som0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149080"/>
            <a:ext cx="3476625" cy="1266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http://images.rusbook.net/prds/%D0%9A%D0%BD%D0%B8%D0%B6%D0%BA%D0%B8-%D0%BF%D0%B8%D1%89%D0%B0%D0%BB%D0%BA%D0%B8-6256/448587/448587-14-136433.jpg.ashx?w=290&amp;h=370&amp;c=3479&amp;pid=448587&amp;sc=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63" t="20236" r="16423" b="17651"/>
          <a:stretch/>
        </p:blipFill>
        <p:spPr bwMode="auto">
          <a:xfrm>
            <a:off x="5436096" y="2750093"/>
            <a:ext cx="3498816" cy="406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4884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3" descr="C:\Users\alex\Desktop\76152109_4430777_1dbd02ee1bb0.jpg"/>
          <p:cNvPicPr/>
          <p:nvPr/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1587050"/>
              </p:ext>
            </p:extLst>
          </p:nvPr>
        </p:nvGraphicFramePr>
        <p:xfrm>
          <a:off x="457200" y="3116421"/>
          <a:ext cx="8229600" cy="213360"/>
        </p:xfrm>
        <a:graphic>
          <a:graphicData uri="http://schemas.openxmlformats.org/drawingml/2006/table">
            <a:tbl>
              <a:tblPr/>
              <a:tblGrid>
                <a:gridCol w="8229600"/>
              </a:tblGrid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.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3049082"/>
              </p:ext>
            </p:extLst>
          </p:nvPr>
        </p:nvGraphicFramePr>
        <p:xfrm>
          <a:off x="457200" y="188640"/>
          <a:ext cx="8229600" cy="6264696"/>
        </p:xfrm>
        <a:graphic>
          <a:graphicData uri="http://schemas.openxmlformats.org/drawingml/2006/table">
            <a:tbl>
              <a:tblPr/>
              <a:tblGrid>
                <a:gridCol w="8229600"/>
              </a:tblGrid>
              <a:tr h="62646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Times New Roman"/>
                        <a:ea typeface="Times New Roman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 </a:t>
                      </a:r>
                      <a:r>
                        <a:rPr kumimoji="0" lang="ru-RU" sz="4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Половину рубля уменьшить в число хвостов у 10 котов. </a:t>
                      </a:r>
                      <a:endParaRPr kumimoji="0" lang="ru-RU" sz="4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6146" name="Picture 2" descr="http://im2-tub-ru.yandex.net/i?id=315235963-01-72&amp;n=2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88" t="14048" r="12437" b="19042"/>
          <a:stretch/>
        </p:blipFill>
        <p:spPr bwMode="auto">
          <a:xfrm>
            <a:off x="3558446" y="3442442"/>
            <a:ext cx="1959784" cy="1852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zoompix.ru/photo/11/risunok_kot_glaza_hvost_lezhit_prev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338" t="10007"/>
          <a:stretch/>
        </p:blipFill>
        <p:spPr bwMode="auto">
          <a:xfrm>
            <a:off x="5608366" y="2137677"/>
            <a:ext cx="1753272" cy="1251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http://zoompix.ru/photo/11/risunok_kot_glaza_hvost_lezhit_prev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08"/>
          <a:stretch/>
        </p:blipFill>
        <p:spPr bwMode="auto">
          <a:xfrm>
            <a:off x="7316931" y="2733674"/>
            <a:ext cx="1767311" cy="1390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8" name="Picture 14" descr="http://zoompix.ru/photo/11/risunok_kot_glaza_hvost_lezhit_prev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31"/>
          <a:stretch/>
        </p:blipFill>
        <p:spPr bwMode="auto">
          <a:xfrm>
            <a:off x="7321915" y="4365104"/>
            <a:ext cx="1762327" cy="1390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60" name="Picture 16" descr="http://zoompix.ru/photo/11/risunok_kot_glaza_hvost_lezhit_prev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21"/>
          <a:stretch/>
        </p:blipFill>
        <p:spPr bwMode="auto">
          <a:xfrm>
            <a:off x="3655945" y="5401989"/>
            <a:ext cx="1764787" cy="1390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62" name="Picture 18" descr="http://zoompix.ru/photo/11/risunok_kot_glaza_hvost_lezhit_prev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26"/>
          <a:stretch/>
        </p:blipFill>
        <p:spPr bwMode="auto">
          <a:xfrm>
            <a:off x="5576790" y="5341681"/>
            <a:ext cx="1740141" cy="1390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64" name="Picture 20" descr="http://zoompix.ru/photo/11/risunok_kot_glaza_hvost_lezhit_prev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01"/>
          <a:stretch/>
        </p:blipFill>
        <p:spPr bwMode="auto">
          <a:xfrm>
            <a:off x="1873449" y="5390901"/>
            <a:ext cx="1729552" cy="1390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66" name="Picture 22" descr="http://zoompix.ru/photo/11/risunok_kot_glaza_hvost_lezhit_prev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27"/>
          <a:stretch/>
        </p:blipFill>
        <p:spPr bwMode="auto">
          <a:xfrm>
            <a:off x="27384" y="4124325"/>
            <a:ext cx="1786948" cy="1390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6" descr="http://zoompix.ru/photo/11/risunok_kot_glaza_hvost_lezhit_prev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011" t="11802" r="21811" b="-11802"/>
          <a:stretch/>
        </p:blipFill>
        <p:spPr bwMode="auto">
          <a:xfrm>
            <a:off x="1763400" y="2220475"/>
            <a:ext cx="1832108" cy="1390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10" descr="http://zoompix.ru/photo/11/risunok_kot_glaza_hvost_lezhit_prev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19" t="10689" r="7158"/>
          <a:stretch/>
        </p:blipFill>
        <p:spPr bwMode="auto">
          <a:xfrm>
            <a:off x="3799233" y="2196108"/>
            <a:ext cx="1694429" cy="1242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12" descr="http://zoompix.ru/photo/11/risunok_kot_glaza_hvost_lezhit_prev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70"/>
          <a:stretch/>
        </p:blipFill>
        <p:spPr bwMode="auto">
          <a:xfrm>
            <a:off x="114210" y="2693839"/>
            <a:ext cx="1759239" cy="1390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2298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109</Words>
  <Application>Microsoft Office PowerPoint</Application>
  <PresentationFormat>Экран (4:3)</PresentationFormat>
  <Paragraphs>28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Home</dc:creator>
  <cp:lastModifiedBy>Home</cp:lastModifiedBy>
  <cp:revision>11</cp:revision>
  <dcterms:created xsi:type="dcterms:W3CDTF">2014-02-03T18:38:00Z</dcterms:created>
  <dcterms:modified xsi:type="dcterms:W3CDTF">2014-09-30T16:59:38Z</dcterms:modified>
</cp:coreProperties>
</file>