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65" r:id="rId5"/>
    <p:sldId id="268" r:id="rId6"/>
    <p:sldId id="269" r:id="rId7"/>
    <p:sldId id="271" r:id="rId8"/>
    <p:sldId id="272" r:id="rId9"/>
    <p:sldId id="273" r:id="rId10"/>
    <p:sldId id="274" r:id="rId11"/>
    <p:sldId id="275" r:id="rId12"/>
    <p:sldId id="259" r:id="rId13"/>
    <p:sldId id="260" r:id="rId14"/>
    <p:sldId id="261" r:id="rId15"/>
    <p:sldId id="263" r:id="rId16"/>
    <p:sldId id="262" r:id="rId17"/>
    <p:sldId id="264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1E4C5C-1BC6-48BE-9DAD-4FEB25E4AC5A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660AF8D-04F0-4A4B-A53D-FC7844335C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54;&#1088;&#1082;&#1077;&#1089;&#1090;&#1088;+&#1080;&#1084;.&#1041;&#1072;&#1083;&#1090;&#1086;&#1074;+-+&#1041;&#1072;&#1088;&#1099;&#1085;&#1103;+(&#1090;&#1072;&#1085;&#1077;&#1094;).mp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857232"/>
            <a:ext cx="7854696" cy="51435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b="1" dirty="0" smtClean="0"/>
              <a:t>Математика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Ну-ка, проверь-ка, дружок,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Ты готов начать урок?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Все ль на месте,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все ль в порядке,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Ручка, книжки и тетрадка?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Все ли правильно сидят?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Все ль внимательно гладят? </a:t>
            </a:r>
          </a:p>
          <a:p>
            <a:pPr algn="ctr"/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ц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н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err="1" smtClean="0"/>
                        <a:t>ц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57216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Масленица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Елена\Desktop\картины\800px-Pyotr_Nikolayevich_Gruzinsky_-_Maslenit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857364"/>
            <a:ext cx="7620000" cy="4214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928670"/>
            <a:ext cx="4071966" cy="52149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Задача№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1</a:t>
            </a:r>
          </a:p>
          <a:p>
            <a:pPr algn="l"/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                               </a:t>
            </a:r>
          </a:p>
          <a:p>
            <a:pPr algn="l"/>
            <a:r>
              <a:rPr lang="ru-RU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В куске было 28 м ткани.                                                                       Для пошива одежды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 для одной  куклы - чучела                      понадобилось 3 м ткани.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         Для скольких кукол можно сшить наряды из этого куска ткани?</a:t>
            </a:r>
          </a:p>
          <a:p>
            <a:pPr algn="l"/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Елена\Desktop\картины\chuchelo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242889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57216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00212"/>
            <a:ext cx="7643866" cy="4229117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851648" cy="714380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8604"/>
            <a:ext cx="7854696" cy="607223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Задача №2. </a:t>
            </a:r>
          </a:p>
          <a:p>
            <a:pPr algn="l"/>
            <a:r>
              <a:rPr lang="ru-RU" sz="2800" dirty="0" smtClean="0"/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На праздник напекли блинов с черносливом, с курагой и вареньем. Всего блинов с черносливом и курагой вместе было 75. Блинов с курагой и вареньем было 68. Сколько каких блинов испекли?</a:t>
            </a:r>
          </a:p>
          <a:p>
            <a:r>
              <a:rPr lang="ru-RU" sz="2800" dirty="0" smtClean="0"/>
              <a:t> </a:t>
            </a:r>
          </a:p>
          <a:p>
            <a:r>
              <a:rPr lang="ru-RU" sz="2800" dirty="0" smtClean="0"/>
              <a:t> 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4348" y="3143248"/>
            <a:ext cx="3057525" cy="3371850"/>
          </a:xfrm>
          <a:prstGeom prst="rect">
            <a:avLst/>
          </a:prstGeom>
          <a:noFill/>
          <a:ln w="19050">
            <a:solidFill>
              <a:schemeClr val="folHlink"/>
            </a:solidFill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86124"/>
            <a:ext cx="4286250" cy="3009900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5719"/>
          </a:xfrm>
          <a:ln w="28575"/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2643206" cy="4786346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/>
              <a:t> </a:t>
            </a:r>
          </a:p>
          <a:p>
            <a:pPr algn="ctr"/>
            <a:endParaRPr lang="ru-RU" sz="7200" b="1" dirty="0" smtClean="0"/>
          </a:p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? </a:t>
            </a:r>
            <a:r>
              <a:rPr lang="ru-RU" sz="7200" b="1" dirty="0" smtClean="0"/>
              <a:t>                         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857232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14620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714620"/>
            <a:ext cx="1000132" cy="78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714348" y="1928802"/>
            <a:ext cx="58579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85786" y="1928802"/>
            <a:ext cx="5786478" cy="1588"/>
          </a:xfrm>
          <a:prstGeom prst="straightConnector1">
            <a:avLst/>
          </a:prstGeom>
          <a:ln w="28575">
            <a:solidFill>
              <a:schemeClr val="bg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85786" y="3429000"/>
            <a:ext cx="3643338" cy="1588"/>
          </a:xfrm>
          <a:prstGeom prst="straightConnector1">
            <a:avLst/>
          </a:prstGeom>
          <a:ln w="28575">
            <a:solidFill>
              <a:schemeClr val="bg1">
                <a:lumMod val="95000"/>
                <a:lumOff val="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4200" b="1" dirty="0" err="1" smtClean="0">
                <a:solidFill>
                  <a:srgbClr val="002060"/>
                </a:solidFill>
              </a:rPr>
              <a:t>Физминутка</a:t>
            </a:r>
            <a:endParaRPr lang="ru-RU" sz="4200" b="1" dirty="0" smtClean="0">
              <a:solidFill>
                <a:srgbClr val="002060"/>
              </a:solidFill>
            </a:endParaRPr>
          </a:p>
          <a:p>
            <a:endParaRPr lang="ru-RU" b="1" dirty="0" smtClean="0"/>
          </a:p>
          <a:p>
            <a:r>
              <a:rPr lang="ru-RU" b="1" dirty="0" smtClean="0">
                <a:solidFill>
                  <a:schemeClr val="bg1"/>
                </a:solidFill>
              </a:rPr>
              <a:t>Баба сеяла горох (имитация сева)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Прыг – скок, прыг – скок, (подпрыгивают)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Обвалился потолок: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Прыг – скок, прыг – скок, (подпрыгивают)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Баба шла, шла,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Пирожок нашла, (нагнулись за пирожком)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Села, поела, опять пошла.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(садятся, имитация пережевывания пищи, ходьба на месте)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Баба стала на носок, (ставят ногу на носок)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 потом на пятку, (ставят ногу на пятку)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Стала русского плясать, (движения из русского танца)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А потом вприсядку. ( вприсядку)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ркестр+им.Балтов+-+Барыня+(танец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5821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131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928694"/>
          </a:xfrm>
          <a:ln w="28575"/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00042"/>
            <a:ext cx="8786874" cy="557216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/>
              <a:t> </a:t>
            </a:r>
            <a:r>
              <a:rPr lang="ru-RU" sz="3900" b="1" dirty="0" smtClean="0">
                <a:solidFill>
                  <a:schemeClr val="tx2">
                    <a:lumMod val="25000"/>
                  </a:schemeClr>
                </a:solidFill>
              </a:rPr>
              <a:t>Самостоятельная работа.</a:t>
            </a:r>
          </a:p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Выполни деление с остатком.</a:t>
            </a:r>
          </a:p>
          <a:p>
            <a:pPr algn="l"/>
            <a:r>
              <a:rPr lang="ru-RU" sz="2800" dirty="0" smtClean="0"/>
              <a:t>                      </a:t>
            </a:r>
            <a:r>
              <a:rPr lang="ru-RU" sz="2800" b="1" dirty="0" smtClean="0">
                <a:solidFill>
                  <a:schemeClr val="bg1"/>
                </a:solidFill>
              </a:rPr>
              <a:t>8:7 =1       50:9=           48:20 =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                       8:6 =      40:9 =            56: 10 =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                       5:8 =      30:9=            32:20 =</a:t>
            </a:r>
          </a:p>
          <a:p>
            <a:pPr algn="l"/>
            <a:endParaRPr lang="ru-RU" sz="2800" dirty="0" smtClean="0"/>
          </a:p>
          <a:p>
            <a:pPr algn="l"/>
            <a:endParaRPr lang="ru-RU" sz="2800" b="1" dirty="0" smtClean="0"/>
          </a:p>
          <a:p>
            <a:pPr algn="l"/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928694"/>
          </a:xfrm>
          <a:ln w="28575"/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00042"/>
            <a:ext cx="8786874" cy="557216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/>
              <a:t> </a:t>
            </a:r>
            <a:r>
              <a:rPr lang="ru-RU" sz="3900" b="1" dirty="0" smtClean="0">
                <a:solidFill>
                  <a:srgbClr val="002060"/>
                </a:solidFill>
              </a:rPr>
              <a:t>Самостоятельная работа.</a:t>
            </a:r>
          </a:p>
          <a:p>
            <a:pPr algn="ctr"/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Проверка.</a:t>
            </a:r>
          </a:p>
          <a:p>
            <a:pPr algn="l"/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8:7 =1 (ост.1)     50:9=5 (ост. 5)     48:20 = 2(ост. 8)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 8:6 =1(ост.2)      40:9 =4 (ост.4)    56: 10 =5(ост. 6)</a:t>
            </a:r>
          </a:p>
          <a:p>
            <a:pPr algn="l"/>
            <a:r>
              <a:rPr lang="ru-RU" sz="2800" b="1" dirty="0" smtClean="0">
                <a:solidFill>
                  <a:schemeClr val="bg1"/>
                </a:solidFill>
              </a:rPr>
              <a:t>5:8 =0 (ост.5)      30:9=3(ост. 3)     32:20 =1(ост.12)</a:t>
            </a:r>
          </a:p>
          <a:p>
            <a:pPr algn="l"/>
            <a:endParaRPr lang="ru-RU" sz="2800" dirty="0" smtClean="0"/>
          </a:p>
          <a:p>
            <a:pPr algn="l"/>
            <a:endParaRPr lang="ru-RU" sz="2800" b="1" dirty="0" smtClean="0"/>
          </a:p>
          <a:p>
            <a:pPr algn="l"/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Деление с остатком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Как называются числа при делении?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35      :       5       =       7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делимое      делитель        частное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Какое правило деления с остатком вам известно?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Остаток должен быть меньше делителя</a:t>
            </a:r>
            <a:r>
              <a:rPr lang="ru-RU" dirty="0" smtClean="0">
                <a:solidFill>
                  <a:srgbClr val="002060"/>
                </a:solidFill>
              </a:rPr>
              <a:t>.)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  <a:ln w="28575"/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786874" cy="592935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- Подумайте, что нужно вставить на месте пропусков так, чтобы рисунок не повторялся ни по горизонтали, ни по вертикали. Это задание выполните самостоятельно.</a:t>
            </a:r>
          </a:p>
          <a:p>
            <a:pPr algn="ctr"/>
            <a:r>
              <a:rPr lang="ru-RU" sz="7200" b="1" dirty="0" smtClean="0"/>
              <a:t> </a:t>
            </a:r>
            <a:endParaRPr lang="ru-RU" sz="2800" b="1" dirty="0" smtClean="0"/>
          </a:p>
          <a:p>
            <a:pPr algn="l"/>
            <a:endParaRPr lang="ru-RU" sz="40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1285860"/>
          <a:ext cx="5500727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957"/>
                <a:gridCol w="1988957"/>
                <a:gridCol w="1522813"/>
              </a:tblGrid>
              <a:tr h="14155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20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3837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Елена\Desktop\43578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786058"/>
            <a:ext cx="1000132" cy="1071570"/>
          </a:xfrm>
          <a:prstGeom prst="rect">
            <a:avLst/>
          </a:prstGeom>
          <a:noFill/>
        </p:spPr>
      </p:pic>
      <p:pic>
        <p:nvPicPr>
          <p:cNvPr id="1027" name="Picture 3" descr="C:\Users\Елена\Desktop\4625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14620"/>
            <a:ext cx="1214446" cy="1166810"/>
          </a:xfrm>
          <a:prstGeom prst="rect">
            <a:avLst/>
          </a:prstGeom>
          <a:noFill/>
        </p:spPr>
      </p:pic>
      <p:pic>
        <p:nvPicPr>
          <p:cNvPr id="10" name="Рисунок 9" descr="пр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1357298"/>
            <a:ext cx="1143008" cy="128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5719"/>
          </a:xfrm>
          <a:ln w="28575"/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786874" cy="592935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Проверка </a:t>
            </a:r>
          </a:p>
          <a:p>
            <a:pPr algn="l"/>
            <a:endParaRPr lang="ru-RU" sz="4000" b="1" dirty="0" smtClean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85918" y="1285860"/>
          <a:ext cx="5500727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957"/>
                <a:gridCol w="1988957"/>
                <a:gridCol w="1522813"/>
              </a:tblGrid>
              <a:tr h="14155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20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13837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Елена\Desktop\43578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786058"/>
            <a:ext cx="1000132" cy="1071570"/>
          </a:xfrm>
          <a:prstGeom prst="rect">
            <a:avLst/>
          </a:prstGeom>
          <a:noFill/>
        </p:spPr>
      </p:pic>
      <p:pic>
        <p:nvPicPr>
          <p:cNvPr id="1027" name="Picture 3" descr="C:\Users\Елена\Desktop\4625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14620"/>
            <a:ext cx="1214446" cy="1166810"/>
          </a:xfrm>
          <a:prstGeom prst="rect">
            <a:avLst/>
          </a:prstGeom>
          <a:noFill/>
        </p:spPr>
      </p:pic>
      <p:pic>
        <p:nvPicPr>
          <p:cNvPr id="10" name="Рисунок 9" descr="пр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1357298"/>
            <a:ext cx="1143008" cy="1285884"/>
          </a:xfrm>
          <a:prstGeom prst="rect">
            <a:avLst/>
          </a:prstGeom>
        </p:spPr>
      </p:pic>
      <p:pic>
        <p:nvPicPr>
          <p:cNvPr id="8" name="Рисунок 7" descr="пр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2714620"/>
            <a:ext cx="1143008" cy="1143008"/>
          </a:xfrm>
          <a:prstGeom prst="rect">
            <a:avLst/>
          </a:prstGeom>
        </p:spPr>
      </p:pic>
      <p:pic>
        <p:nvPicPr>
          <p:cNvPr id="9" name="Рисунок 8" descr="пр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4000504"/>
            <a:ext cx="1143008" cy="1143008"/>
          </a:xfrm>
          <a:prstGeom prst="rect">
            <a:avLst/>
          </a:prstGeom>
        </p:spPr>
      </p:pic>
      <p:pic>
        <p:nvPicPr>
          <p:cNvPr id="11" name="Picture 2" descr="C:\Users\Елена\Desktop\43578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428736"/>
            <a:ext cx="1000132" cy="1071570"/>
          </a:xfrm>
          <a:prstGeom prst="rect">
            <a:avLst/>
          </a:prstGeom>
          <a:noFill/>
        </p:spPr>
      </p:pic>
      <p:pic>
        <p:nvPicPr>
          <p:cNvPr id="12" name="Picture 2" descr="C:\Users\Елена\Desktop\43578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000504"/>
            <a:ext cx="1000132" cy="1071570"/>
          </a:xfrm>
          <a:prstGeom prst="rect">
            <a:avLst/>
          </a:prstGeom>
          <a:noFill/>
        </p:spPr>
      </p:pic>
      <p:pic>
        <p:nvPicPr>
          <p:cNvPr id="13" name="Picture 3" descr="C:\Users\Елена\Desktop\4625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428736"/>
            <a:ext cx="1214446" cy="1166810"/>
          </a:xfrm>
          <a:prstGeom prst="rect">
            <a:avLst/>
          </a:prstGeom>
          <a:noFill/>
        </p:spPr>
      </p:pic>
      <p:pic>
        <p:nvPicPr>
          <p:cNvPr id="14" name="Picture 3" descr="C:\Users\Елена\Desktop\4625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071942"/>
            <a:ext cx="1214446" cy="1166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М</a:t>
            </a:r>
            <a:r>
              <a:rPr lang="ru-RU" sz="9600" b="1" dirty="0" smtClean="0">
                <a:solidFill>
                  <a:srgbClr val="FFC000"/>
                </a:solidFill>
              </a:rPr>
              <a:t>о</a:t>
            </a:r>
            <a:r>
              <a:rPr lang="ru-RU" sz="9600" b="1" dirty="0" smtClean="0">
                <a:solidFill>
                  <a:srgbClr val="0070C0"/>
                </a:solidFill>
              </a:rPr>
              <a:t>л</a:t>
            </a:r>
            <a:r>
              <a:rPr lang="ru-RU" sz="9600" b="1" dirty="0" smtClean="0">
                <a:solidFill>
                  <a:srgbClr val="92D050"/>
                </a:solidFill>
              </a:rPr>
              <a:t>о</a:t>
            </a:r>
            <a:r>
              <a:rPr lang="ru-RU" sz="9600" b="1" dirty="0" smtClean="0">
                <a:solidFill>
                  <a:srgbClr val="002060"/>
                </a:solidFill>
              </a:rPr>
              <a:t>д</a:t>
            </a:r>
            <a:r>
              <a:rPr lang="ru-RU" sz="9600" b="1" dirty="0" smtClean="0">
                <a:solidFill>
                  <a:srgbClr val="7030A0"/>
                </a:solidFill>
              </a:rPr>
              <a:t>ц</a:t>
            </a: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</a:rPr>
              <a:t>ы</a:t>
            </a:r>
            <a:r>
              <a:rPr lang="ru-RU" sz="9600" b="1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endParaRPr lang="ru-RU" sz="9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Устный счёт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Начинаем мы опять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Решать, отгадывать, смекать.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Пожелаем всем удачи,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За работу, в добрый час!</a:t>
            </a:r>
          </a:p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3714752"/>
          <a:ext cx="6095997" cy="1098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  <a:gridCol w="677333"/>
              </a:tblGrid>
              <a:tr h="54943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49435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4286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928670"/>
            <a:ext cx="7854696" cy="5214974"/>
          </a:xfrm>
        </p:spPr>
        <p:txBody>
          <a:bodyPr>
            <a:normAutofit/>
          </a:bodyPr>
          <a:lstStyle/>
          <a:p>
            <a:pPr algn="ctr"/>
            <a:endParaRPr lang="ru-RU" sz="4000" b="1" dirty="0">
              <a:solidFill>
                <a:srgbClr val="FFC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2214554"/>
          <a:ext cx="7358112" cy="259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  <a:gridCol w="817568"/>
              </a:tblGrid>
              <a:tr h="129953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27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21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15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13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299534"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м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с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л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е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и</a:t>
                      </a:r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b="1" dirty="0" smtClean="0"/>
                        <a:t>а</a:t>
                      </a:r>
                      <a:endParaRPr lang="ru-RU" sz="4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382</Words>
  <Application>Microsoft Office PowerPoint</Application>
  <PresentationFormat>Экран (4:3)</PresentationFormat>
  <Paragraphs>181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Слайд 1</vt:lpstr>
      <vt:lpstr>Деление с остатком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18</cp:revision>
  <dcterms:created xsi:type="dcterms:W3CDTF">2012-02-14T15:52:42Z</dcterms:created>
  <dcterms:modified xsi:type="dcterms:W3CDTF">2012-02-20T15:30:44Z</dcterms:modified>
</cp:coreProperties>
</file>