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323" r:id="rId2"/>
    <p:sldId id="341" r:id="rId3"/>
    <p:sldId id="257" r:id="rId4"/>
    <p:sldId id="339" r:id="rId5"/>
    <p:sldId id="287" r:id="rId6"/>
    <p:sldId id="338" r:id="rId7"/>
    <p:sldId id="291" r:id="rId8"/>
    <p:sldId id="320" r:id="rId9"/>
    <p:sldId id="260" r:id="rId10"/>
    <p:sldId id="258" r:id="rId11"/>
    <p:sldId id="33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009900"/>
    <a:srgbClr val="6666FF"/>
    <a:srgbClr val="640026"/>
    <a:srgbClr val="85EAF5"/>
    <a:srgbClr val="BA58BC"/>
    <a:srgbClr val="E527EA"/>
    <a:srgbClr val="FCE0F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82" autoAdjust="0"/>
    <p:restoredTop sz="90049" autoAdjust="0"/>
  </p:normalViewPr>
  <p:slideViewPr>
    <p:cSldViewPr>
      <p:cViewPr>
        <p:scale>
          <a:sx n="80" d="100"/>
          <a:sy n="80" d="100"/>
        </p:scale>
        <p:origin x="-594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C1C55-30F1-492D-92CD-DC954E7AAC72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0FCA1-3C3F-46DA-B905-B46F75DF6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0FCA1-3C3F-46DA-B905-B46F75DF6C2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0FCA1-3C3F-46DA-B905-B46F75DF6C2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0FCA1-3C3F-46DA-B905-B46F75DF6C2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0FCA1-3C3F-46DA-B905-B46F75DF6C2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8BB7CE0-BC0D-4E52-AE48-532190589B16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1B312A7-9E66-4910-8DD5-573A8E831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BB7CE0-BC0D-4E52-AE48-532190589B16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B312A7-9E66-4910-8DD5-573A8E831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8BB7CE0-BC0D-4E52-AE48-532190589B16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1B312A7-9E66-4910-8DD5-573A8E831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BB7CE0-BC0D-4E52-AE48-532190589B16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B312A7-9E66-4910-8DD5-573A8E831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8BB7CE0-BC0D-4E52-AE48-532190589B16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1B312A7-9E66-4910-8DD5-573A8E831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BB7CE0-BC0D-4E52-AE48-532190589B16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B312A7-9E66-4910-8DD5-573A8E831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BB7CE0-BC0D-4E52-AE48-532190589B16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B312A7-9E66-4910-8DD5-573A8E831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BB7CE0-BC0D-4E52-AE48-532190589B16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B312A7-9E66-4910-8DD5-573A8E831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8BB7CE0-BC0D-4E52-AE48-532190589B16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B312A7-9E66-4910-8DD5-573A8E831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BB7CE0-BC0D-4E52-AE48-532190589B16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B312A7-9E66-4910-8DD5-573A8E831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BB7CE0-BC0D-4E52-AE48-532190589B16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B312A7-9E66-4910-8DD5-573A8E831B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0">
              <a:schemeClr val="accent1">
                <a:lumMod val="20000"/>
                <a:lumOff val="80000"/>
              </a:schemeClr>
            </a:gs>
            <a:gs pos="4000">
              <a:srgbClr val="FFFF00">
                <a:alpha val="82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8BB7CE0-BC0D-4E52-AE48-532190589B16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1B312A7-9E66-4910-8DD5-573A8E831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785794"/>
            <a:ext cx="7286676" cy="4770537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RelaxedModerately"/>
            <a:lightRig rig="flat" dir="t">
              <a:rot lat="0" lon="0" rev="18900000"/>
            </a:lightRig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/>
                <a:solidFill>
                  <a:srgbClr val="6666FF"/>
                </a:solidFill>
                <a:effectLst/>
              </a:rPr>
              <a:t>Портфолио</a:t>
            </a:r>
            <a:endParaRPr lang="ru-RU" sz="5400" b="1" cap="none" spc="0" dirty="0" smtClean="0">
              <a:ln/>
              <a:solidFill>
                <a:srgbClr val="6666FF"/>
              </a:solidFill>
              <a:effectLst/>
            </a:endParaRPr>
          </a:p>
          <a:p>
            <a:pPr algn="ctr"/>
            <a:r>
              <a:rPr lang="ru-RU" sz="5400" b="1" cap="none" spc="0" dirty="0" smtClean="0">
                <a:ln/>
                <a:solidFill>
                  <a:srgbClr val="6666FF"/>
                </a:solidFill>
                <a:effectLst/>
              </a:rPr>
              <a:t> учителя начальных классов</a:t>
            </a:r>
          </a:p>
          <a:p>
            <a:pPr algn="ctr"/>
            <a:r>
              <a:rPr lang="ru-RU" sz="5400" b="1" dirty="0" smtClean="0">
                <a:ln/>
                <a:solidFill>
                  <a:srgbClr val="6666FF"/>
                </a:solidFill>
              </a:rPr>
              <a:t>МБОУ СОШ№4</a:t>
            </a:r>
            <a:endParaRPr lang="ru-RU" sz="5400" b="1" cap="none" spc="0" dirty="0" smtClean="0">
              <a:ln/>
              <a:solidFill>
                <a:srgbClr val="6666FF"/>
              </a:solidFill>
              <a:effectLst/>
            </a:endParaRPr>
          </a:p>
          <a:p>
            <a:pPr algn="ctr"/>
            <a:r>
              <a:rPr lang="ru-RU" sz="4400" b="1" dirty="0" smtClean="0">
                <a:ln/>
                <a:solidFill>
                  <a:srgbClr val="FF0000"/>
                </a:solidFill>
              </a:rPr>
              <a:t>Калачевой Валентины</a:t>
            </a:r>
          </a:p>
          <a:p>
            <a:pPr algn="ctr"/>
            <a:r>
              <a:rPr lang="ru-RU" sz="4400" b="1" cap="none" spc="0" dirty="0" smtClean="0">
                <a:ln/>
                <a:solidFill>
                  <a:srgbClr val="FF0000"/>
                </a:solidFill>
                <a:effectLst/>
              </a:rPr>
              <a:t>Александровны</a:t>
            </a:r>
            <a:endParaRPr lang="ru-RU" sz="4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7215238" cy="714380"/>
          </a:xfrm>
          <a:prstGeom prst="rect">
            <a:avLst/>
          </a:prstGeom>
          <a:solidFill>
            <a:srgbClr val="85EAF5"/>
          </a:solidFill>
          <a:scene3d>
            <a:camera prst="orthographicFront"/>
            <a:lightRig rig="brightRoom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Внеклассная работа: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K:\123 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85860"/>
            <a:ext cx="2286016" cy="1785950"/>
          </a:xfrm>
          <a:prstGeom prst="rect">
            <a:avLst/>
          </a:prstGeom>
          <a:noFill/>
          <a:ln w="38100">
            <a:solidFill>
              <a:srgbClr val="E527EA"/>
            </a:solidFill>
          </a:ln>
        </p:spPr>
      </p:pic>
      <p:pic>
        <p:nvPicPr>
          <p:cNvPr id="6" name="Рисунок 5" descr="C:\Documents and Settings\User\Рабочий стол\Фото с телефона\06-03-09_10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285860"/>
            <a:ext cx="2143140" cy="1857388"/>
          </a:xfrm>
          <a:prstGeom prst="rect">
            <a:avLst/>
          </a:prstGeom>
          <a:noFill/>
          <a:ln w="38100">
            <a:solidFill>
              <a:srgbClr val="E527EA"/>
            </a:solidFill>
            <a:miter lim="800000"/>
            <a:headEnd/>
            <a:tailEnd/>
          </a:ln>
        </p:spPr>
      </p:pic>
      <p:pic>
        <p:nvPicPr>
          <p:cNvPr id="7" name="Рисунок 6" descr="C:\Documents and Settings\User\Рабочий стол\Фото с телефона\17-04-09_110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285860"/>
            <a:ext cx="2214578" cy="1857388"/>
          </a:xfrm>
          <a:prstGeom prst="rect">
            <a:avLst/>
          </a:prstGeom>
          <a:noFill/>
          <a:ln w="38100">
            <a:solidFill>
              <a:srgbClr val="E527EA"/>
            </a:solidFill>
            <a:miter lim="800000"/>
            <a:headEnd/>
            <a:tailEnd/>
          </a:ln>
        </p:spPr>
      </p:pic>
      <p:pic>
        <p:nvPicPr>
          <p:cNvPr id="9" name="Picture 4" descr="S730097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3286124"/>
            <a:ext cx="1714512" cy="1785950"/>
          </a:xfrm>
          <a:prstGeom prst="rect">
            <a:avLst/>
          </a:prstGeom>
          <a:noFill/>
          <a:ln w="38100">
            <a:solidFill>
              <a:srgbClr val="E527EA"/>
            </a:solidFill>
            <a:miter lim="800000"/>
            <a:headEnd/>
            <a:tailEnd/>
          </a:ln>
        </p:spPr>
      </p:pic>
      <p:pic>
        <p:nvPicPr>
          <p:cNvPr id="10" name="Picture 2" descr="C:\Documents and Settings\Admin\Мои документы\Мои рисунки\Изображение\Изображение 0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4250529" y="2321711"/>
            <a:ext cx="1785950" cy="3714776"/>
          </a:xfrm>
          <a:prstGeom prst="rect">
            <a:avLst/>
          </a:prstGeom>
          <a:noFill/>
          <a:ln w="57150">
            <a:solidFill>
              <a:srgbClr val="E527EA"/>
            </a:solidFill>
          </a:ln>
        </p:spPr>
      </p:pic>
      <p:pic>
        <p:nvPicPr>
          <p:cNvPr id="8" name="Picture 2" descr="C:\Documents and Settings\Admin\Рабочий стол\Файлы с Раьочего стола\Мои Документы\мама\Калачева1\Публикация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5286388"/>
            <a:ext cx="3000428" cy="1428760"/>
          </a:xfrm>
          <a:prstGeom prst="rect">
            <a:avLst/>
          </a:prstGeom>
          <a:noFill/>
          <a:ln w="57150">
            <a:solidFill>
              <a:srgbClr val="E527EA"/>
            </a:solidFill>
          </a:ln>
        </p:spPr>
      </p:pic>
      <p:pic>
        <p:nvPicPr>
          <p:cNvPr id="11" name="Picture 2" descr="C:\Documents and Settings\User\Рабочий стол\Мои Документы\мама\Калачева В.А\Публикация3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6248" y="5286388"/>
            <a:ext cx="3357586" cy="1428760"/>
          </a:xfrm>
          <a:prstGeom prst="rect">
            <a:avLst/>
          </a:prstGeom>
          <a:solidFill>
            <a:srgbClr val="FFFF00"/>
          </a:solidFill>
          <a:ln w="57150">
            <a:solidFill>
              <a:srgbClr val="E527EA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642918"/>
            <a:ext cx="621509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 иду на урок</a:t>
            </a:r>
          </a:p>
          <a:p>
            <a:pPr algn="ctr"/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мне кажется, </a:t>
            </a:r>
          </a:p>
          <a:p>
            <a:pPr algn="ctr"/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Точно не знаю,</a:t>
            </a:r>
          </a:p>
          <a:p>
            <a:pPr algn="ctr"/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Где начало его, где итог.</a:t>
            </a:r>
          </a:p>
          <a:p>
            <a:pPr algn="ctr"/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 за счастьем иду!</a:t>
            </a:r>
          </a:p>
          <a:p>
            <a:pPr algn="ctr"/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я уж давно понимаю.</a:t>
            </a:r>
          </a:p>
          <a:p>
            <a:pPr algn="ctr"/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 иду на урок</a:t>
            </a:r>
          </a:p>
          <a:p>
            <a:pPr algn="ctr"/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Удивительный школьный урок…</a:t>
            </a:r>
            <a:endParaRPr lang="ru-RU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428604"/>
            <a:ext cx="5214974" cy="571504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Содержание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714488"/>
            <a:ext cx="7871065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1.Общие сведения об учителе</a:t>
            </a:r>
          </a:p>
          <a:p>
            <a:r>
              <a:rPr lang="ru-RU" b="1" dirty="0" smtClean="0">
                <a:solidFill>
                  <a:srgbClr val="6666FF"/>
                </a:solidFill>
              </a:rPr>
              <a:t>-копия диплома об образовании</a:t>
            </a:r>
          </a:p>
          <a:p>
            <a:r>
              <a:rPr lang="ru-RU" b="1" dirty="0" smtClean="0">
                <a:solidFill>
                  <a:srgbClr val="6666FF"/>
                </a:solidFill>
              </a:rPr>
              <a:t>-копии Почетных грамот</a:t>
            </a:r>
          </a:p>
          <a:p>
            <a:r>
              <a:rPr lang="ru-RU" b="1" dirty="0" smtClean="0">
                <a:solidFill>
                  <a:srgbClr val="6666FF"/>
                </a:solidFill>
              </a:rPr>
              <a:t>-копия удостоверения к знаку «Почетный работник общего образования»</a:t>
            </a:r>
          </a:p>
          <a:p>
            <a:r>
              <a:rPr lang="ru-RU" b="1" dirty="0" smtClean="0">
                <a:solidFill>
                  <a:srgbClr val="6666FF"/>
                </a:solidFill>
              </a:rPr>
              <a:t>-копия удостоверения «Ветеран труда»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2. Научно- методическая деятельность.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3. Курсы повышения квалификации</a:t>
            </a:r>
          </a:p>
          <a:p>
            <a:r>
              <a:rPr lang="ru-RU" b="1" dirty="0" smtClean="0">
                <a:solidFill>
                  <a:srgbClr val="6666FF"/>
                </a:solidFill>
              </a:rPr>
              <a:t>-копии удостоверений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4.Направления педагогической деятельности.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5. Внеклассная работа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6. Результаты педагогической деятельности.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642910" y="357166"/>
            <a:ext cx="2786082" cy="2786082"/>
          </a:xfrm>
          <a:prstGeom prst="verticalScroll">
            <a:avLst/>
          </a:prstGeom>
          <a:solidFill>
            <a:srgbClr val="85EA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 descr="K:\17-04-09_073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857232"/>
            <a:ext cx="171451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00562" y="1428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57620" y="285728"/>
            <a:ext cx="3857652" cy="1357322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Ханты-Мансийский автономный </a:t>
            </a:r>
            <a:r>
              <a:rPr lang="ru-RU" sz="1400" b="1" dirty="0" err="1" smtClean="0">
                <a:solidFill>
                  <a:schemeClr val="tx1"/>
                </a:solidFill>
              </a:rPr>
              <a:t>округ-Югра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Муниципальное общеобразовательное учреждение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Средняя общеобразовательная школа№4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3214686"/>
            <a:ext cx="7286676" cy="928694"/>
          </a:xfrm>
          <a:prstGeom prst="rect">
            <a:avLst/>
          </a:prstGeom>
          <a:solidFill>
            <a:srgbClr val="85EAF5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Калачева Валентина Александровна</a:t>
            </a:r>
            <a:endParaRPr lang="ru-RU" sz="32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57290" y="4429132"/>
            <a:ext cx="6143668" cy="21431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Образование- </a:t>
            </a:r>
            <a:r>
              <a:rPr lang="ru-RU" sz="1600" b="1" dirty="0" err="1" smtClean="0">
                <a:solidFill>
                  <a:srgbClr val="FF0000"/>
                </a:solidFill>
              </a:rPr>
              <a:t>среднеспециальное</a:t>
            </a:r>
            <a:endParaRPr lang="ru-RU" sz="16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Миасское</a:t>
            </a:r>
            <a:r>
              <a:rPr lang="ru-RU" sz="1600" b="1" dirty="0" smtClean="0">
                <a:solidFill>
                  <a:schemeClr val="tx1"/>
                </a:solidFill>
              </a:rPr>
              <a:t>  педагогическое училище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Общий стаж работы </a:t>
            </a:r>
            <a:r>
              <a:rPr lang="ru-RU" sz="1600" b="1" dirty="0" smtClean="0">
                <a:solidFill>
                  <a:srgbClr val="FF0000"/>
                </a:solidFill>
              </a:rPr>
              <a:t>: 27 лет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Педагогический стаж </a:t>
            </a:r>
            <a:r>
              <a:rPr lang="ru-RU" sz="1600" b="1" dirty="0" smtClean="0">
                <a:solidFill>
                  <a:srgbClr val="FF0000"/>
                </a:solidFill>
              </a:rPr>
              <a:t>: 27 лет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Стаж работы в городе </a:t>
            </a:r>
            <a:r>
              <a:rPr lang="ru-RU" sz="1600" b="1" dirty="0" err="1" smtClean="0">
                <a:solidFill>
                  <a:schemeClr val="tx1"/>
                </a:solidFill>
              </a:rPr>
              <a:t>Пыть-Ях</a:t>
            </a:r>
            <a:r>
              <a:rPr lang="ru-RU" sz="1600" b="1" dirty="0" smtClean="0">
                <a:solidFill>
                  <a:schemeClr val="tx1"/>
                </a:solidFill>
              </a:rPr>
              <a:t> -</a:t>
            </a:r>
            <a:r>
              <a:rPr lang="ru-RU" sz="1600" b="1" dirty="0" smtClean="0">
                <a:solidFill>
                  <a:srgbClr val="FF0000"/>
                </a:solidFill>
              </a:rPr>
              <a:t>24 года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В МОУСОШ №4 - </a:t>
            </a:r>
            <a:r>
              <a:rPr lang="ru-RU" sz="1600" b="1" dirty="0" smtClean="0">
                <a:solidFill>
                  <a:srgbClr val="FF0000"/>
                </a:solidFill>
              </a:rPr>
              <a:t>с 2007 года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Квалификационная категория - </a:t>
            </a:r>
            <a:r>
              <a:rPr lang="ru-RU" sz="1600" b="1" dirty="0" smtClean="0">
                <a:solidFill>
                  <a:srgbClr val="FF0000"/>
                </a:solidFill>
              </a:rPr>
              <a:t>вторая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Работаю по системе  </a:t>
            </a:r>
            <a:r>
              <a:rPr lang="ru-RU" sz="1600" b="1" dirty="0" smtClean="0">
                <a:solidFill>
                  <a:srgbClr val="FF0000"/>
                </a:solidFill>
              </a:rPr>
              <a:t>«</a:t>
            </a:r>
            <a:r>
              <a:rPr lang="ru-RU" sz="1600" b="1" dirty="0" err="1" smtClean="0">
                <a:solidFill>
                  <a:srgbClr val="FF0000"/>
                </a:solidFill>
              </a:rPr>
              <a:t>ШколаРоссии</a:t>
            </a:r>
            <a:r>
              <a:rPr lang="ru-RU" sz="1600" b="1" dirty="0" smtClean="0">
                <a:solidFill>
                  <a:srgbClr val="FF0000"/>
                </a:solidFill>
              </a:rPr>
              <a:t>»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Мои документы\Мои рисунки\Изображение\Изображение 0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474339">
            <a:off x="2674303" y="1095713"/>
            <a:ext cx="3366764" cy="5523829"/>
          </a:xfrm>
          <a:prstGeom prst="rect">
            <a:avLst/>
          </a:prstGeom>
          <a:solidFill>
            <a:schemeClr val="bg2">
              <a:lumMod val="50000"/>
            </a:schemeClr>
          </a:solidFill>
          <a:ln w="76200">
            <a:solidFill>
              <a:srgbClr val="6666FF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392892" y="428605"/>
            <a:ext cx="6024021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Диплом об образовании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488" y="142852"/>
            <a:ext cx="3786214" cy="785818"/>
          </a:xfrm>
          <a:solidFill>
            <a:srgbClr val="00B0F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Right"/>
            <a:lightRig rig="flat" dir="t">
              <a:rot lat="0" lon="0" rev="18900000"/>
            </a:lightRig>
          </a:scene3d>
          <a:sp3d>
            <a:bevelT prst="convex"/>
          </a:sp3d>
        </p:spPr>
        <p:txBody>
          <a:bodyPr>
            <a:norm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cap="none" dirty="0" smtClean="0">
                <a:ln/>
                <a:solidFill>
                  <a:schemeClr val="accent3"/>
                </a:solidFill>
              </a:rPr>
              <a:t>                </a:t>
            </a:r>
            <a:r>
              <a:rPr lang="ru-RU" sz="4000" cap="none" dirty="0" smtClean="0">
                <a:ln/>
                <a:solidFill>
                  <a:schemeClr val="accent3"/>
                </a:solidFill>
              </a:rPr>
              <a:t>                   </a:t>
            </a:r>
          </a:p>
        </p:txBody>
      </p:sp>
      <p:pic>
        <p:nvPicPr>
          <p:cNvPr id="10" name="Picture 8" descr="9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071546"/>
            <a:ext cx="1928843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152400" y="5562600"/>
            <a:ext cx="8839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За </a:t>
            </a:r>
            <a:r>
              <a:rPr lang="ru-RU" b="1" dirty="0"/>
              <a:t>большой личный вклад  в практическую подготовку учащихся  награждена нагрудным знаком «Почетный работник общего образования»,                                                              Почетной грамотой Министерства Образования РФ. </a:t>
            </a:r>
          </a:p>
        </p:txBody>
      </p:sp>
      <p:pic>
        <p:nvPicPr>
          <p:cNvPr id="8" name="Picture 5" descr="9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000108"/>
            <a:ext cx="164307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Documents and Settings\User\Рабочий стол\петух 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107653" y="3607595"/>
            <a:ext cx="1214446" cy="1571636"/>
          </a:xfrm>
          <a:prstGeom prst="rect">
            <a:avLst/>
          </a:prstGeom>
          <a:noFill/>
        </p:spPr>
      </p:pic>
      <p:pic>
        <p:nvPicPr>
          <p:cNvPr id="11" name="Picture 9" descr="C:\Documents and Settings\User\Рабочий стол\123 0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1142984"/>
            <a:ext cx="128588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Documents and Settings\User\Рабочий стол\петух 01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3214686"/>
            <a:ext cx="150019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Documents and Settings\User\Рабочий стол\петух 007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5984" y="3214686"/>
            <a:ext cx="142876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Documents and Settings\User\Рабочий стол\петух 009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29454" y="928670"/>
            <a:ext cx="142876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Documents and Settings\User\Рабочий стол\петух 011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86446" y="3143248"/>
            <a:ext cx="157163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Documents and Settings\User\Рабочий стол\петух 008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72396" y="3143248"/>
            <a:ext cx="135732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3143240" y="285728"/>
            <a:ext cx="292895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   </a:t>
            </a:r>
            <a:r>
              <a:rPr lang="ru-RU" sz="2400" b="1" dirty="0" smtClean="0">
                <a:solidFill>
                  <a:srgbClr val="FF0000"/>
                </a:solidFill>
              </a:rPr>
              <a:t>Мои достижения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2857488" y="857232"/>
            <a:ext cx="2428892" cy="2071702"/>
          </a:xfrm>
          <a:prstGeom prst="verticalScroll">
            <a:avLst/>
          </a:prstGeom>
          <a:solidFill>
            <a:srgbClr val="FFFF0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cap="all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Выступление на  МО классных руководителей с  темой: «Особенности работы в подготовитель-</a:t>
            </a:r>
          </a:p>
          <a:p>
            <a:pPr algn="ctr"/>
            <a:r>
              <a:rPr lang="ru-RU" sz="1200" b="1" cap="all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Ном  классе»2009г</a:t>
            </a:r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285720" y="857232"/>
            <a:ext cx="2357454" cy="2143140"/>
          </a:xfrm>
          <a:prstGeom prst="vertic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Выступление перед родителями будущих первоклассников с презентацией программы «Школа России» 2009г</a:t>
            </a:r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5500694" y="857232"/>
            <a:ext cx="2286016" cy="2071702"/>
          </a:xfrm>
          <a:prstGeom prst="vertic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cap="all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Выступление на МО классных руководителей  по теме: «Методика работы  В Ф.. Базарного» 2009г.</a:t>
            </a:r>
          </a:p>
        </p:txBody>
      </p:sp>
      <p:sp>
        <p:nvSpPr>
          <p:cNvPr id="11" name="Вертикальный свиток 10"/>
          <p:cNvSpPr/>
          <p:nvPr/>
        </p:nvSpPr>
        <p:spPr>
          <a:xfrm>
            <a:off x="0" y="3286124"/>
            <a:ext cx="2214546" cy="2428892"/>
          </a:xfrm>
          <a:prstGeom prst="vertic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cap="all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Выступление на МО классных руководителей по теме самообразования «Формирование </a:t>
            </a:r>
            <a:r>
              <a:rPr lang="ru-RU" sz="1050" b="1" cap="all" dirty="0" err="1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орфографическо-го</a:t>
            </a:r>
            <a:r>
              <a:rPr lang="ru-RU" sz="1050" b="1" cap="all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навыка через развитие познавательного интереса к </a:t>
            </a:r>
            <a:r>
              <a:rPr lang="ru-RU" sz="1100" b="1" cap="all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предмету» 2008г</a:t>
            </a:r>
          </a:p>
        </p:txBody>
      </p:sp>
      <p:sp>
        <p:nvSpPr>
          <p:cNvPr id="12" name="Вертикальный свиток 11"/>
          <p:cNvSpPr/>
          <p:nvPr/>
        </p:nvSpPr>
        <p:spPr>
          <a:xfrm>
            <a:off x="2214546" y="3357562"/>
            <a:ext cx="2143140" cy="2357454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Разработка рабочей программы по </a:t>
            </a:r>
            <a:r>
              <a:rPr lang="ru-RU" sz="1200" b="1" cap="all" dirty="0" err="1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литератур-ному</a:t>
            </a:r>
            <a:r>
              <a:rPr lang="ru-RU" sz="12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чтению по программе «Школа России» 2009г.</a:t>
            </a:r>
            <a:endParaRPr lang="ru-RU" sz="12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Вертикальный свиток 13"/>
          <p:cNvSpPr/>
          <p:nvPr/>
        </p:nvSpPr>
        <p:spPr>
          <a:xfrm>
            <a:off x="4286248" y="3357562"/>
            <a:ext cx="2071702" cy="2286016"/>
          </a:xfrm>
          <a:prstGeom prst="vertic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     Публикация уроков с </a:t>
            </a:r>
            <a:r>
              <a:rPr lang="ru-RU" sz="1400" b="1" dirty="0" smtClean="0">
                <a:solidFill>
                  <a:schemeClr val="tx1"/>
                </a:solidFill>
              </a:rPr>
              <a:t>применением</a:t>
            </a:r>
            <a:r>
              <a:rPr lang="ru-RU" sz="1600" b="1" dirty="0" smtClean="0">
                <a:solidFill>
                  <a:schemeClr val="tx1"/>
                </a:solidFill>
              </a:rPr>
              <a:t> ИКТ на сайте «Завуч. ИНФО»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5" name="Вертикальный свиток 14"/>
          <p:cNvSpPr/>
          <p:nvPr/>
        </p:nvSpPr>
        <p:spPr>
          <a:xfrm>
            <a:off x="6215074" y="3357562"/>
            <a:ext cx="2000264" cy="2214578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Являлась членом городской и </a:t>
            </a:r>
            <a:r>
              <a:rPr lang="ru-RU" sz="1400" b="1" dirty="0" err="1" smtClean="0">
                <a:solidFill>
                  <a:schemeClr val="tx1"/>
                </a:solidFill>
              </a:rPr>
              <a:t>внутришколь-ной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аттестационной комиссии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472" y="142852"/>
            <a:ext cx="7143800" cy="584775"/>
          </a:xfrm>
          <a:prstGeom prst="rect">
            <a:avLst/>
          </a:prstGeom>
          <a:solidFill>
            <a:srgbClr val="00B0F0"/>
          </a:solidFill>
          <a:ln w="57150">
            <a:solidFill>
              <a:srgbClr val="BA58BC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Научно-методическая деятельность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1214414" y="5857892"/>
            <a:ext cx="5429288" cy="857256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Отправлен  классный час на Всероссийский конкурс «Мастерская учителя»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SC05234"/>
          <p:cNvPicPr>
            <a:picLocks noChangeAspect="1" noChangeArrowheads="1"/>
          </p:cNvPicPr>
          <p:nvPr/>
        </p:nvPicPr>
        <p:blipFill>
          <a:blip r:embed="rId3" cstate="print"/>
          <a:srcRect l="14000" t="10045" r="6000"/>
          <a:stretch>
            <a:fillRect/>
          </a:stretch>
        </p:blipFill>
        <p:spPr>
          <a:xfrm>
            <a:off x="214282" y="2000240"/>
            <a:ext cx="3500462" cy="407196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500042"/>
            <a:ext cx="6715172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Уроки с использованием ИКТ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1" name="Picture 3" descr="C:\Documents and Settings\User\Рабочий стол\петух 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1643051"/>
            <a:ext cx="4143404" cy="2214578"/>
          </a:xfrm>
          <a:prstGeom prst="rect">
            <a:avLst/>
          </a:prstGeom>
          <a:noFill/>
        </p:spPr>
      </p:pic>
      <p:pic>
        <p:nvPicPr>
          <p:cNvPr id="2052" name="Picture 4" descr="C:\Documents and Settings\User\Рабочий стол\петух 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4214818"/>
            <a:ext cx="4143404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357158" y="1142984"/>
            <a:ext cx="3214710" cy="1785950"/>
          </a:xfrm>
          <a:prstGeom prst="horizontalScroll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4214810" y="1000108"/>
            <a:ext cx="3286148" cy="178595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2008 год- </a:t>
            </a:r>
            <a:r>
              <a:rPr lang="ru-RU" sz="1600" b="1" dirty="0" smtClean="0">
                <a:solidFill>
                  <a:schemeClr val="tx1"/>
                </a:solidFill>
              </a:rPr>
              <a:t>«Информационные технологии в деятельности учителя- предметника»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428596" y="2857496"/>
            <a:ext cx="3143272" cy="1785950"/>
          </a:xfrm>
          <a:prstGeom prst="horizontalScroll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2009 год- </a:t>
            </a:r>
            <a:r>
              <a:rPr lang="ru-RU" sz="1600" b="1" dirty="0" smtClean="0">
                <a:solidFill>
                  <a:schemeClr val="tx1"/>
                </a:solidFill>
              </a:rPr>
              <a:t>«Современные подходы к обучению младших школьников»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1428736"/>
            <a:ext cx="27146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          2003 год-</a:t>
            </a:r>
          </a:p>
          <a:p>
            <a:r>
              <a:rPr lang="ru-RU" sz="1600" b="1" dirty="0" smtClean="0"/>
              <a:t>«Актуальные проблемы обучения в современной начальной школе» </a:t>
            </a:r>
            <a:endParaRPr lang="ru-RU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42976" y="428604"/>
            <a:ext cx="6192273" cy="523220"/>
          </a:xfrm>
          <a:prstGeom prst="rect">
            <a:avLst/>
          </a:prstGeom>
          <a:solidFill>
            <a:srgbClr val="00B0F0"/>
          </a:solidFill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Курсы повышения квалификации: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4286248" y="2857496"/>
            <a:ext cx="3143272" cy="1785950"/>
          </a:xfrm>
          <a:prstGeom prst="horizontalScroll">
            <a:avLst/>
          </a:prstGeom>
          <a:solidFill>
            <a:srgbClr val="85EA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Май 2009г. </a:t>
            </a:r>
            <a:r>
              <a:rPr lang="ru-RU" b="1" dirty="0" smtClean="0">
                <a:solidFill>
                  <a:schemeClr val="tx1"/>
                </a:solidFill>
              </a:rPr>
              <a:t>«Готовность педагогов и родителей к введению ФГОС»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Г. Сургут-2009г.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1928794" y="4714884"/>
            <a:ext cx="3643338" cy="1785950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2009г. </a:t>
            </a:r>
            <a:r>
              <a:rPr lang="ru-RU" b="1" dirty="0" smtClean="0">
                <a:solidFill>
                  <a:schemeClr val="tx1"/>
                </a:solidFill>
              </a:rPr>
              <a:t>«</a:t>
            </a:r>
            <a:r>
              <a:rPr lang="ru-RU" b="1" dirty="0" err="1" smtClean="0">
                <a:solidFill>
                  <a:schemeClr val="tx1"/>
                </a:solidFill>
              </a:rPr>
              <a:t>Здоровьесберегающие</a:t>
            </a:r>
            <a:r>
              <a:rPr lang="ru-RU" b="1" dirty="0" smtClean="0">
                <a:solidFill>
                  <a:schemeClr val="tx1"/>
                </a:solidFill>
              </a:rPr>
              <a:t> технологии»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8" name="WordArt 20"/>
          <p:cNvSpPr>
            <a:spLocks noChangeArrowheads="1" noChangeShapeType="1" noTextEdit="1"/>
          </p:cNvSpPr>
          <p:nvPr/>
        </p:nvSpPr>
        <p:spPr bwMode="auto">
          <a:xfrm>
            <a:off x="857224" y="214290"/>
            <a:ext cx="6786610" cy="10715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CC00CC"/>
            </a:solidFill>
          </a:ln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28575">
                  <a:solidFill>
                    <a:srgbClr val="00B0F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Направления  педагогической </a:t>
            </a:r>
          </a:p>
          <a:p>
            <a:pPr algn="ctr" rtl="0"/>
            <a:r>
              <a:rPr lang="ru-RU" sz="36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     деятельности.</a:t>
            </a:r>
            <a:endParaRPr lang="ru-RU" sz="3600" b="1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/>
              <a:cs typeface="Times New Roman"/>
            </a:endParaRP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1357290" y="1500174"/>
            <a:ext cx="5838824" cy="1023935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Классическая система    			образования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546" name="AutoShape 18"/>
          <p:cNvSpPr>
            <a:spLocks noChangeShapeType="1"/>
          </p:cNvSpPr>
          <p:nvPr/>
        </p:nvSpPr>
        <p:spPr bwMode="auto">
          <a:xfrm>
            <a:off x="-3683000" y="2365375"/>
            <a:ext cx="0" cy="77152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1285852" y="3857628"/>
            <a:ext cx="5905500" cy="1057275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349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Моделирование и построение        воспитательной системы класса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1285852" y="2786059"/>
            <a:ext cx="5905500" cy="714380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Самообразование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542" name="AutoShape 14"/>
          <p:cNvSpPr>
            <a:spLocks noChangeShapeType="1"/>
          </p:cNvSpPr>
          <p:nvPr/>
        </p:nvSpPr>
        <p:spPr bwMode="auto">
          <a:xfrm>
            <a:off x="-3317875" y="2819400"/>
            <a:ext cx="0" cy="61912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1285852" y="5286389"/>
            <a:ext cx="5848350" cy="857256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 Партнёрство семьи и класса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0" algn="l"/>
              </a:tabLst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550" name="Rectangle 22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552" name="Rectangle 24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0" algn="l"/>
              </a:tabLst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558" name="Rectangle 30"/>
          <p:cNvSpPr>
            <a:spLocks noChangeArrowheads="1"/>
          </p:cNvSpPr>
          <p:nvPr/>
        </p:nvSpPr>
        <p:spPr bwMode="auto">
          <a:xfrm>
            <a:off x="0" y="2743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0" algn="l"/>
              </a:tabLst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rot="5400000">
            <a:off x="3857620" y="2643182"/>
            <a:ext cx="285752" cy="158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>
            <a:off x="3858414" y="3713958"/>
            <a:ext cx="285752" cy="158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5400000">
            <a:off x="3822695" y="5106999"/>
            <a:ext cx="357190" cy="158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8" grpId="0" animBg="1"/>
      <p:bldP spid="22547" grpId="0" animBg="1"/>
      <p:bldP spid="22543" grpId="0" animBg="1"/>
      <p:bldP spid="22545" grpId="0" animBg="1"/>
      <p:bldP spid="2254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2664</TotalTime>
  <Words>404</Words>
  <Application>Microsoft Office PowerPoint</Application>
  <PresentationFormat>Экран (4:3)</PresentationFormat>
  <Paragraphs>78</Paragraphs>
  <Slides>11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Слайд 1</vt:lpstr>
      <vt:lpstr>Слайд 2</vt:lpstr>
      <vt:lpstr>Слайд 3</vt:lpstr>
      <vt:lpstr>Слайд 4</vt:lpstr>
      <vt:lpstr>                                   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360</cp:revision>
  <dcterms:created xsi:type="dcterms:W3CDTF">2009-11-11T09:55:38Z</dcterms:created>
  <dcterms:modified xsi:type="dcterms:W3CDTF">2012-05-18T02:57:07Z</dcterms:modified>
</cp:coreProperties>
</file>