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72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4660"/>
  </p:normalViewPr>
  <p:slideViewPr>
    <p:cSldViewPr>
      <p:cViewPr varScale="1">
        <p:scale>
          <a:sx n="82" d="100"/>
          <a:sy n="82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0BEF8-0DCE-421D-89D5-3B25B4B0A5CF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BF97B-B96B-4126-856D-BCC8828DD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F97B-B96B-4126-856D-BCC8828DDDC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1FD6B6-AF37-4546-8409-B497ED88948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1E0A-6EC0-495F-8282-D977C22E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1FD6B6-AF37-4546-8409-B497ED88948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1E0A-6EC0-495F-8282-D977C22E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1FD6B6-AF37-4546-8409-B497ED88948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1E0A-6EC0-495F-8282-D977C22E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1FD6B6-AF37-4546-8409-B497ED88948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1E0A-6EC0-495F-8282-D977C22E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1FD6B6-AF37-4546-8409-B497ED88948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1E0A-6EC0-495F-8282-D977C22E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1FD6B6-AF37-4546-8409-B497ED88948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1E0A-6EC0-495F-8282-D977C22E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1FD6B6-AF37-4546-8409-B497ED88948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1E0A-6EC0-495F-8282-D977C22E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1FD6B6-AF37-4546-8409-B497ED88948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1E0A-6EC0-495F-8282-D977C22E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1FD6B6-AF37-4546-8409-B497ED88948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1E0A-6EC0-495F-8282-D977C22E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1FD6B6-AF37-4546-8409-B497ED88948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1E0A-6EC0-495F-8282-D977C22E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1FD6B6-AF37-4546-8409-B497ED88948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1E0A-6EC0-495F-8282-D977C22E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91FD6B6-AF37-4546-8409-B497ED88948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DC1E0A-6EC0-495F-8282-D977C22E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split dir="in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wmf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3500461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Использование инновационных технологий по изобразительной деятельности с целью улучшения качеств знаний учащихся с ОВЗ.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077072"/>
            <a:ext cx="5688632" cy="1368152"/>
          </a:xfrm>
        </p:spPr>
        <p:txBody>
          <a:bodyPr/>
          <a:lstStyle/>
          <a:p>
            <a:r>
              <a:rPr lang="ru-RU" dirty="0" smtClean="0"/>
              <a:t>Воспитатель: Галахова Л.Д.</a:t>
            </a:r>
            <a:br>
              <a:rPr lang="ru-RU" dirty="0" smtClean="0"/>
            </a:br>
            <a:r>
              <a:rPr lang="ru-RU" dirty="0" smtClean="0"/>
              <a:t>2013-2014 </a:t>
            </a:r>
            <a:r>
              <a:rPr lang="ru-RU" dirty="0" err="1" smtClean="0"/>
              <a:t>уч.г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6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8686" y="4797152"/>
            <a:ext cx="2595314" cy="1800200"/>
          </a:xfrm>
          <a:prstGeom prst="rect">
            <a:avLst/>
          </a:prstGeom>
          <a:noFill/>
        </p:spPr>
      </p:pic>
      <p:pic>
        <p:nvPicPr>
          <p:cNvPr id="9" name="Picture 8" descr="C:\Users\Елена\AppData\Local\Microsoft\Windows\Temporary Internet Files\Content.IE5\6SMSW8JI\MC9002995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869160"/>
            <a:ext cx="885139" cy="182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301208"/>
            <a:ext cx="2088232" cy="1368152"/>
          </a:xfrm>
          <a:prstGeom prst="rect">
            <a:avLst/>
          </a:prstGeom>
          <a:noFill/>
        </p:spPr>
      </p:pic>
      <p:pic>
        <p:nvPicPr>
          <p:cNvPr id="3" name="Picture 8" descr="C:\Users\Елена\AppData\Local\Microsoft\Windows\Temporary Internet Files\Content.IE5\6SMSW8JI\MC9002995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037430"/>
            <a:ext cx="885139" cy="182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8"/>
          </a:xfrm>
        </p:spPr>
        <p:txBody>
          <a:bodyPr/>
          <a:lstStyle/>
          <a:p>
            <a:r>
              <a:rPr lang="ru-RU" b="1" dirty="0" smtClean="0"/>
              <a:t>Критерии оценивания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500042"/>
            <a:ext cx="9001156" cy="62151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b="1" dirty="0" smtClean="0"/>
              <a:t>1. Высокий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600" dirty="0" smtClean="0"/>
              <a:t>     * ребёнок понимает инструкцию</a:t>
            </a:r>
            <a:br>
              <a:rPr lang="ru-RU" sz="2600" dirty="0" smtClean="0"/>
            </a:br>
            <a:r>
              <a:rPr lang="ru-RU" sz="2600" dirty="0" smtClean="0"/>
              <a:t>     * проявляет интерес к деятельности</a:t>
            </a:r>
            <a:br>
              <a:rPr lang="ru-RU" sz="2600" dirty="0" smtClean="0"/>
            </a:br>
            <a:r>
              <a:rPr lang="ru-RU" sz="2600" dirty="0" smtClean="0"/>
              <a:t>     * пытается применять полученные знания</a:t>
            </a:r>
            <a:br>
              <a:rPr lang="ru-RU" sz="2600" dirty="0" smtClean="0"/>
            </a:br>
            <a:r>
              <a:rPr lang="ru-RU" sz="2600" dirty="0" smtClean="0"/>
              <a:t>     * проявляет самостоятельность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2. Средний</a:t>
            </a:r>
            <a:br>
              <a:rPr lang="ru-RU" sz="2800" b="1" dirty="0" smtClean="0"/>
            </a:br>
            <a:r>
              <a:rPr lang="ru-RU" sz="2600" b="1" dirty="0" smtClean="0"/>
              <a:t>     </a:t>
            </a:r>
            <a:r>
              <a:rPr lang="ru-RU" sz="2600" dirty="0" smtClean="0"/>
              <a:t>* проявляет интерес к деятельности </a:t>
            </a:r>
            <a:br>
              <a:rPr lang="ru-RU" sz="2600" dirty="0" smtClean="0"/>
            </a:br>
            <a:r>
              <a:rPr lang="ru-RU" sz="2600" dirty="0" smtClean="0"/>
              <a:t>     * требуется помощь педагога в выполнении задания</a:t>
            </a:r>
            <a:br>
              <a:rPr lang="ru-RU" sz="2600" dirty="0" smtClean="0"/>
            </a:br>
            <a:r>
              <a:rPr lang="ru-RU" sz="2600" dirty="0" smtClean="0"/>
              <a:t>     * недостаточно знает цвета и их оттенки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3. Низкий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</a:t>
            </a:r>
            <a:r>
              <a:rPr lang="ru-RU" sz="2600" dirty="0" smtClean="0"/>
              <a:t>* слабый интерес к деятельности</a:t>
            </a:r>
            <a:br>
              <a:rPr lang="ru-RU" sz="2600" dirty="0" smtClean="0"/>
            </a:br>
            <a:r>
              <a:rPr lang="ru-RU" sz="2600" dirty="0" smtClean="0"/>
              <a:t>          * выполняет работу только в совместной</a:t>
            </a:r>
            <a:br>
              <a:rPr lang="ru-RU" sz="2600" dirty="0" smtClean="0"/>
            </a:br>
            <a:r>
              <a:rPr lang="ru-RU" sz="2600" dirty="0" smtClean="0"/>
              <a:t>             деятельности</a:t>
            </a:r>
            <a:br>
              <a:rPr lang="ru-RU" sz="2600" dirty="0" smtClean="0"/>
            </a:br>
            <a:r>
              <a:rPr lang="ru-RU" sz="2600" dirty="0" smtClean="0"/>
              <a:t>          * цвета не знает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301208"/>
            <a:ext cx="2088232" cy="1368152"/>
          </a:xfrm>
          <a:prstGeom prst="rect">
            <a:avLst/>
          </a:prstGeom>
          <a:noFill/>
        </p:spPr>
      </p:pic>
      <p:pic>
        <p:nvPicPr>
          <p:cNvPr id="3" name="Picture 8" descr="C:\Users\Елена\AppData\Local\Microsoft\Windows\Temporary Internet Files\Content.IE5\6SMSW8JI\MC9002995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037430"/>
            <a:ext cx="885139" cy="182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S243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85728"/>
            <a:ext cx="2928958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S243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142852"/>
            <a:ext cx="3214678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S2430005.JPG"/>
          <p:cNvPicPr>
            <a:picLocks noChangeAspect="1"/>
          </p:cNvPicPr>
          <p:nvPr/>
        </p:nvPicPr>
        <p:blipFill>
          <a:blip r:embed="rId6" cstate="print"/>
          <a:srcRect l="10937" r="32812"/>
          <a:stretch>
            <a:fillRect/>
          </a:stretch>
        </p:blipFill>
        <p:spPr>
          <a:xfrm>
            <a:off x="7072330" y="1928802"/>
            <a:ext cx="1928826" cy="2786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S2430009.JPG"/>
          <p:cNvPicPr>
            <a:picLocks noChangeAspect="1"/>
          </p:cNvPicPr>
          <p:nvPr/>
        </p:nvPicPr>
        <p:blipFill>
          <a:blip r:embed="rId7" cstate="print"/>
          <a:srcRect l="18750" r="25000"/>
          <a:stretch>
            <a:fillRect/>
          </a:stretch>
        </p:blipFill>
        <p:spPr>
          <a:xfrm>
            <a:off x="1071538" y="2928934"/>
            <a:ext cx="2303874" cy="3071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S2430006.JPG"/>
          <p:cNvPicPr>
            <a:picLocks noChangeAspect="1"/>
          </p:cNvPicPr>
          <p:nvPr/>
        </p:nvPicPr>
        <p:blipFill>
          <a:blip r:embed="rId8" cstate="print"/>
          <a:srcRect t="4166" r="5468" b="5208"/>
          <a:stretch>
            <a:fillRect/>
          </a:stretch>
        </p:blipFill>
        <p:spPr>
          <a:xfrm>
            <a:off x="3786182" y="4357694"/>
            <a:ext cx="3071834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786454"/>
            <a:ext cx="2088232" cy="882906"/>
          </a:xfrm>
          <a:prstGeom prst="rect">
            <a:avLst/>
          </a:prstGeom>
          <a:noFill/>
        </p:spPr>
      </p:pic>
      <p:pic>
        <p:nvPicPr>
          <p:cNvPr id="3" name="Picture 8" descr="C:\Users\Елена\AppData\Local\Microsoft\Windows\Temporary Internet Files\Content.IE5\6SMSW8JI\MC9002995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26096"/>
            <a:ext cx="533126" cy="133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2430004.JPG"/>
          <p:cNvPicPr>
            <a:picLocks noChangeAspect="1"/>
          </p:cNvPicPr>
          <p:nvPr/>
        </p:nvPicPr>
        <p:blipFill>
          <a:blip r:embed="rId4" cstate="print"/>
          <a:srcRect l="9551" t="1415" r="31024"/>
          <a:stretch>
            <a:fillRect/>
          </a:stretch>
        </p:blipFill>
        <p:spPr>
          <a:xfrm>
            <a:off x="3786182" y="1071546"/>
            <a:ext cx="1928826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S2430011.JPG"/>
          <p:cNvPicPr>
            <a:picLocks noChangeAspect="1"/>
          </p:cNvPicPr>
          <p:nvPr/>
        </p:nvPicPr>
        <p:blipFill>
          <a:blip r:embed="rId5" cstate="print"/>
          <a:srcRect l="1562" t="3125" r="4687" b="8333"/>
          <a:stretch>
            <a:fillRect/>
          </a:stretch>
        </p:blipFill>
        <p:spPr>
          <a:xfrm>
            <a:off x="6000760" y="142852"/>
            <a:ext cx="3013003" cy="2134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S2430014.JPG"/>
          <p:cNvPicPr>
            <a:picLocks noChangeAspect="1"/>
          </p:cNvPicPr>
          <p:nvPr/>
        </p:nvPicPr>
        <p:blipFill>
          <a:blip r:embed="rId6" cstate="print"/>
          <a:srcRect b="3124"/>
          <a:stretch>
            <a:fillRect/>
          </a:stretch>
        </p:blipFill>
        <p:spPr>
          <a:xfrm>
            <a:off x="2928926" y="3857628"/>
            <a:ext cx="3146322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S2430013.JPG"/>
          <p:cNvPicPr>
            <a:picLocks noChangeAspect="1"/>
          </p:cNvPicPr>
          <p:nvPr/>
        </p:nvPicPr>
        <p:blipFill>
          <a:blip r:embed="rId7" cstate="print"/>
          <a:srcRect l="11718" r="28125"/>
          <a:stretch>
            <a:fillRect/>
          </a:stretch>
        </p:blipFill>
        <p:spPr>
          <a:xfrm>
            <a:off x="571472" y="3357562"/>
            <a:ext cx="2120067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S2430016.JPG"/>
          <p:cNvPicPr>
            <a:picLocks noChangeAspect="1"/>
          </p:cNvPicPr>
          <p:nvPr/>
        </p:nvPicPr>
        <p:blipFill>
          <a:blip r:embed="rId8" cstate="print"/>
          <a:srcRect t="2083" r="2343" b="2083"/>
          <a:stretch>
            <a:fillRect/>
          </a:stretch>
        </p:blipFill>
        <p:spPr>
          <a:xfrm>
            <a:off x="6357950" y="3214686"/>
            <a:ext cx="2500330" cy="1840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S2430007.JPG"/>
          <p:cNvPicPr>
            <a:picLocks noChangeAspect="1"/>
          </p:cNvPicPr>
          <p:nvPr/>
        </p:nvPicPr>
        <p:blipFill>
          <a:blip r:embed="rId9" cstate="print"/>
          <a:srcRect l="5468" t="2083" r="17969" b="19791"/>
          <a:stretch>
            <a:fillRect/>
          </a:stretch>
        </p:blipFill>
        <p:spPr>
          <a:xfrm>
            <a:off x="357158" y="142852"/>
            <a:ext cx="3267098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2430017.JPG"/>
          <p:cNvPicPr>
            <a:picLocks noChangeAspect="1"/>
          </p:cNvPicPr>
          <p:nvPr/>
        </p:nvPicPr>
        <p:blipFill>
          <a:blip r:embed="rId2" cstate="print"/>
          <a:srcRect l="10937" t="4166" r="32812"/>
          <a:stretch>
            <a:fillRect/>
          </a:stretch>
        </p:blipFill>
        <p:spPr>
          <a:xfrm>
            <a:off x="642910" y="214290"/>
            <a:ext cx="2012677" cy="2571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S2430018.JPG"/>
          <p:cNvPicPr>
            <a:picLocks noChangeAspect="1"/>
          </p:cNvPicPr>
          <p:nvPr/>
        </p:nvPicPr>
        <p:blipFill>
          <a:blip r:embed="rId3" cstate="print"/>
          <a:srcRect t="2083" r="7031" b="3125"/>
          <a:stretch>
            <a:fillRect/>
          </a:stretch>
        </p:blipFill>
        <p:spPr>
          <a:xfrm>
            <a:off x="3143240" y="214290"/>
            <a:ext cx="3071834" cy="2349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S2430019.JPG"/>
          <p:cNvPicPr>
            <a:picLocks noChangeAspect="1"/>
          </p:cNvPicPr>
          <p:nvPr/>
        </p:nvPicPr>
        <p:blipFill>
          <a:blip r:embed="rId4" cstate="print"/>
          <a:srcRect t="10416" r="2343" b="11458"/>
          <a:stretch>
            <a:fillRect/>
          </a:stretch>
        </p:blipFill>
        <p:spPr>
          <a:xfrm>
            <a:off x="3286116" y="2714620"/>
            <a:ext cx="3214698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S2430021.JPG"/>
          <p:cNvPicPr>
            <a:picLocks noChangeAspect="1"/>
          </p:cNvPicPr>
          <p:nvPr/>
        </p:nvPicPr>
        <p:blipFill>
          <a:blip r:embed="rId5" cstate="print"/>
          <a:srcRect t="3125"/>
          <a:stretch>
            <a:fillRect/>
          </a:stretch>
        </p:blipFill>
        <p:spPr>
          <a:xfrm>
            <a:off x="428596" y="4286256"/>
            <a:ext cx="2949655" cy="2143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S2430022.JPG"/>
          <p:cNvPicPr>
            <a:picLocks noChangeAspect="1"/>
          </p:cNvPicPr>
          <p:nvPr/>
        </p:nvPicPr>
        <p:blipFill>
          <a:blip r:embed="rId6" cstate="print"/>
          <a:srcRect l="13281" r="24219"/>
          <a:stretch>
            <a:fillRect/>
          </a:stretch>
        </p:blipFill>
        <p:spPr>
          <a:xfrm>
            <a:off x="6500826" y="142852"/>
            <a:ext cx="2381263" cy="2857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S2430020.JPG"/>
          <p:cNvPicPr>
            <a:picLocks noChangeAspect="1"/>
          </p:cNvPicPr>
          <p:nvPr/>
        </p:nvPicPr>
        <p:blipFill>
          <a:blip r:embed="rId7" cstate="print"/>
          <a:srcRect l="16406" r="25781"/>
          <a:stretch>
            <a:fillRect/>
          </a:stretch>
        </p:blipFill>
        <p:spPr>
          <a:xfrm>
            <a:off x="6715140" y="3429000"/>
            <a:ext cx="2257736" cy="2928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>Использование игровых приёмов: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525963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   * Упражнения разминка с карандашом и</a:t>
            </a:r>
            <a:br>
              <a:rPr lang="ru-RU" sz="3600" dirty="0" smtClean="0"/>
            </a:br>
            <a:r>
              <a:rPr lang="ru-RU" sz="3600" dirty="0" smtClean="0"/>
              <a:t>   кисточкой</a:t>
            </a:r>
            <a:br>
              <a:rPr lang="ru-RU" sz="3600" dirty="0" smtClean="0"/>
            </a:br>
            <a:r>
              <a:rPr lang="ru-RU" sz="3600" dirty="0" smtClean="0"/>
              <a:t>* Динамические паузы</a:t>
            </a:r>
            <a:br>
              <a:rPr lang="ru-RU" sz="3600" dirty="0" smtClean="0"/>
            </a:br>
            <a:r>
              <a:rPr lang="ru-RU" sz="3600" dirty="0" smtClean="0"/>
              <a:t>* Мадам Клякса</a:t>
            </a:r>
            <a:br>
              <a:rPr lang="ru-RU" sz="3600" dirty="0" smtClean="0"/>
            </a:br>
            <a:r>
              <a:rPr lang="ru-RU" sz="3600" dirty="0" smtClean="0"/>
              <a:t>* Ниточка просит кисточку научить</a:t>
            </a:r>
            <a:br>
              <a:rPr lang="ru-RU" sz="3600" dirty="0" smtClean="0"/>
            </a:br>
            <a:r>
              <a:rPr lang="ru-RU" sz="3600" dirty="0" smtClean="0"/>
              <a:t>   рисовать и т.д.</a:t>
            </a:r>
            <a:endParaRPr lang="ru-RU" sz="3600" dirty="0"/>
          </a:p>
        </p:txBody>
      </p:sp>
      <p:pic>
        <p:nvPicPr>
          <p:cNvPr id="4" name="Picture 6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301208"/>
            <a:ext cx="2088232" cy="1368152"/>
          </a:xfrm>
          <a:prstGeom prst="rect">
            <a:avLst/>
          </a:prstGeom>
          <a:noFill/>
        </p:spPr>
      </p:pic>
      <p:pic>
        <p:nvPicPr>
          <p:cNvPr id="5" name="Picture 8" descr="C:\Users\Елена\AppData\Local\Microsoft\Windows\Temporary Internet Files\Content.IE5\6SMSW8JI\MC9002995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869160"/>
            <a:ext cx="885139" cy="182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использования нетрадиционных техник: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525963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   * овладение новыми способами </a:t>
            </a:r>
            <a:br>
              <a:rPr lang="ru-RU" sz="3600" dirty="0" smtClean="0"/>
            </a:br>
            <a:r>
              <a:rPr lang="ru-RU" sz="3600" dirty="0" smtClean="0"/>
              <a:t>   изобразительных техник</a:t>
            </a:r>
            <a:br>
              <a:rPr lang="ru-RU" sz="3600" dirty="0" smtClean="0"/>
            </a:br>
            <a:r>
              <a:rPr lang="ru-RU" sz="3600" dirty="0" smtClean="0"/>
              <a:t>* активность и самостоятельность детей</a:t>
            </a:r>
            <a:br>
              <a:rPr lang="ru-RU" sz="3600" dirty="0" smtClean="0"/>
            </a:br>
            <a:r>
              <a:rPr lang="ru-RU" sz="3600" dirty="0" smtClean="0"/>
              <a:t>* умение использовать разные приёмы </a:t>
            </a:r>
            <a:br>
              <a:rPr lang="ru-RU" sz="3600" dirty="0" smtClean="0"/>
            </a:br>
            <a:r>
              <a:rPr lang="ru-RU" sz="3600" dirty="0" smtClean="0"/>
              <a:t>   рисования</a:t>
            </a:r>
            <a:endParaRPr lang="ru-RU" sz="3600" dirty="0"/>
          </a:p>
        </p:txBody>
      </p:sp>
      <p:pic>
        <p:nvPicPr>
          <p:cNvPr id="4" name="Picture 6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301208"/>
            <a:ext cx="2088232" cy="1368152"/>
          </a:xfrm>
          <a:prstGeom prst="rect">
            <a:avLst/>
          </a:prstGeom>
          <a:noFill/>
        </p:spPr>
      </p:pic>
      <p:pic>
        <p:nvPicPr>
          <p:cNvPr id="5" name="Picture 8" descr="C:\Users\Елена\AppData\Local\Microsoft\Windows\Temporary Internet Files\Content.IE5\6SMSW8JI\MC9002995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869160"/>
            <a:ext cx="885139" cy="182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sz="5400" b="1" dirty="0" smtClean="0"/>
              <a:t>Вывод: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712968" cy="5145435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Исходя из выше сказанного можно придти к выводу, что окружая детей любовью и добротой, вниманием,  можно приобщить </a:t>
            </a:r>
            <a:br>
              <a:rPr lang="ru-RU" sz="3600" dirty="0" smtClean="0"/>
            </a:br>
            <a:r>
              <a:rPr lang="ru-RU" sz="3600" dirty="0" smtClean="0"/>
              <a:t>детей к миру прекрасного, развивать у детей художественные способности, сформировать эстетическое отношение </a:t>
            </a:r>
            <a:br>
              <a:rPr lang="ru-RU" sz="3600" dirty="0" smtClean="0"/>
            </a:br>
            <a:r>
              <a:rPr lang="ru-RU" sz="3600" dirty="0" smtClean="0"/>
              <a:t>к окружающему миру.</a:t>
            </a:r>
            <a:endParaRPr lang="ru-RU" sz="3600" dirty="0"/>
          </a:p>
        </p:txBody>
      </p:sp>
      <p:pic>
        <p:nvPicPr>
          <p:cNvPr id="4" name="Picture 6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301208"/>
            <a:ext cx="2088232" cy="1368152"/>
          </a:xfrm>
          <a:prstGeom prst="rect">
            <a:avLst/>
          </a:prstGeom>
          <a:noFill/>
        </p:spPr>
      </p:pic>
      <p:pic>
        <p:nvPicPr>
          <p:cNvPr id="5" name="Picture 8" descr="C:\Users\Елена\AppData\Local\Microsoft\Windows\Temporary Internet Files\Content.IE5\6SMSW8JI\MC9002995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037430"/>
            <a:ext cx="885139" cy="182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5368940"/>
          </a:xfrm>
        </p:spPr>
        <p:txBody>
          <a:bodyPr/>
          <a:lstStyle/>
          <a:p>
            <a:r>
              <a:rPr lang="ru-RU" sz="8000" b="1" dirty="0" smtClean="0">
                <a:latin typeface="Monotype Corsiva" pitchFamily="66" charset="0"/>
              </a:rPr>
              <a:t>Спасибо за внимание.</a:t>
            </a:r>
            <a:endParaRPr lang="ru-RU" sz="8000" b="1" dirty="0">
              <a:latin typeface="Monotype Corsiva" pitchFamily="66" charset="0"/>
            </a:endParaRPr>
          </a:p>
        </p:txBody>
      </p:sp>
      <p:pic>
        <p:nvPicPr>
          <p:cNvPr id="3" name="Picture 6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373216"/>
            <a:ext cx="2088232" cy="1368152"/>
          </a:xfrm>
          <a:prstGeom prst="rect">
            <a:avLst/>
          </a:prstGeom>
          <a:noFill/>
        </p:spPr>
      </p:pic>
      <p:pic>
        <p:nvPicPr>
          <p:cNvPr id="5" name="Picture 8" descr="C:\Users\Елена\AppData\Local\Microsoft\Windows\Temporary Internet Files\Content.IE5\6SMSW8JI\MC9002995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037430"/>
            <a:ext cx="885139" cy="182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42852"/>
            <a:ext cx="8786842" cy="5786478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Это правда! Ну чего же тут скрывать?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Дети любят, очень любят рисовать!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На бумаге, на асфальте, на стене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И в трамвае на окне…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                        Э. Успенский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5" name="Picture 6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941168"/>
            <a:ext cx="2595314" cy="1800200"/>
          </a:xfrm>
          <a:prstGeom prst="rect">
            <a:avLst/>
          </a:prstGeom>
          <a:noFill/>
        </p:spPr>
      </p:pic>
      <p:pic>
        <p:nvPicPr>
          <p:cNvPr id="6" name="Picture 8" descr="C:\Users\Елена\AppData\Local\Microsoft\Windows\Temporary Internet Files\Content.IE5\6SMSW8JI\MC9002995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97152"/>
            <a:ext cx="885139" cy="182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ru-RU" b="1" dirty="0" smtClean="0"/>
              <a:t>Цель педагогической концепции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Является развитие художественно-творческих способностей детей с ОВЗ посредством нетрадиционных изобразительных техник.</a:t>
            </a:r>
            <a:endParaRPr lang="ru-RU" sz="3600" dirty="0"/>
          </a:p>
        </p:txBody>
      </p:sp>
      <p:pic>
        <p:nvPicPr>
          <p:cNvPr id="5" name="Picture 6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373216"/>
            <a:ext cx="2088232" cy="1368152"/>
          </a:xfrm>
          <a:prstGeom prst="rect">
            <a:avLst/>
          </a:prstGeom>
          <a:noFill/>
        </p:spPr>
      </p:pic>
      <p:pic>
        <p:nvPicPr>
          <p:cNvPr id="6" name="Picture 8" descr="C:\Users\Елена\AppData\Local\Microsoft\Windows\Temporary Internet Files\Content.IE5\6SMSW8JI\MC9002995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25144"/>
            <a:ext cx="885139" cy="182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382972"/>
          </a:xfrm>
        </p:spPr>
        <p:txBody>
          <a:bodyPr>
            <a:noAutofit/>
          </a:bodyPr>
          <a:lstStyle/>
          <a:p>
            <a:r>
              <a:rPr lang="ru-RU" b="1" dirty="0" smtClean="0"/>
              <a:t>Задачи моей педагогической концепции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* Приобщение детей к миру исскуства.</a:t>
            </a:r>
            <a:br>
              <a:rPr lang="ru-RU" sz="3600" dirty="0" smtClean="0"/>
            </a:br>
            <a:r>
              <a:rPr lang="ru-RU" sz="3600" dirty="0" smtClean="0"/>
              <a:t>* Создание атмосферы доверия и </a:t>
            </a:r>
            <a:br>
              <a:rPr lang="ru-RU" sz="3600" dirty="0" smtClean="0"/>
            </a:br>
            <a:r>
              <a:rPr lang="ru-RU" sz="3600" dirty="0" smtClean="0"/>
              <a:t>   заинтересованного детского творчества.</a:t>
            </a:r>
            <a:br>
              <a:rPr lang="ru-RU" sz="3600" dirty="0" smtClean="0"/>
            </a:br>
            <a:r>
              <a:rPr lang="ru-RU" sz="3600" dirty="0" smtClean="0"/>
              <a:t>* Формирование творческих способностей</a:t>
            </a:r>
            <a:br>
              <a:rPr lang="ru-RU" sz="3600" dirty="0" smtClean="0"/>
            </a:br>
            <a:r>
              <a:rPr lang="ru-RU" sz="3600" dirty="0" smtClean="0"/>
              <a:t>   у детей с ОВЗ.</a:t>
            </a:r>
            <a:br>
              <a:rPr lang="ru-RU" sz="3600" dirty="0" smtClean="0"/>
            </a:br>
            <a:r>
              <a:rPr lang="ru-RU" sz="3600" dirty="0" smtClean="0"/>
              <a:t>* Формировать у детей изобразительные</a:t>
            </a:r>
            <a:br>
              <a:rPr lang="ru-RU" sz="3600" dirty="0" smtClean="0"/>
            </a:br>
            <a:r>
              <a:rPr lang="ru-RU" sz="3600" dirty="0" smtClean="0"/>
              <a:t>    навыки.</a:t>
            </a:r>
            <a:endParaRPr lang="ru-RU" sz="3600" dirty="0"/>
          </a:p>
        </p:txBody>
      </p:sp>
      <p:pic>
        <p:nvPicPr>
          <p:cNvPr id="4" name="Picture 6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301208"/>
            <a:ext cx="2088232" cy="1368152"/>
          </a:xfrm>
          <a:prstGeom prst="rect">
            <a:avLst/>
          </a:prstGeom>
          <a:noFill/>
        </p:spPr>
      </p:pic>
      <p:pic>
        <p:nvPicPr>
          <p:cNvPr id="5" name="Picture 8" descr="C:\Users\Елена\AppData\Local\Microsoft\Windows\Temporary Internet Files\Content.IE5\6SMSW8JI\MC9002995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037430"/>
            <a:ext cx="885139" cy="182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72518" cy="1268760"/>
          </a:xfrm>
        </p:spPr>
        <p:txBody>
          <a:bodyPr>
            <a:noAutofit/>
          </a:bodyPr>
          <a:lstStyle/>
          <a:p>
            <a:r>
              <a:rPr lang="ru-RU" b="1" dirty="0" smtClean="0"/>
              <a:t>Как завоевать внимание </a:t>
            </a:r>
            <a:br>
              <a:rPr lang="ru-RU" b="1" dirty="0" smtClean="0"/>
            </a:br>
            <a:r>
              <a:rPr lang="ru-RU" b="1" dirty="0" smtClean="0"/>
              <a:t>учеников с ОВЗ?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5256584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Для заинтересованности используем:</a:t>
            </a:r>
            <a:br>
              <a:rPr lang="ru-RU" sz="3600" dirty="0" smtClean="0"/>
            </a:br>
            <a:r>
              <a:rPr lang="ru-RU" sz="3600" dirty="0" smtClean="0"/>
              <a:t>* картинки</a:t>
            </a:r>
            <a:br>
              <a:rPr lang="ru-RU" sz="3600" dirty="0" smtClean="0"/>
            </a:br>
            <a:r>
              <a:rPr lang="ru-RU" sz="3600" dirty="0" smtClean="0"/>
              <a:t>* сюжетные рассказы</a:t>
            </a:r>
            <a:br>
              <a:rPr lang="ru-RU" sz="3600" dirty="0" smtClean="0"/>
            </a:br>
            <a:r>
              <a:rPr lang="ru-RU" sz="3600" dirty="0" smtClean="0"/>
              <a:t>* стихи, связанные с поставленной темой</a:t>
            </a:r>
            <a:br>
              <a:rPr lang="ru-RU" sz="3600" dirty="0" smtClean="0"/>
            </a:br>
            <a:r>
              <a:rPr lang="ru-RU" sz="3600" dirty="0" smtClean="0"/>
              <a:t>* истории</a:t>
            </a:r>
            <a:br>
              <a:rPr lang="ru-RU" sz="3600" dirty="0" smtClean="0"/>
            </a:br>
            <a:r>
              <a:rPr lang="ru-RU" sz="3600" dirty="0" smtClean="0"/>
              <a:t>* загадки</a:t>
            </a:r>
          </a:p>
          <a:p>
            <a:pPr>
              <a:buNone/>
            </a:pPr>
            <a:r>
              <a:rPr lang="ru-RU" sz="3600" dirty="0" smtClean="0"/>
              <a:t>   * презентации</a:t>
            </a:r>
            <a:br>
              <a:rPr lang="ru-RU" sz="3600" dirty="0" smtClean="0"/>
            </a:br>
            <a:r>
              <a:rPr lang="ru-RU" sz="3600" dirty="0" smtClean="0"/>
              <a:t>* мультфильмы</a:t>
            </a:r>
            <a:endParaRPr lang="ru-RU" sz="3600" dirty="0"/>
          </a:p>
        </p:txBody>
      </p:sp>
      <p:pic>
        <p:nvPicPr>
          <p:cNvPr id="4" name="Picture 6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301208"/>
            <a:ext cx="2088232" cy="1368152"/>
          </a:xfrm>
          <a:prstGeom prst="rect">
            <a:avLst/>
          </a:prstGeom>
          <a:noFill/>
        </p:spPr>
      </p:pic>
      <p:pic>
        <p:nvPicPr>
          <p:cNvPr id="6" name="Picture 8" descr="C:\Users\Елена\AppData\Local\Microsoft\Windows\Temporary Internet Files\Content.IE5\6SMSW8JI\MC9002995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037430"/>
            <a:ext cx="885139" cy="182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>Для решения данной проблемы </a:t>
            </a:r>
            <a:br>
              <a:rPr lang="ru-RU" b="1" dirty="0" smtClean="0"/>
            </a:br>
            <a:r>
              <a:rPr lang="ru-RU" b="1" dirty="0" smtClean="0"/>
              <a:t>считаю необходимым: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* Создание и систематическое обогащение </a:t>
            </a:r>
            <a:br>
              <a:rPr lang="ru-RU" sz="3600" dirty="0" smtClean="0"/>
            </a:br>
            <a:r>
              <a:rPr lang="ru-RU" sz="3600" dirty="0" smtClean="0"/>
              <a:t>   развивающей среды в классе.</a:t>
            </a:r>
            <a:br>
              <a:rPr lang="ru-RU" sz="3600" dirty="0" smtClean="0"/>
            </a:br>
            <a:r>
              <a:rPr lang="ru-RU" sz="3600" dirty="0" smtClean="0"/>
              <a:t>* Овладение инновационными</a:t>
            </a:r>
            <a:br>
              <a:rPr lang="ru-RU" sz="3600" dirty="0" smtClean="0"/>
            </a:br>
            <a:r>
              <a:rPr lang="ru-RU" sz="3600" dirty="0" smtClean="0"/>
              <a:t>   технологиями рисования с детьми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301208"/>
            <a:ext cx="2088232" cy="1368152"/>
          </a:xfrm>
          <a:prstGeom prst="rect">
            <a:avLst/>
          </a:prstGeom>
          <a:noFill/>
        </p:spPr>
      </p:pic>
      <p:pic>
        <p:nvPicPr>
          <p:cNvPr id="5" name="Picture 8" descr="C:\Users\Елена\AppData\Local\Microsoft\Windows\Temporary Internet Files\Content.IE5\6SMSW8JI\MC9002995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97152"/>
            <a:ext cx="885139" cy="182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Элементы технологии ТРИЗ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858280" cy="4525963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   * Задания на дорисовку, где в соединении</a:t>
            </a:r>
            <a:br>
              <a:rPr lang="ru-RU" sz="3600" dirty="0" smtClean="0"/>
            </a:br>
            <a:r>
              <a:rPr lang="ru-RU" sz="3600" dirty="0" smtClean="0"/>
              <a:t>  хаотично расставленных точек.</a:t>
            </a:r>
            <a:br>
              <a:rPr lang="ru-RU" sz="3600" dirty="0" smtClean="0"/>
            </a:br>
            <a:r>
              <a:rPr lang="ru-RU" sz="3600" dirty="0" smtClean="0"/>
              <a:t>* Игра «Волшебная клякса»</a:t>
            </a:r>
            <a:br>
              <a:rPr lang="ru-RU" sz="3600" dirty="0" smtClean="0"/>
            </a:br>
            <a:r>
              <a:rPr lang="ru-RU" sz="3600" dirty="0" smtClean="0"/>
              <a:t>* Задания «Нарисуй настроение», </a:t>
            </a:r>
            <a:br>
              <a:rPr lang="ru-RU" sz="3600" dirty="0" smtClean="0"/>
            </a:br>
            <a:r>
              <a:rPr lang="ru-RU" sz="3600" dirty="0" smtClean="0"/>
              <a:t>   «Мои цветные сны» и </a:t>
            </a:r>
            <a:r>
              <a:rPr lang="ru-RU" sz="3600" dirty="0" err="1" smtClean="0"/>
              <a:t>т.д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* Мнемотаблицы</a:t>
            </a:r>
            <a:endParaRPr lang="ru-RU" sz="3600" dirty="0"/>
          </a:p>
        </p:txBody>
      </p:sp>
      <p:pic>
        <p:nvPicPr>
          <p:cNvPr id="4" name="Picture 6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301208"/>
            <a:ext cx="2088232" cy="1368152"/>
          </a:xfrm>
          <a:prstGeom prst="rect">
            <a:avLst/>
          </a:prstGeom>
          <a:noFill/>
        </p:spPr>
      </p:pic>
      <p:pic>
        <p:nvPicPr>
          <p:cNvPr id="5" name="Picture 8" descr="C:\Users\Елена\AppData\Local\Microsoft\Windows\Temporary Internet Files\Content.IE5\6SMSW8JI\MC9002995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869160"/>
            <a:ext cx="885139" cy="182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>Нетрадиционные техники рисования позволяют: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* осуществлять индивидуальный подход </a:t>
            </a:r>
            <a:br>
              <a:rPr lang="ru-RU" sz="3600" dirty="0" smtClean="0"/>
            </a:br>
            <a:r>
              <a:rPr lang="ru-RU" sz="3600" dirty="0" smtClean="0"/>
              <a:t>* учитывать их желания и интерес в </a:t>
            </a:r>
            <a:br>
              <a:rPr lang="ru-RU" sz="3600" dirty="0" smtClean="0"/>
            </a:br>
            <a:r>
              <a:rPr lang="ru-RU" sz="3600" dirty="0" smtClean="0"/>
              <a:t>   процессе творчества</a:t>
            </a:r>
            <a:endParaRPr lang="ru-RU" sz="3600" dirty="0"/>
          </a:p>
        </p:txBody>
      </p:sp>
      <p:pic>
        <p:nvPicPr>
          <p:cNvPr id="4" name="Picture 6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301208"/>
            <a:ext cx="2088232" cy="1368152"/>
          </a:xfrm>
          <a:prstGeom prst="rect">
            <a:avLst/>
          </a:prstGeom>
          <a:noFill/>
        </p:spPr>
      </p:pic>
      <p:pic>
        <p:nvPicPr>
          <p:cNvPr id="5" name="Picture 8" descr="C:\Users\Елена\AppData\Local\Microsoft\Windows\Temporary Internet Files\Content.IE5\6SMSW8JI\MC9002995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97152"/>
            <a:ext cx="885139" cy="182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Нетрадиционные изобразительные техники способствуют:</a:t>
            </a:r>
            <a:endParaRPr lang="ru-RU" sz="40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39552" y="1357298"/>
            <a:ext cx="8604448" cy="476886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* интеллектуальному развитию</a:t>
            </a:r>
            <a:br>
              <a:rPr lang="ru-RU" dirty="0" smtClean="0"/>
            </a:br>
            <a:r>
              <a:rPr lang="ru-RU" dirty="0" smtClean="0"/>
              <a:t>* коррекции психических процессов</a:t>
            </a:r>
            <a:br>
              <a:rPr lang="ru-RU" dirty="0" smtClean="0"/>
            </a:br>
            <a:r>
              <a:rPr lang="ru-RU" dirty="0" smtClean="0"/>
              <a:t>* повышению уровня зрительно-моторной</a:t>
            </a:r>
            <a:br>
              <a:rPr lang="ru-RU" dirty="0" smtClean="0"/>
            </a:br>
            <a:r>
              <a:rPr lang="ru-RU" dirty="0" smtClean="0"/>
              <a:t>   коррекции</a:t>
            </a:r>
            <a:br>
              <a:rPr lang="ru-RU" dirty="0" smtClean="0"/>
            </a:br>
            <a:r>
              <a:rPr lang="ru-RU" dirty="0" smtClean="0"/>
              <a:t>* коррекции мелкой моторики пальцев рук</a:t>
            </a:r>
            <a:br>
              <a:rPr lang="ru-RU" dirty="0" smtClean="0"/>
            </a:br>
            <a:r>
              <a:rPr lang="ru-RU" dirty="0" smtClean="0"/>
              <a:t>* точности и быстроты движения</a:t>
            </a:r>
            <a:br>
              <a:rPr lang="ru-RU" dirty="0" smtClean="0"/>
            </a:br>
            <a:r>
              <a:rPr lang="ru-RU" dirty="0" smtClean="0"/>
              <a:t>* умению правильно определять силу нажима</a:t>
            </a:r>
            <a:br>
              <a:rPr lang="ru-RU" dirty="0" smtClean="0"/>
            </a:br>
            <a:r>
              <a:rPr lang="ru-RU" dirty="0" smtClean="0"/>
              <a:t>* воспитанию терпения, аккуратности,</a:t>
            </a:r>
            <a:br>
              <a:rPr lang="ru-RU" dirty="0" smtClean="0"/>
            </a:br>
            <a:r>
              <a:rPr lang="ru-RU" dirty="0" smtClean="0"/>
              <a:t>   внимания</a:t>
            </a:r>
            <a:br>
              <a:rPr lang="ru-RU" dirty="0" smtClean="0"/>
            </a:br>
            <a:r>
              <a:rPr lang="ru-RU" dirty="0" smtClean="0"/>
              <a:t>* развитию творческих способностей</a:t>
            </a:r>
            <a:endParaRPr lang="ru-RU" dirty="0"/>
          </a:p>
        </p:txBody>
      </p:sp>
      <p:pic>
        <p:nvPicPr>
          <p:cNvPr id="4" name="Picture 6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5489848"/>
            <a:ext cx="2088232" cy="1368152"/>
          </a:xfrm>
          <a:prstGeom prst="rect">
            <a:avLst/>
          </a:prstGeom>
          <a:noFill/>
        </p:spPr>
      </p:pic>
      <p:pic>
        <p:nvPicPr>
          <p:cNvPr id="5" name="Picture 8" descr="C:\Users\Елена\AppData\Local\Microsoft\Windows\Temporary Internet Files\Content.IE5\6SMSW8JI\MC9002995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037430"/>
            <a:ext cx="885139" cy="182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oknot_01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351</TotalTime>
  <Words>158</Words>
  <Application>Microsoft Office PowerPoint</Application>
  <PresentationFormat>Экран (4:3)</PresentationFormat>
  <Paragraphs>30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bloknot_01</vt:lpstr>
      <vt:lpstr>Использование инновационных технологий по изобразительной деятельности с целью улучшения качеств знаний учащихся с ОВЗ.</vt:lpstr>
      <vt:lpstr>Это правда! Ну чего же тут скрывать? Дети любят, очень любят рисовать! На бумаге, на асфальте, на стене И в трамвае на окне…                         Э. Успенский</vt:lpstr>
      <vt:lpstr>Цель педагогической концепции</vt:lpstr>
      <vt:lpstr>Задачи моей педагогической концепции</vt:lpstr>
      <vt:lpstr>Как завоевать внимание  учеников с ОВЗ?</vt:lpstr>
      <vt:lpstr>Для решения данной проблемы  считаю необходимым:</vt:lpstr>
      <vt:lpstr>Элементы технологии ТРИЗ</vt:lpstr>
      <vt:lpstr>Нетрадиционные техники рисования позволяют:</vt:lpstr>
      <vt:lpstr>Нетрадиционные изобразительные техники способствуют:</vt:lpstr>
      <vt:lpstr>Критерии оценивания</vt:lpstr>
      <vt:lpstr>Слайд 11</vt:lpstr>
      <vt:lpstr>Слайд 12</vt:lpstr>
      <vt:lpstr>Слайд 13</vt:lpstr>
      <vt:lpstr>Использование игровых приёмов:</vt:lpstr>
      <vt:lpstr>Результаты использования нетрадиционных техник:</vt:lpstr>
      <vt:lpstr>Вывод: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инновационных технологий по изобразительной деятельности с целью улучшения качеств знаний учащихся с ОВЗ.</dc:title>
  <dc:creator>user1</dc:creator>
  <cp:lastModifiedBy>Оксана</cp:lastModifiedBy>
  <cp:revision>40</cp:revision>
  <dcterms:created xsi:type="dcterms:W3CDTF">2014-03-21T10:20:37Z</dcterms:created>
  <dcterms:modified xsi:type="dcterms:W3CDTF">2014-12-30T21:50:38Z</dcterms:modified>
</cp:coreProperties>
</file>