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0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37" autoAdjust="0"/>
  </p:normalViewPr>
  <p:slideViewPr>
    <p:cSldViewPr>
      <p:cViewPr>
        <p:scale>
          <a:sx n="48" d="100"/>
          <a:sy n="48" d="100"/>
        </p:scale>
        <p:origin x="-114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CEF0-73AC-43C4-9E2C-39EC7B8E7B51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0888-CD32-4FCB-BB2F-795FB7562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A8CE-0652-4DFE-AE99-7B17A5CE7EBA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C568-6420-4E10-9728-2C465A2C9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8950-3422-48D1-A980-75FECD0EFCA8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8490-2A47-4DF9-92EF-1D36DC1FE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1119-025A-4996-90B5-28E6F700F719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91B9-D0E5-4A1D-8EA3-CD81CF71B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8578-DC94-4AA5-B99C-2F7E08C18A78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C1E7-56CE-4AA3-B38E-1E8A4B74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7420-3FF4-4DE2-AB32-A124E25876D1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5B1F-257B-4A8D-B080-21C29A69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21C4-4300-44D8-A560-74D693FB7F9A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DCD4-73F6-42DB-8DEA-AE59EE4FA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3EC7-28DA-4C21-8710-5E22399FD082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585D-AE4E-4442-8B3E-B90372AB4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9EC0-4634-4360-9FBC-B9C899CDB428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875E-A1FE-47CF-961C-6CB2E2837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4E73-F3C5-4F02-8F4D-8236B1E2169D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0839-5791-4629-AB07-D92200118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ED83-2454-45A3-AEF9-C67C6725F68C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E49D-AC96-4CE3-9116-FADA3E7A0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6695D3-4774-45D1-ABC7-2731B9872C22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5FBA53-6357-4AA4-AB80-822DA9CCF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395" y="2379067"/>
            <a:ext cx="7144103" cy="262718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Роль семьи в развитии интереса к чтению.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4508500"/>
            <a:ext cx="5580062" cy="1944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443329"/>
                </a:solidFill>
              </a:rPr>
              <a:t>учитель начальных классов </a:t>
            </a:r>
          </a:p>
          <a:p>
            <a:pPr eaLnBrk="1" hangingPunct="1"/>
            <a:r>
              <a:rPr lang="ru-RU" b="1" smtClean="0">
                <a:solidFill>
                  <a:srgbClr val="443329"/>
                </a:solidFill>
              </a:rPr>
              <a:t>Иванова Е.А. МОУ «СОШ №110»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0"/>
            <a:ext cx="7497762" cy="48006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Семейная среда , (её моральный климат, приоритет книги, обобщение по поводу прочитанного) воспитывает внутреннюю потребность в чтении, определяет жизненный путь.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Семейное чтение играет главенствующую роль в приобщении к книжной культуре, сближает родителей и детей. Помогает лучше узнать ребёнка, понять его интересы и увлечения. </a:t>
            </a:r>
            <a:endParaRPr lang="ru-RU" dirty="0"/>
          </a:p>
        </p:txBody>
      </p:sp>
      <p:pic>
        <p:nvPicPr>
          <p:cNvPr id="18438" name="Picture 6" descr="C:\Documents and Settings\Admin\Рабочий стол\картинки\10258716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3576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7498080" cy="30003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Рекомендации для родителей по развитию читательского интереса.</a:t>
            </a:r>
            <a:endParaRPr lang="ru-RU" dirty="0"/>
          </a:p>
        </p:txBody>
      </p:sp>
      <p:pic>
        <p:nvPicPr>
          <p:cNvPr id="4" name="Picture 2" descr="C:\Documents and Settings\User.HOME-CA9A0508BF.000\Рабочий стол\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143250"/>
            <a:ext cx="4003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498080" cy="3500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3300"/>
                </a:solidFill>
              </a:rPr>
              <a:t>«Дадим телевизору передышку и почитаем ребёнку книжку!»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4099" name="Picture 3" descr="C:\Documents and Settings\Admin\Рабочий стол\картинки\400_F_5331727_dAQ7ZAaXcIfQDGhJ8tzqXZ5AXNFe0r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2857500"/>
            <a:ext cx="2786062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2400" smtClean="0"/>
              <a:t> Прививайте ребенку интерес к чтению с раннего детства.</a:t>
            </a:r>
          </a:p>
          <a:p>
            <a:pPr eaLnBrk="1" hangingPunct="1"/>
            <a:r>
              <a:rPr lang="ru-RU" sz="2400" smtClean="0"/>
              <a:t> Покупая книги, выбирайте яркие по оформлению и интересные по содержанию.</a:t>
            </a:r>
          </a:p>
          <a:p>
            <a:pPr eaLnBrk="1" hangingPunct="1"/>
            <a:r>
              <a:rPr lang="ru-RU" sz="2400" smtClean="0"/>
              <a:t> Систематически читайте ребенку. Это сформирует у него привычку ежедневного общения с книгой. </a:t>
            </a:r>
          </a:p>
          <a:p>
            <a:pPr eaLnBrk="1" hangingPunct="1"/>
            <a:r>
              <a:rPr lang="ru-RU" sz="2400" smtClean="0"/>
              <a:t>  Обсуждайте прочитанную детскую книгу среди членов своей семьи.</a:t>
            </a:r>
          </a:p>
          <a:p>
            <a:pPr eaLnBrk="1" hangingPunct="1"/>
            <a:r>
              <a:rPr lang="ru-RU" sz="2400" smtClean="0"/>
              <a:t>Рассказывайте ребенку об авторе прочитанной книги.</a:t>
            </a:r>
          </a:p>
          <a:p>
            <a:pPr eaLnBrk="1" hangingPunct="1"/>
            <a:r>
              <a:rPr lang="ru-RU" sz="2400" smtClean="0"/>
              <a:t> Если вы читаете ребенку книгу, старайтесь прервать чтение на самом увлекательном эпизоде.</a:t>
            </a:r>
          </a:p>
          <a:p>
            <a:pPr eaLnBrk="1" hangingPunct="1"/>
            <a:r>
              <a:rPr lang="ru-RU" sz="2400" smtClean="0"/>
              <a:t>Вспоминая с ребенком содержание ранее прочитанного, намеренно его искажайте, чтобы проверить, как он запомнил прочитанный текст.</a:t>
            </a:r>
          </a:p>
          <a:p>
            <a:pPr eaLnBrk="1" hangingPunct="1"/>
            <a:r>
              <a:rPr lang="ru-RU" sz="2400" smtClean="0"/>
              <a:t> Устраивайте дома дискуссии по прочитанным книгам.</a:t>
            </a:r>
          </a:p>
          <a:p>
            <a:pPr eaLnBrk="1" hangingPunct="1"/>
            <a:endParaRPr lang="ru-RU" sz="2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8143875" cy="642937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Рекомендуйте ребенку книги своего детства, делитесь своими детскими впечатлениями от чтения той или иной книги, сопоставляйте ваши и его впечатления.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Покупайте по возможности книги полюбившихся ребенку авторов, собирайте его личную библиотеку.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 Воспитывайте бережное отношение к книге.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Дарите своему ребенку хорошие книги с дарственной надписью, добрыми и теплыми пожеланиями. Спустя годы это станет счастливым напоминанием о родном доме, его традициях, дорогих и близких людях.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    (Советы из книги В.Уильмс «Нерадивый читатель. Как воспитывать и поддерживать в детях привычку к чтению»)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возникновения интереса к чтению у детей.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357313" y="1714500"/>
            <a:ext cx="7497762" cy="4800600"/>
          </a:xfrm>
        </p:spPr>
        <p:txBody>
          <a:bodyPr/>
          <a:lstStyle/>
          <a:p>
            <a:pPr eaLnBrk="1" hangingPunct="1"/>
            <a:r>
              <a:rPr lang="ru-RU" smtClean="0"/>
              <a:t>В доме должны быть книги.</a:t>
            </a:r>
          </a:p>
          <a:p>
            <a:pPr eaLnBrk="1" hangingPunct="1"/>
            <a:r>
              <a:rPr lang="ru-RU" smtClean="0"/>
              <a:t>Должны быть читающие родители.</a:t>
            </a:r>
          </a:p>
          <a:p>
            <a:pPr eaLnBrk="1" hangingPunct="1"/>
            <a:r>
              <a:rPr lang="ru-RU" smtClean="0"/>
              <a:t>Необходимо больше читать ребёнку вслух.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3714750"/>
            <a:ext cx="3449637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14686"/>
            <a:ext cx="9929850" cy="34290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919413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создание оптимальных условий для формирования устойчивого интереса на основе сотрудничества с семьёй и детской библиотекой.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857625"/>
            <a:ext cx="2557462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    -определить роль родителей в развитии интереса чтения детей;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   -привлечь каждого родителя к решению проблемы детского чтения и развитию активной читательской среды.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441825" y="1714500"/>
            <a:ext cx="327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-</a:t>
            </a:r>
          </a:p>
        </p:txBody>
      </p:sp>
      <p:pic>
        <p:nvPicPr>
          <p:cNvPr id="12294" name="Picture 6" descr="C:\Documents and Settings\Admin\Рабочий стол\картинки\img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4267200"/>
            <a:ext cx="4270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учащиеся неохотно и мало читают.</a:t>
            </a:r>
          </a:p>
        </p:txBody>
      </p:sp>
      <p:pic>
        <p:nvPicPr>
          <p:cNvPr id="4" name="Picture 9" descr="C:\Documents and Settings\User.HOME-CA9A0508BF.000\Рабочий стол\06396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286125"/>
            <a:ext cx="385762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8686800" cy="6286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b="1" smtClean="0"/>
              <a:t>Три составляющих</a:t>
            </a:r>
            <a:r>
              <a:rPr lang="ru-RU" smtClean="0"/>
              <a:t> </a:t>
            </a:r>
            <a:r>
              <a:rPr lang="ru-RU" b="1" smtClean="0"/>
              <a:t>– семья, школа, библиотека</a:t>
            </a:r>
            <a:r>
              <a:rPr lang="en-US" smtClean="0"/>
              <a:t>,</a:t>
            </a:r>
            <a:r>
              <a:rPr lang="ru-RU" smtClean="0"/>
              <a:t>создают</a:t>
            </a:r>
            <a:r>
              <a:rPr lang="en-US" smtClean="0"/>
              <a:t> </a:t>
            </a:r>
            <a:r>
              <a:rPr lang="ru-RU" smtClean="0"/>
              <a:t>окружение формирующее человека читающего.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 Дефицит внимания хотя бы одной из сторон негативно сказываются на ребёнке в целом.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143125"/>
            <a:ext cx="378618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Причины: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03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700" smtClean="0"/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700" smtClean="0"/>
              <a:t> </a:t>
            </a:r>
            <a:r>
              <a:rPr lang="ru-RU" sz="2700" b="1" smtClean="0">
                <a:solidFill>
                  <a:srgbClr val="FF0000"/>
                </a:solidFill>
              </a:rPr>
              <a:t>50% </a:t>
            </a:r>
            <a:r>
              <a:rPr lang="ru-RU" sz="2700" smtClean="0"/>
              <a:t>- родителей </a:t>
            </a:r>
            <a:r>
              <a:rPr lang="ru-RU" sz="2700" b="1" smtClean="0"/>
              <a:t>читают ребёнку вслух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700" b="1" smtClean="0">
                <a:solidFill>
                  <a:srgbClr val="FF0000"/>
                </a:solidFill>
              </a:rPr>
              <a:t> 28% </a:t>
            </a:r>
            <a:r>
              <a:rPr lang="ru-RU" sz="2700" smtClean="0"/>
              <a:t>- никогда не читают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700" b="1" smtClean="0">
                <a:solidFill>
                  <a:srgbClr val="FF0000"/>
                </a:solidFill>
              </a:rPr>
              <a:t> 22% </a:t>
            </a:r>
            <a:r>
              <a:rPr lang="ru-RU" sz="2700" smtClean="0"/>
              <a:t>- редко читают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700" b="1" smtClean="0">
                <a:solidFill>
                  <a:srgbClr val="FF0000"/>
                </a:solidFill>
              </a:rPr>
              <a:t>69% </a:t>
            </a:r>
            <a:r>
              <a:rPr lang="ru-RU" sz="2700" smtClean="0"/>
              <a:t>- родителей </a:t>
            </a:r>
            <a:r>
              <a:rPr lang="ru-RU" sz="2700" b="1" smtClean="0"/>
              <a:t>обсуждают прочитанное с детьми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700" b="1" smtClean="0">
                <a:solidFill>
                  <a:srgbClr val="FF0000"/>
                </a:solidFill>
              </a:rPr>
              <a:t> 28% </a:t>
            </a:r>
            <a:r>
              <a:rPr lang="ru-RU" sz="2700" smtClean="0"/>
              <a:t>- никогда не обсуждают прочитанное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700" b="1" smtClean="0">
                <a:solidFill>
                  <a:srgbClr val="FF0000"/>
                </a:solidFill>
              </a:rPr>
              <a:t> 3% </a:t>
            </a:r>
            <a:r>
              <a:rPr lang="ru-RU" sz="2700" smtClean="0"/>
              <a:t>- редко обсуждают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700" b="1" smtClean="0">
                <a:solidFill>
                  <a:srgbClr val="FF0000"/>
                </a:solidFill>
              </a:rPr>
              <a:t>Только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700" b="1" smtClean="0">
                <a:solidFill>
                  <a:srgbClr val="FF0000"/>
                </a:solidFill>
              </a:rPr>
              <a:t>30 % </a:t>
            </a:r>
            <a:r>
              <a:rPr lang="ru-RU" sz="2700" smtClean="0"/>
              <a:t>- семей </a:t>
            </a:r>
            <a:r>
              <a:rPr lang="ru-RU" sz="2700" b="1" smtClean="0"/>
              <a:t>практикуют совместные чтения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700" b="1" smtClean="0">
                <a:solidFill>
                  <a:srgbClr val="FF0000"/>
                </a:solidFill>
              </a:rPr>
              <a:t> </a:t>
            </a:r>
            <a:endParaRPr lang="ru-RU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285875" y="1000125"/>
            <a:ext cx="7497763" cy="2000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FF3300"/>
                </a:solidFill>
              </a:rPr>
              <a:t>«Ребёнок учится тому, что видит  у себя в дому - родители пример ему»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429000"/>
            <a:ext cx="41513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Желание читать, стойкий интерес к чтению формируется в семье, и основа его - привычка ребёнка читать.</a:t>
            </a:r>
          </a:p>
        </p:txBody>
      </p:sp>
      <p:pic>
        <p:nvPicPr>
          <p:cNvPr id="4" name="Picture 2" descr="C:\Documents and Settings\User.HOME-CA9A0508BF.000\Рабочий стол\87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3"/>
            <a:ext cx="3429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Дети перенимают то отношение к чтению и книге, которое существует у его родителей.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Семья – начало детского чтения.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Читают родители – читает ребёнок.</a:t>
            </a:r>
          </a:p>
        </p:txBody>
      </p:sp>
      <p:pic>
        <p:nvPicPr>
          <p:cNvPr id="17412" name="Picture 4" descr="C:\Documents and Settings\Admin\Рабочий стол\картинки\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159250"/>
            <a:ext cx="35798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428</TotalTime>
  <Words>463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Franklin Gothic Medium</vt:lpstr>
      <vt:lpstr>Franklin Gothic Book</vt:lpstr>
      <vt:lpstr>Wingdings 2</vt:lpstr>
      <vt:lpstr>Calibri</vt:lpstr>
      <vt:lpstr>Трек</vt:lpstr>
      <vt:lpstr>Роль семьи в развитии интереса к чтению. </vt:lpstr>
      <vt:lpstr>Цель:</vt:lpstr>
      <vt:lpstr>Задачи:</vt:lpstr>
      <vt:lpstr>Проблема:</vt:lpstr>
      <vt:lpstr>Слайд 5</vt:lpstr>
      <vt:lpstr>Причины:</vt:lpstr>
      <vt:lpstr>Слайд 7</vt:lpstr>
      <vt:lpstr>Слайд 8</vt:lpstr>
      <vt:lpstr>Слайд 9</vt:lpstr>
      <vt:lpstr>Слайд 10</vt:lpstr>
      <vt:lpstr>Рекомендации для родителей по развитию читательского интереса.</vt:lpstr>
      <vt:lpstr>«Дадим телевизору передышку и почитаем ребёнку книжку!»</vt:lpstr>
      <vt:lpstr>Слайд 13</vt:lpstr>
      <vt:lpstr>Слайд 14</vt:lpstr>
      <vt:lpstr>Условия возникновения интереса к чтению у детей.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развитии интереса к чтению.</dc:title>
  <dc:creator>Admin</dc:creator>
  <cp:lastModifiedBy>Юляша</cp:lastModifiedBy>
  <cp:revision>32</cp:revision>
  <dcterms:created xsi:type="dcterms:W3CDTF">2011-11-06T09:26:34Z</dcterms:created>
  <dcterms:modified xsi:type="dcterms:W3CDTF">2012-05-10T14:32:53Z</dcterms:modified>
</cp:coreProperties>
</file>