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8" r:id="rId3"/>
    <p:sldId id="257" r:id="rId4"/>
    <p:sldId id="279" r:id="rId5"/>
    <p:sldId id="259" r:id="rId6"/>
    <p:sldId id="277" r:id="rId7"/>
    <p:sldId id="260" r:id="rId8"/>
    <p:sldId id="261" r:id="rId9"/>
    <p:sldId id="262" r:id="rId10"/>
    <p:sldId id="263" r:id="rId11"/>
    <p:sldId id="268" r:id="rId12"/>
    <p:sldId id="264" r:id="rId13"/>
    <p:sldId id="265" r:id="rId14"/>
    <p:sldId id="266" r:id="rId15"/>
    <p:sldId id="269" r:id="rId16"/>
    <p:sldId id="267" r:id="rId17"/>
    <p:sldId id="270" r:id="rId18"/>
    <p:sldId id="280" r:id="rId19"/>
    <p:sldId id="271" r:id="rId20"/>
    <p:sldId id="282" r:id="rId21"/>
    <p:sldId id="272" r:id="rId22"/>
    <p:sldId id="276" r:id="rId23"/>
    <p:sldId id="275" r:id="rId24"/>
    <p:sldId id="274" r:id="rId25"/>
    <p:sldId id="273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80008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6E4348-6F08-410F-A22E-EEF9AB5D4BFF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DFF755-AAD5-4988-88DF-7CE1431D9FC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g-mir.ru/uploads/posts/2012-02/1329482953_2.pn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214686"/>
            <a:ext cx="7851648" cy="28575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Родительское собрание:</a:t>
            </a:r>
            <a:br>
              <a:rPr lang="ru-RU" sz="4400" dirty="0" smtClean="0"/>
            </a:b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Православные традиции в семье,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4900" dirty="0" smtClean="0">
                <a:solidFill>
                  <a:srgbClr val="FF0000"/>
                </a:solidFill>
              </a:rPr>
              <a:t/>
            </a:r>
            <a:br>
              <a:rPr lang="ru-RU" sz="49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покровители семьи.</a:t>
            </a:r>
            <a:r>
              <a:rPr lang="ru-RU" sz="2700" dirty="0" smtClean="0">
                <a:solidFill>
                  <a:srgbClr val="FFFF00"/>
                </a:solidFill>
              </a:rPr>
              <a:t/>
            </a:r>
            <a:br>
              <a:rPr lang="ru-RU" sz="27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                 </a:t>
            </a:r>
            <a:r>
              <a:rPr lang="ru-RU" sz="3600" dirty="0" smtClean="0">
                <a:solidFill>
                  <a:srgbClr val="FFFF00"/>
                </a:solidFill>
              </a:rPr>
              <a:t>         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Подготовила: </a:t>
            </a: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                            Трубина Н.И.</a:t>
            </a:r>
            <a:br>
              <a:rPr lang="ru-RU" sz="3600" dirty="0" smtClean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http://im4-tub-ru.yandex.net/i?id=16562714-21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929066"/>
            <a:ext cx="22860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714356"/>
            <a:ext cx="90011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Святыми покровителям семейного благополучия считается благочестивая пара – </a:t>
            </a:r>
            <a:r>
              <a:rPr lang="ru-RU" sz="2400" dirty="0" err="1"/>
              <a:t>Иоаким</a:t>
            </a:r>
            <a:r>
              <a:rPr lang="ru-RU" sz="2400" dirty="0"/>
              <a:t> и Анна, в семье которых родилась Богородица. В христианстве они выступают как идеальная супружеская чета, как наиболее полное выражение брака как мистического таинства, в котором присутствует чудо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 descr="http://im7-tub-ru.yandex.net/i?id=234834968-29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3" y="2713037"/>
            <a:ext cx="4071966" cy="3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крытый классный час &quot;Семья и семейные традиции&quot;">
            <a:hlinkClick r:id="rId2"/>
          </p:cNvPr>
          <p:cNvPicPr/>
          <p:nvPr/>
        </p:nvPicPr>
        <p:blipFill>
          <a:blip r:embed="rId3"/>
          <a:srcRect l="2913" t="29167" r="56310" b="4167"/>
          <a:stretch>
            <a:fillRect/>
          </a:stretch>
        </p:blipFill>
        <p:spPr bwMode="auto">
          <a:xfrm>
            <a:off x="1571604" y="1142984"/>
            <a:ext cx="51435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889844"/>
            <a:ext cx="69294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Согласно православному календарю, 8 сентября чтят память мучеников </a:t>
            </a:r>
            <a:r>
              <a:rPr lang="ru-RU" dirty="0" err="1"/>
              <a:t>Адриана</a:t>
            </a:r>
            <a:r>
              <a:rPr lang="ru-RU" dirty="0"/>
              <a:t> и Наталии. Они жили в </a:t>
            </a:r>
            <a:r>
              <a:rPr lang="ru-RU" dirty="0" err="1" smtClean="0"/>
              <a:t>Никомидии</a:t>
            </a:r>
            <a:r>
              <a:rPr lang="ru-RU" dirty="0" smtClean="0"/>
              <a:t> </a:t>
            </a:r>
            <a:r>
              <a:rPr lang="ru-RU" dirty="0" err="1" smtClean="0"/>
              <a:t>Вифинской</a:t>
            </a:r>
            <a:r>
              <a:rPr lang="ru-RU" dirty="0" smtClean="0"/>
              <a:t> </a:t>
            </a:r>
            <a:r>
              <a:rPr lang="ru-RU" dirty="0"/>
              <a:t>при императоре </a:t>
            </a:r>
            <a:r>
              <a:rPr lang="ru-RU" dirty="0" err="1"/>
              <a:t>Максимиане</a:t>
            </a:r>
            <a:r>
              <a:rPr lang="ru-RU" dirty="0"/>
              <a:t> (305-311)</a:t>
            </a:r>
            <a:br>
              <a:rPr lang="ru-RU" dirty="0"/>
            </a:br>
            <a:r>
              <a:rPr lang="ru-RU" dirty="0"/>
              <a:t>.</a:t>
            </a:r>
            <a:r>
              <a:rPr lang="ru-RU" dirty="0" err="1"/>
              <a:t>Адриан</a:t>
            </a:r>
            <a:r>
              <a:rPr lang="ru-RU" dirty="0"/>
              <a:t> был начальником судебной палаты императора и сам был язычником, а его жена Наталия была тайной христианкой. Наблюдая, с каким мужеством переносят люди страдания за веру, как исповедуют Христа, </a:t>
            </a:r>
            <a:r>
              <a:rPr lang="ru-RU" dirty="0" err="1"/>
              <a:t>Адриан</a:t>
            </a:r>
            <a:r>
              <a:rPr lang="ru-RU" dirty="0"/>
              <a:t> и сам уверовал. Его посадили в темницу, где его поддерживала жена, святая Наталия. </a:t>
            </a:r>
            <a:r>
              <a:rPr lang="ru-RU" dirty="0" err="1"/>
              <a:t>Адриана</a:t>
            </a:r>
            <a:r>
              <a:rPr lang="ru-RU" dirty="0"/>
              <a:t> вместе с другими мучениками подвергли страшным истязаниям. Святая Наталия скончалась на гробе своего мужа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http://im4-tub-ru.yandex.net/i?id=91039893-36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929066"/>
            <a:ext cx="250033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071546"/>
            <a:ext cx="60722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Еще один праздник, во время которого православные молятся о даровании благополучной семейной жизни, - это Покров Пресвятой Богородицы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http://im5-tub-ru.yandex.net/i?id=20404668-07-73&amp;n=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643182"/>
            <a:ext cx="314327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714356"/>
            <a:ext cx="750099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2008 года день 8 июля объявлен Всероссийским днем семьи, любви и верности. Символично,  что этот праздник впервые отмечался в 2008 году, который был объявлен годом семьи. У нового семейного праздника уже  есть медаль и очень нежный символ — ромашка. Этому теплому празднику рады в любом доме. Выйдя из церковного календаря,  он готов постучаться в каждую дверь.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Очень много людей в этот день совершает паломничество в Муром, чтобы поблагодарить святых Петра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Февронию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за покровительство в их семейной жизни или попросить о даровании семейного лада и счастья.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http://im0-tub-ru.yandex.net/i?id=27870776-41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786190"/>
            <a:ext cx="292895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714488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Игра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500174"/>
            <a:ext cx="5072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Сегодня ждет нас игра, </a:t>
            </a:r>
            <a:br>
              <a:rPr lang="ru-RU" dirty="0"/>
            </a:br>
            <a:r>
              <a:rPr lang="ru-RU" dirty="0"/>
              <a:t>Любит это занятие детвора. </a:t>
            </a:r>
            <a:br>
              <a:rPr lang="ru-RU" dirty="0"/>
            </a:br>
            <a:r>
              <a:rPr lang="ru-RU" dirty="0"/>
              <a:t>Но на собрании дети наши не играют, </a:t>
            </a:r>
            <a:br>
              <a:rPr lang="ru-RU" dirty="0"/>
            </a:br>
            <a:r>
              <a:rPr lang="ru-RU" dirty="0"/>
              <a:t>А родителям место уступают.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3633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Послушай, вот моя семья</a:t>
            </a:r>
          </a:p>
          <a:p>
            <a:r>
              <a:rPr lang="ru-RU" dirty="0"/>
              <a:t>Дедуля, бабушка и брат.</a:t>
            </a:r>
          </a:p>
          <a:p>
            <a:r>
              <a:rPr lang="ru-RU" dirty="0"/>
              <a:t>У нас порядок в доме, лад</a:t>
            </a:r>
          </a:p>
          <a:p>
            <a:r>
              <a:rPr lang="ru-RU" dirty="0"/>
              <a:t>И чистота, а почему?</a:t>
            </a:r>
          </a:p>
          <a:p>
            <a:r>
              <a:rPr lang="ru-RU" dirty="0"/>
              <a:t>Две мамы есть у нас в дому,</a:t>
            </a:r>
          </a:p>
          <a:p>
            <a:r>
              <a:rPr lang="ru-RU" dirty="0"/>
              <a:t>Два папы, два сыночка</a:t>
            </a:r>
          </a:p>
          <a:p>
            <a:r>
              <a:rPr lang="ru-RU" dirty="0"/>
              <a:t>Сестра, невестка, дочка.</a:t>
            </a:r>
          </a:p>
          <a:p>
            <a:r>
              <a:rPr lang="ru-RU" dirty="0"/>
              <a:t>А самая младшая – я.</a:t>
            </a:r>
          </a:p>
          <a:p>
            <a:r>
              <a:rPr lang="ru-RU" dirty="0"/>
              <a:t>Какая же у нас семья?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500174"/>
            <a:ext cx="62865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"Дискуссия"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Допустим, что вы собрались семьей провести выходной день в лесу, а в этот день идет дождь. Что вы будете делать?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Вы приехали на экскурсию в природный парк, а он закрыт в этот день для посетителей. Что вы будете делать?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4663456" cy="515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Анкета для родителей: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1. Вы считаете взаимоотношения в вашей семье: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хорошие 3) нормальные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отличные 4) не очень хорошие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Считаете ли вы свою семью дружной?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да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2) не совсем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Какие семейные традиции способствуют укреплению вашей семьи?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праздники 5) праздники и поездки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ужин в кругу семьи 6) не знаю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 поездки 7) выезд на природу, просмотр ТV, ужин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4) всё, многое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Как часто ваша семья собирается вместе?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ежедневно 4) когда как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часто 5) редко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 как получится 6) всегда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Что делает ваша семья, собравшись вместе?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каждый занимается своим делом 8) смотрим TV передачи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всё (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всё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понемногу, всем, много чем) 9) общаемся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 обсуждаем учёбу 10) вместе проводим досуг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4) занимаемся трудом и ходим летом на участок 11) читаем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5) смотрим TV, обсуждаем жизненные проблемы 12) шутим, смеёмся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6) занимаемся семейно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бытовым трудом 13) отдыхаем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7) делимся впечатлениями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6. Бывают ли в вашей семье ссоры, конфликты? 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 редко 2) иногда 3) нет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Calibri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Человек очеловечивается, потому что другой человек интересуется им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Аннотация .</a:t>
            </a:r>
          </a:p>
          <a:p>
            <a:r>
              <a:rPr lang="ru-RU" dirty="0" smtClean="0"/>
              <a:t>Родительское собрание предполагает </a:t>
            </a:r>
          </a:p>
          <a:p>
            <a:r>
              <a:rPr lang="ru-RU" dirty="0" smtClean="0"/>
              <a:t>1. Оформить приглашение на собрание.</a:t>
            </a:r>
          </a:p>
          <a:p>
            <a:r>
              <a:rPr lang="ru-RU" dirty="0" smtClean="0"/>
              <a:t>2. Подготовить презентацию.</a:t>
            </a:r>
          </a:p>
          <a:p>
            <a:r>
              <a:rPr lang="ru-RU" dirty="0" smtClean="0"/>
              <a:t>3. Подготовить столы для проведения собрания, разложить на них все необходимое для участия родителей в его работе.</a:t>
            </a:r>
          </a:p>
          <a:p>
            <a:r>
              <a:rPr lang="ru-RU" dirty="0" smtClean="0"/>
              <a:t>4. Провести дискуссию на тему «Семейные традиции», игру, анкетирование родителей по теме «Семейные традиции».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Оборудование</a:t>
            </a:r>
            <a:endParaRPr lang="ru-RU" dirty="0" smtClean="0"/>
          </a:p>
          <a:p>
            <a:r>
              <a:rPr lang="ru-RU" dirty="0" smtClean="0"/>
              <a:t>Слайдовая презентация, карточки задания, викторина, игры-конкурсы,</a:t>
            </a:r>
          </a:p>
          <a:p>
            <a:r>
              <a:rPr lang="ru-RU" dirty="0" smtClean="0"/>
              <a:t>памятка «Основные семейные традиции».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642918"/>
            <a:ext cx="66437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«</a:t>
            </a:r>
            <a:r>
              <a:rPr lang="ru-RU" sz="2800" dirty="0" smtClean="0"/>
              <a:t>Если есть между мужем и женой единодушие, мир и </a:t>
            </a:r>
            <a:r>
              <a:rPr lang="ru-RU" sz="2800" dirty="0" err="1" smtClean="0"/>
              <a:t>и</a:t>
            </a:r>
            <a:r>
              <a:rPr lang="ru-RU" sz="2800" dirty="0" smtClean="0"/>
              <a:t> союз любви, к ним стекаются все блага. И злые наветы не опасны супругам, огражденным, как великой стеной,, единодушием в Боге… Это умножает их богатство и всякое обилие; это возводит их на высшую ступень доброй славы; это привлекает на них и великое Божие благоволение».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437313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Памятка №1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Основные семейные традиции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Традиция празднования дней рождений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это одно из первых знаменательных событий в жизни ребенка. Подчеркивает значимость каждого члена семьи. Приносит радость, настроение, предвкушение праздника как детям, так и взрослым. Особая подготовка, подарки, угощение выделяют этот день из череды других.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136339"/>
            <a:ext cx="61436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FF0000"/>
                </a:solidFill>
              </a:rPr>
              <a:t>ПАМЯТКА ДЛЯ РОДИТЕЛЕЙ.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Традиция празднования дней рождений – это одно из первых знаменательных событий в жизни ребенка. Подчеркивает значимость каждого члена семьи. Приносит радость, настроение, предвкушение праздника как детям, так и взрослым. Особая подготовка, подарки, угощение выделяют этот день из череды других.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Домашняя уборка, раскладывание игрушек по местам, домашние обязанности членов семьи. Постоянство, упорядоченность для ребенка обеспечивает безопасность мира, реализуют важную для него потребность. Домашние обязанности с малых лет включают ребенка в жизнь семьи, дают право разделить наравне со всеми домочадцами ответственность, позволяют проявить заботу. </a:t>
            </a:r>
            <a:endParaRPr lang="ru-RU" sz="2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lang="ru-RU" sz="2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Совместные игры с детьми. Очень важно то, что родители делают вместе с детьми, показывая пример, обучая ребенка различным навыкам, знакомя с разнообразными занятиями, проявляя свои чувства, настроения. Для любого человека важен интерес к деятельности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997839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Семейный совет, на который собираются все члены семьи. Для того чтобы вместе обсудить ситуацию, спланировать дальнейшую жизнь на определённый период, обсудить бюджет семьи, её расходы. Это позволяет ребенку быть в курсе семейных событий, участвовать в важных решениях, иметь право голоса, нести ответственность.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66843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Традиции гостеприимства, семейный обед. Считается, что хлебосольство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национальная традиция, это объединяет многие семьи, укрепляет дружеские связи.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Празднование знаменательных событий в жизни семьи: дня рождения семьи, юбилея, особых успехов в работе и учёбе (окончание школы, вуза, награждение родных и т.п.).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Сказка на ночь;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Пожелания доброго утра, спокойной ночи, поцелуй перед сном, встреча по возвращении домой. Такие контакты с ребенком даже в старшем возрасте очень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7483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УДАЧИ ВСЕМ!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29642" cy="2245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Цель собрания -</a:t>
            </a:r>
            <a:r>
              <a:rPr lang="ru-RU" dirty="0" smtClean="0"/>
              <a:t> помочь родителям осознать значимость семьи в жизни человека</a:t>
            </a:r>
          </a:p>
          <a:p>
            <a:r>
              <a:rPr lang="ru-RU" b="1" dirty="0" smtClean="0"/>
              <a:t>Задачи: </a:t>
            </a:r>
            <a:r>
              <a:rPr lang="ru-RU" dirty="0" smtClean="0"/>
              <a:t>активизировать внимание уставших родителей, создать атмосферу праздника, доброжелательный настрой и взаимопонимание между педагогами и родителями, способствовать более легкому запоминанию сути бесед.</a:t>
            </a:r>
          </a:p>
          <a:p>
            <a:r>
              <a:rPr lang="ru-RU" b="1" dirty="0" smtClean="0"/>
              <a:t>Основные понятия: </a:t>
            </a:r>
            <a:r>
              <a:rPr lang="ru-RU" dirty="0" smtClean="0"/>
              <a:t>семейные ценности, семейные традиции, православные покровители семьи.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Место проведения: актовый зал.</a:t>
            </a:r>
          </a:p>
          <a:p>
            <a:r>
              <a:rPr lang="ru-RU" dirty="0" smtClean="0"/>
              <a:t>Продолжительность собрания: 1-1,5ч.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"Счастлив тот, кто счастлив у себя дома" (Л. Н. Толстой) . </a:t>
            </a:r>
            <a:br>
              <a:rPr lang="ru-RU" dirty="0" smtClean="0"/>
            </a:br>
            <a:r>
              <a:rPr lang="ru-RU" dirty="0" smtClean="0"/>
              <a:t>"Родители воспитывают, а дети воспитываются той семейной жизнью, какая складывается намеренно или ненамеренно. Жизнь семьи тем и сильна, что ее впечатления постоянны, обыденны, что она действует незаметно, укрепляет или отравляет дух человеческий, как воздух, которым мы живы" </a:t>
            </a:r>
            <a:br>
              <a:rPr lang="ru-RU" dirty="0" smtClean="0"/>
            </a:br>
            <a:r>
              <a:rPr lang="ru-RU" dirty="0" smtClean="0"/>
              <a:t>(А. Н. Острогорский)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«Любовь </a:t>
            </a:r>
            <a:r>
              <a:rPr lang="ru-RU" b="1" i="1" dirty="0" err="1" smtClean="0"/>
              <a:t>долготерпит</a:t>
            </a:r>
            <a:r>
              <a:rPr lang="ru-RU" b="1" i="1" dirty="0" smtClean="0"/>
              <a:t>, милосердствует, любовь не завидует, любовь не превозносится, не бесчинствует, не ищет своего, не раздражается, не мыслит зла, не радуется неправде, радуется же о истине; все покрывает, всему верит, всего надеется, все переносит…»</a:t>
            </a:r>
            <a:r>
              <a:rPr lang="ru-RU" dirty="0" smtClean="0"/>
              <a:t> апостол Павел.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71546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Традиция в переводе с латинского означает «передача». Традиция – это то, что перешло от одного поколения к другому, что унаследовано от предшествующих поколений (взгляды, вкусы, идеи, обычаи). (Словарь русского языка С.И.Ожегова</a:t>
            </a:r>
            <a:r>
              <a:rPr lang="ru-RU" dirty="0" smtClean="0"/>
              <a:t>).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http://im2-tub-ru.yandex.net/i?id=242158443-26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713037"/>
            <a:ext cx="2928958" cy="278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71546"/>
            <a:ext cx="81439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православие семья считается малой церковью</a:t>
            </a:r>
            <a:r>
              <a:rPr lang="ru-RU" dirty="0" smtClean="0"/>
              <a:t>. Прежде </a:t>
            </a:r>
            <a:r>
              <a:rPr lang="ru-RU" dirty="0"/>
              <a:t>всего, семья становится источником любви для детей. Атмосфера семьи сильно влияет на формирование душевного образа ребенка, определяет развитие детских чувств, детского мышления. Эту общую атмосферу можно назвать «мироощущением семьи». Выросшие в атмосфере любви дети несут ее в себе и дальше, создавая свои семьи, наполняют этой любовью землю. Любовь есть единственная творческая сила. Итак, семья создана как источник любви и творческой силы для всего человечества. Нет любви — и любая методология воспитательного процесса обречена на провал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3" name="Рисунок 2" descr="http://im6-tub-ru.yandex.net/i?id=164030010-26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1114" y="3857628"/>
            <a:ext cx="46217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1285861"/>
            <a:ext cx="70009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Такое качество, как готовность ежедневно жертвовать собой ради счастья близкого человека, не перенимается в процессе знакомства с основами психологии семьи, а приходит как дар благодати Божией. «Мужья, любите своих жен, как и Христос возлюбил Церковь и предал Себя за нее, чтобы освятить ее…» (</a:t>
            </a:r>
            <a:r>
              <a:rPr lang="ru-RU" dirty="0" err="1"/>
              <a:t>Еф</a:t>
            </a:r>
            <a:r>
              <a:rPr lang="ru-RU" dirty="0"/>
              <a:t>.: 25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 descr="http://im3-tub-ru.yandex.net/i?id=120997696-34-73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6373" y="3071810"/>
            <a:ext cx="47512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267</TotalTime>
  <Words>1013</Words>
  <Application>Microsoft Office PowerPoint</Application>
  <PresentationFormat>Экран (4:3)</PresentationFormat>
  <Paragraphs>82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                                                              Родительское собрание:   Православные традиции в семье,   покровители семьи.                            Подготовила:                              Трубина Н.И.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Altair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собрание:  Православные традиции в семье.</dc:title>
  <dc:creator>Formoza</dc:creator>
  <cp:lastModifiedBy>Formoza</cp:lastModifiedBy>
  <cp:revision>25</cp:revision>
  <dcterms:created xsi:type="dcterms:W3CDTF">2013-06-12T09:04:32Z</dcterms:created>
  <dcterms:modified xsi:type="dcterms:W3CDTF">2013-11-30T03:54:56Z</dcterms:modified>
</cp:coreProperties>
</file>