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23" r:id="rId2"/>
    <p:sldId id="334" r:id="rId3"/>
    <p:sldId id="335" r:id="rId4"/>
    <p:sldId id="361" r:id="rId5"/>
    <p:sldId id="362" r:id="rId6"/>
    <p:sldId id="363" r:id="rId7"/>
    <p:sldId id="3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8BC"/>
    <a:srgbClr val="6666FF"/>
    <a:srgbClr val="FF99FF"/>
    <a:srgbClr val="E527EA"/>
    <a:srgbClr val="FCE0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0049" autoAdjust="0"/>
  </p:normalViewPr>
  <p:slideViewPr>
    <p:cSldViewPr>
      <p:cViewPr>
        <p:scale>
          <a:sx n="66" d="100"/>
          <a:sy n="66" d="100"/>
        </p:scale>
        <p:origin x="-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1C55-30F1-492D-92CD-DC954E7AAC72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0FCA1-3C3F-46DA-B905-B46F75DF6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0FCA1-3C3F-46DA-B905-B46F75DF6C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395588-3C16-44D6-BB54-C35B1E807AEA}" type="slidenum">
              <a:rPr lang="ru-RU"/>
              <a:pPr/>
              <a:t>4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BC649F-3BD6-46B4-8713-95A0287AE7C0}" type="slidenum">
              <a:rPr lang="ru-RU"/>
              <a:pPr/>
              <a:t>5</a:t>
            </a:fld>
            <a:endParaRPr lang="ru-RU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6108" cy="3425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B204DF-BAE9-4488-9F27-8B25DEA90283}" type="slidenum">
              <a:rPr lang="ru-RU"/>
              <a:pPr/>
              <a:t>6</a:t>
            </a:fld>
            <a:endParaRPr lang="ru-RU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263E47-CA34-4487-9F40-71B3BF4EE012}" type="slidenum">
              <a:rPr lang="ru-RU"/>
              <a:pPr/>
              <a:t>7</a:t>
            </a:fld>
            <a:endParaRPr lang="ru-R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44669" cy="342407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BB7CE0-BC0D-4E52-AE48-532190589B16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B312A7-9E66-4910-8DD5-573A8E831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728667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Портфолио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учителя начальных классов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642910" y="357166"/>
            <a:ext cx="2272906" cy="2279746"/>
          </a:xfrm>
          <a:prstGeom prst="verticalScroll">
            <a:avLst/>
          </a:prstGeom>
          <a:solidFill>
            <a:srgbClr val="85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980728"/>
            <a:ext cx="3857652" cy="1357322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Ханты-Мансийский автономный </a:t>
            </a:r>
            <a:r>
              <a:rPr lang="ru-RU" sz="1400" b="1" dirty="0" err="1" smtClean="0">
                <a:solidFill>
                  <a:schemeClr val="tx1"/>
                </a:solidFill>
              </a:rPr>
              <a:t>округ-Югра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Средняя общеобразовательная школа№4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214686"/>
            <a:ext cx="7286676" cy="1071570"/>
          </a:xfrm>
          <a:prstGeom prst="rect">
            <a:avLst/>
          </a:prstGeom>
          <a:solidFill>
            <a:srgbClr val="85EAF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Рахимова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Фарзана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Фаритовна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4429132"/>
            <a:ext cx="6143668" cy="2143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Образование- </a:t>
            </a:r>
            <a:r>
              <a:rPr lang="ru-RU" sz="1600" b="1" dirty="0" smtClean="0">
                <a:solidFill>
                  <a:srgbClr val="FF0000"/>
                </a:solidFill>
              </a:rPr>
              <a:t>среднее специальное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Тобольское</a:t>
            </a:r>
            <a:r>
              <a:rPr lang="ru-RU" sz="1600" b="1" dirty="0" smtClean="0">
                <a:solidFill>
                  <a:schemeClr val="tx1"/>
                </a:solidFill>
              </a:rPr>
              <a:t>  педагогическое училище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Общий стаж работы </a:t>
            </a:r>
            <a:r>
              <a:rPr lang="ru-RU" sz="1600" b="1" dirty="0" smtClean="0">
                <a:solidFill>
                  <a:srgbClr val="FF0000"/>
                </a:solidFill>
              </a:rPr>
              <a:t>: 25 лет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Педагогический стаж </a:t>
            </a:r>
            <a:r>
              <a:rPr lang="ru-RU" sz="1600" b="1" dirty="0" smtClean="0">
                <a:solidFill>
                  <a:srgbClr val="FF0000"/>
                </a:solidFill>
              </a:rPr>
              <a:t>: 25 лет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Стаж работы в городе </a:t>
            </a:r>
            <a:r>
              <a:rPr lang="ru-RU" sz="1600" b="1" dirty="0" err="1" smtClean="0">
                <a:solidFill>
                  <a:schemeClr val="tx1"/>
                </a:solidFill>
              </a:rPr>
              <a:t>Пыть-Ях</a:t>
            </a:r>
            <a:r>
              <a:rPr lang="ru-RU" sz="1600" b="1" dirty="0" smtClean="0">
                <a:solidFill>
                  <a:schemeClr val="tx1"/>
                </a:solidFill>
              </a:rPr>
              <a:t> -</a:t>
            </a:r>
            <a:r>
              <a:rPr lang="ru-RU" sz="1600" b="1" dirty="0" smtClean="0">
                <a:solidFill>
                  <a:srgbClr val="FF0000"/>
                </a:solidFill>
              </a:rPr>
              <a:t>22 года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МОУСОШ №4 - </a:t>
            </a:r>
            <a:r>
              <a:rPr lang="ru-RU" sz="1600" b="1" dirty="0" smtClean="0">
                <a:solidFill>
                  <a:srgbClr val="FF0000"/>
                </a:solidFill>
              </a:rPr>
              <a:t>с 2007 года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Квалификационная категория - </a:t>
            </a:r>
            <a:r>
              <a:rPr lang="ru-RU" sz="1600" b="1" dirty="0" smtClean="0">
                <a:solidFill>
                  <a:srgbClr val="FF0000"/>
                </a:solidFill>
              </a:rPr>
              <a:t>вторая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Работаю по системе  </a:t>
            </a:r>
            <a:r>
              <a:rPr lang="ru-RU" sz="1600" b="1" dirty="0" smtClean="0">
                <a:solidFill>
                  <a:srgbClr val="FF0000"/>
                </a:solidFill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</a:rPr>
              <a:t>ШколаРоссии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5"/>
            <a:ext cx="1296820" cy="163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512" y="2492896"/>
            <a:ext cx="3672408" cy="2880320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2010 год-        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«Современные образовательные технологии: технология развития критического мышления»</a:t>
            </a:r>
          </a:p>
          <a:p>
            <a:pPr algn="ctr"/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214810" y="1000108"/>
            <a:ext cx="3453534" cy="192483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2008 год-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«Информационные технологии в деятельности учителя- предметника»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1124744"/>
            <a:ext cx="3205590" cy="18002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2009 год-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«Современные подходы к обучению младших школьников»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04664"/>
            <a:ext cx="6813400" cy="52322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Курсы повышения квалификации: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139952" y="2636912"/>
            <a:ext cx="3571900" cy="2573478"/>
          </a:xfrm>
          <a:prstGeom prst="horizontalScroll">
            <a:avLst/>
          </a:prstGeom>
          <a:solidFill>
            <a:srgbClr val="85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2011 год-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Дистанционная мастерская «Стандарты второго поколения: что должен знать, уметь и понимать педагог»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67544" y="4941168"/>
            <a:ext cx="7056784" cy="17088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012</a:t>
            </a:r>
            <a:r>
              <a:rPr lang="ru-RU" sz="1600" b="1" dirty="0" smtClean="0">
                <a:solidFill>
                  <a:srgbClr val="FF0000"/>
                </a:solidFill>
              </a:rPr>
              <a:t> год-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«Духовно-нравственные основы этнокультурного диалога народов России» и «Основы религиозной культуры и светской этики»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АУ ДПО </a:t>
            </a:r>
            <a:r>
              <a:rPr lang="ru-RU" sz="1600" b="1" dirty="0" err="1" smtClean="0">
                <a:solidFill>
                  <a:schemeClr val="tx1"/>
                </a:solidFill>
              </a:rPr>
              <a:t>ХМАО-Югры</a:t>
            </a:r>
            <a:r>
              <a:rPr lang="ru-RU" sz="1600" b="1" dirty="0" smtClean="0">
                <a:solidFill>
                  <a:schemeClr val="tx1"/>
                </a:solidFill>
              </a:rPr>
              <a:t> «Институт развития образования»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3419872" y="1196752"/>
            <a:ext cx="2726614" cy="3744416"/>
          </a:xfrm>
          <a:prstGeom prst="roundRect">
            <a:avLst>
              <a:gd name="adj" fmla="val 4639"/>
            </a:avLst>
          </a:prstGeom>
          <a:gradFill rotWithShape="0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80">
            <a:solidFill>
              <a:srgbClr val="C0C0C0"/>
            </a:solidFill>
            <a:miter lim="800000"/>
            <a:headEnd/>
            <a:tailEnd/>
          </a:ln>
          <a:effectLst>
            <a:outerShdw dist="53966" dir="2700000" algn="ctr" rotWithShape="0">
              <a:srgbClr val="292929">
                <a:alpha val="50027"/>
              </a:srgbClr>
            </a:outerShdw>
          </a:effectLst>
        </p:spPr>
        <p:txBody>
          <a:bodyPr wrap="none" lIns="81639" tIns="42452" rIns="81639" bIns="42452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Главной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целью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моей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педагогической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деятельности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является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развитие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личности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ребёнка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его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интеллекта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372200" y="1268760"/>
            <a:ext cx="2520280" cy="3672408"/>
          </a:xfrm>
          <a:prstGeom prst="roundRect">
            <a:avLst>
              <a:gd name="adj" fmla="val 4639"/>
            </a:avLst>
          </a:prstGeom>
          <a:gradFill rotWithShape="0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80">
            <a:solidFill>
              <a:srgbClr val="C0C0C0"/>
            </a:solidFill>
            <a:miter lim="800000"/>
            <a:headEnd/>
            <a:tailEnd/>
          </a:ln>
          <a:effectLst>
            <a:outerShdw dist="53966" dir="2700000" algn="ctr" rotWithShape="0">
              <a:srgbClr val="292929">
                <a:alpha val="50027"/>
              </a:srgbClr>
            </a:outerShdw>
          </a:effectLst>
        </p:spPr>
        <p:txBody>
          <a:bodyPr wrap="none" lIns="81639" tIns="42452" rIns="81639" bIns="42452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Привитие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элементарных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навыков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культуры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поведения;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научить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учиться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младшего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школьника.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44208" y="836712"/>
            <a:ext cx="2448272" cy="473810"/>
            <a:chOff x="4120" y="730"/>
            <a:chExt cx="1483" cy="329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4120" y="73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4143" y="750"/>
              <a:ext cx="1432" cy="134"/>
            </a:xfrm>
            <a:prstGeom prst="roundRect">
              <a:avLst>
                <a:gd name="adj" fmla="val 283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CCCC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91880" y="764704"/>
            <a:ext cx="2592288" cy="473809"/>
            <a:chOff x="2399" y="769"/>
            <a:chExt cx="1483" cy="329"/>
          </a:xfrm>
        </p:grpSpPr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2399" y="769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423" y="788"/>
              <a:ext cx="1432" cy="134"/>
            </a:xfrm>
            <a:prstGeom prst="roundRect">
              <a:avLst>
                <a:gd name="adj" fmla="val 283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79512" y="1196752"/>
            <a:ext cx="3168352" cy="3744416"/>
          </a:xfrm>
          <a:prstGeom prst="roundRect">
            <a:avLst>
              <a:gd name="adj" fmla="val 4639"/>
            </a:avLst>
          </a:prstGeom>
          <a:gradFill rotWithShape="0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80">
            <a:solidFill>
              <a:srgbClr val="C0C0C0"/>
            </a:solidFill>
            <a:miter lim="800000"/>
            <a:headEnd/>
            <a:tailEnd/>
          </a:ln>
          <a:effectLst>
            <a:outerShdw dist="53966" dir="2700000" algn="ctr" rotWithShape="0">
              <a:srgbClr val="292929">
                <a:alpha val="50027"/>
              </a:srgbClr>
            </a:outerShdw>
          </a:effectLst>
        </p:spPr>
        <p:txBody>
          <a:bodyPr wrap="none" lIns="81639" tIns="42452" rIns="81639" bIns="42452" anchor="ctr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 err="1">
                <a:solidFill>
                  <a:srgbClr val="000000"/>
                </a:solidFill>
              </a:rPr>
              <a:t>Моё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 err="1">
                <a:solidFill>
                  <a:srgbClr val="000000"/>
                </a:solidFill>
              </a:rPr>
              <a:t>педагогическое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 err="1" smtClean="0">
                <a:solidFill>
                  <a:srgbClr val="000000"/>
                </a:solidFill>
              </a:rPr>
              <a:t>кредо</a:t>
            </a:r>
            <a:r>
              <a:rPr lang="en-US" sz="2800" b="1" dirty="0" smtClean="0">
                <a:solidFill>
                  <a:srgbClr val="000000"/>
                </a:solidFill>
              </a:rPr>
              <a:t>- </a:t>
            </a:r>
            <a:r>
              <a:rPr lang="en-US" sz="2800" b="1" dirty="0" err="1" smtClean="0">
                <a:solidFill>
                  <a:srgbClr val="000000"/>
                </a:solidFill>
              </a:rPr>
              <a:t>не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 err="1" smtClean="0">
                <a:solidFill>
                  <a:srgbClr val="000000"/>
                </a:solidFill>
              </a:rPr>
              <a:t>позволять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развитию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 err="1">
                <a:solidFill>
                  <a:srgbClr val="000000"/>
                </a:solidFill>
              </a:rPr>
              <a:t>ленивого</a:t>
            </a:r>
            <a:endParaRPr lang="en-US" sz="28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ума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51520" y="836712"/>
            <a:ext cx="3096344" cy="40324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582" y="4941168"/>
            <a:ext cx="3441658" cy="1916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4282" y="285728"/>
            <a:ext cx="2494396" cy="3764287"/>
            <a:chOff x="347" y="249"/>
            <a:chExt cx="1633" cy="2465"/>
          </a:xfrm>
        </p:grpSpPr>
        <p:sp>
          <p:nvSpPr>
            <p:cNvPr id="8194" name="AutoShape 2"/>
            <p:cNvSpPr>
              <a:spLocks noChangeArrowheads="1"/>
            </p:cNvSpPr>
            <p:nvPr/>
          </p:nvSpPr>
          <p:spPr bwMode="auto">
            <a:xfrm>
              <a:off x="347" y="249"/>
              <a:ext cx="1633" cy="2465"/>
            </a:xfrm>
            <a:prstGeom prst="roundRect">
              <a:avLst>
                <a:gd name="adj" fmla="val 11921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B26B00"/>
                </a:gs>
              </a:gsLst>
              <a:lin ang="5400000" scaled="1"/>
            </a:gradFill>
            <a:ln w="25560">
              <a:solidFill>
                <a:srgbClr val="FFFFFF"/>
              </a:solidFill>
              <a:miter lim="800000"/>
              <a:headEnd/>
              <a:tailEnd/>
            </a:ln>
            <a:effectLst>
              <a:outerShdw dist="53966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430" y="397"/>
              <a:ext cx="1469" cy="227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w 596"/>
                <a:gd name="T13" fmla="*/ 0 h 598"/>
                <a:gd name="T14" fmla="*/ 596 w 596"/>
                <a:gd name="T1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CD83"/>
                </a:gs>
                <a:gs pos="100000">
                  <a:srgbClr val="FF99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ru-RU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ru-RU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ru-RU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ru-RU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ru-RU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endParaRPr lang="ru-RU" b="1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ru-RU" b="1" dirty="0">
                  <a:solidFill>
                    <a:srgbClr val="000000"/>
                  </a:solidFill>
                </a:rPr>
                <a:t>                   </a:t>
              </a:r>
            </a:p>
          </p:txBody>
        </p:sp>
      </p:grp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91360" y="424845"/>
            <a:ext cx="1046880" cy="987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880000" y="289471"/>
            <a:ext cx="3358080" cy="1196765"/>
            <a:chOff x="2000" y="201"/>
            <a:chExt cx="2332" cy="83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2000" y="201"/>
              <a:ext cx="2333" cy="832"/>
            </a:xfrm>
            <a:prstGeom prst="roundRect">
              <a:avLst>
                <a:gd name="adj" fmla="val 11921"/>
              </a:avLst>
            </a:prstGeom>
            <a:gradFill rotWithShape="0">
              <a:gsLst>
                <a:gs pos="0">
                  <a:srgbClr val="33CCCC"/>
                </a:gs>
                <a:gs pos="100000">
                  <a:srgbClr val="248E8E"/>
                </a:gs>
              </a:gsLst>
              <a:lin ang="5400000" scaled="1"/>
            </a:gradFill>
            <a:ln w="25560">
              <a:solidFill>
                <a:srgbClr val="FFFFFF"/>
              </a:solidFill>
              <a:miter lim="800000"/>
              <a:headEnd/>
              <a:tailEnd/>
            </a:ln>
            <a:effectLst>
              <a:outerShdw dist="53966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2147" y="255"/>
              <a:ext cx="1161" cy="41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w 596"/>
                <a:gd name="T13" fmla="*/ 0 h 598"/>
                <a:gd name="T14" fmla="*/ 596 w 596"/>
                <a:gd name="T1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50000">
                  <a:srgbClr val="9CE6E6"/>
                </a:gs>
                <a:gs pos="100000">
                  <a:srgbClr val="33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323040" y="257788"/>
            <a:ext cx="2630880" cy="3539892"/>
            <a:chOff x="4391" y="179"/>
            <a:chExt cx="1827" cy="2458"/>
          </a:xfrm>
        </p:grpSpPr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4391" y="179"/>
              <a:ext cx="1828" cy="2459"/>
            </a:xfrm>
            <a:prstGeom prst="roundRect">
              <a:avLst>
                <a:gd name="adj" fmla="val 11921"/>
              </a:avLst>
            </a:prstGeom>
            <a:gradFill rotWithShape="0">
              <a:gsLst>
                <a:gs pos="0">
                  <a:srgbClr val="FF5050"/>
                </a:gs>
                <a:gs pos="100000">
                  <a:srgbClr val="B23838"/>
                </a:gs>
              </a:gsLst>
              <a:lin ang="5400000" scaled="1"/>
            </a:gradFill>
            <a:ln w="25560">
              <a:solidFill>
                <a:srgbClr val="FFFFFF"/>
              </a:solidFill>
              <a:miter lim="800000"/>
              <a:headEnd/>
              <a:tailEnd/>
            </a:ln>
            <a:effectLst>
              <a:outerShdw dist="53966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4506" y="338"/>
              <a:ext cx="909" cy="123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w 596"/>
                <a:gd name="T13" fmla="*/ 0 h 598"/>
                <a:gd name="T14" fmla="*/ 596 w 596"/>
                <a:gd name="T1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50000">
                  <a:srgbClr val="FFAAAA"/>
                </a:gs>
                <a:gs pos="100000">
                  <a:srgbClr val="FF505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859840" y="205942"/>
            <a:ext cx="3353822" cy="119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Обучаю  в свете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 положений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«Концепции модернизации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российского образования»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736320" y="384521"/>
            <a:ext cx="2265191" cy="2671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  «ФГОС»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 нацеливает меня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на развитие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творческих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способностей,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а не только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учебных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 достижений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00"/>
                </a:solidFill>
              </a:rPr>
              <a:t>учащихся. 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2872801" y="1542403"/>
            <a:ext cx="3485149" cy="310104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6E6E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3306240" y="1565445"/>
            <a:ext cx="2494080" cy="24914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A1A1A1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999999"/>
            </a:outerShdw>
          </a:effec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214678" y="2000240"/>
            <a:ext cx="2643206" cy="230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Кабинет, в котором осуществляется учебный процесс, оснащен всем необходимым  для успешной реализации поставленных целей.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4414" y="4572008"/>
            <a:ext cx="1478880" cy="1461754"/>
            <a:chOff x="864" y="3092"/>
            <a:chExt cx="1027" cy="101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864" y="3092"/>
              <a:ext cx="1027" cy="1015"/>
              <a:chOff x="864" y="3092"/>
              <a:chExt cx="1027" cy="1015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auto">
              <a:xfrm>
                <a:off x="864" y="3092"/>
                <a:ext cx="1028" cy="1016"/>
              </a:xfrm>
              <a:prstGeom prst="ellipse">
                <a:avLst/>
              </a:prstGeom>
              <a:solidFill>
                <a:srgbClr val="33CCCC">
                  <a:alpha val="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auto">
              <a:xfrm>
                <a:off x="888" y="3115"/>
                <a:ext cx="984" cy="971"/>
              </a:xfrm>
              <a:prstGeom prst="ellipse">
                <a:avLst/>
              </a:prstGeom>
              <a:solidFill>
                <a:srgbClr val="33CCCC">
                  <a:alpha val="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910" y="3136"/>
              <a:ext cx="949" cy="939"/>
              <a:chOff x="910" y="3136"/>
              <a:chExt cx="949" cy="939"/>
            </a:xfrm>
          </p:grpSpPr>
          <p:sp>
            <p:nvSpPr>
              <p:cNvPr id="8213" name="Oval 21"/>
              <p:cNvSpPr>
                <a:spLocks noChangeArrowheads="1"/>
              </p:cNvSpPr>
              <p:nvPr/>
            </p:nvSpPr>
            <p:spPr bwMode="auto">
              <a:xfrm>
                <a:off x="910" y="3136"/>
                <a:ext cx="950" cy="940"/>
              </a:xfrm>
              <a:prstGeom prst="ellipse">
                <a:avLst/>
              </a:prstGeom>
              <a:solidFill>
                <a:srgbClr val="33CCCC">
                  <a:alpha val="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auto">
              <a:xfrm>
                <a:off x="932" y="3158"/>
                <a:ext cx="909" cy="899"/>
              </a:xfrm>
              <a:prstGeom prst="ellipse">
                <a:avLst/>
              </a:prstGeom>
              <a:solidFill>
                <a:srgbClr val="33CCCC">
                  <a:alpha val="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97281" y="4846109"/>
            <a:ext cx="1576800" cy="361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7351200" y="4856190"/>
            <a:ext cx="1357920" cy="361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692696"/>
            <a:ext cx="22694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Подбираю такие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методы обучения,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которые заставляют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ученика мыслить,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анализировать,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делать выводы,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что соответствует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современным  требованиям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к   уроку. 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36" name="Рисунок 35" descr="C:\Documents and Settings\room_nach_35\Рабочий стол\Foto0141.jp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941168"/>
            <a:ext cx="2434022" cy="16057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Рисунок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69160"/>
            <a:ext cx="2244218" cy="12744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8" name="Рисунок 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429133"/>
            <a:ext cx="2052892" cy="1304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03200" y="493972"/>
            <a:ext cx="6077112" cy="630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6821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Использую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элементы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технологий</a:t>
            </a:r>
            <a:r>
              <a:rPr lang="en-US" sz="1100" dirty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323528" y="967912"/>
          <a:ext cx="8280920" cy="5765469"/>
        </p:xfrm>
        <a:graphic>
          <a:graphicData uri="http://schemas.openxmlformats.org/drawingml/2006/table">
            <a:tbl>
              <a:tblPr/>
              <a:tblGrid>
                <a:gridCol w="2033030"/>
                <a:gridCol w="6247890"/>
              </a:tblGrid>
              <a:tr h="2015174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По ориентации на личностные структуры</a:t>
                      </a:r>
                    </a:p>
                  </a:txBody>
                  <a:tcPr marL="81638" marR="81638" marT="5812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Информационные (формирование школьных знаний, умений, навыков по предмету);операционные (формирование способов умственных действий); эмоционально-художественные и эмоционально-нравственные, технология саморазвития (формирование самоуправляющих механизмов личности); эвристические (развитие творческих способностей) и прикладные (формирование действенно-практической сферы), </a:t>
                      </a:r>
                    </a:p>
                  </a:txBody>
                  <a:tcPr marL="81638" marR="81638" marT="466233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010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По типу организации и управления познавательной деятельностью</a:t>
                      </a:r>
                    </a:p>
                  </a:txBody>
                  <a:tcPr marL="81638" marR="81638" marT="5812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Традиционная классическая классно-урочная система (лекционный способ и самостоятельная работа с книгой);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современное-традиционное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обучение (самостоятельная работа с книгой в сочетании с техническими средствами); групповые и дифференцированные способы обучения,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ТРКМ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1638" marR="81638" marT="5812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654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Как способ, метод, средство</a:t>
                      </a:r>
                    </a:p>
                  </a:txBody>
                  <a:tcPr marL="81638" marR="81638" marT="5812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Репродуктивные, объяснительно-иллюстративные, программированное обучение,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проблемное обучение, развивающее обучение, диалогическое обучение, коммуникативные, игровые, творческие.</a:t>
                      </a:r>
                    </a:p>
                  </a:txBody>
                  <a:tcPr marL="81638" marR="81638" marT="5812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9840" y="-200181"/>
            <a:ext cx="8409600" cy="6261778"/>
            <a:chOff x="361" y="-139"/>
            <a:chExt cx="5840" cy="4348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 rot="5400000">
              <a:off x="-677" y="925"/>
              <a:ext cx="3785" cy="16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1" y="122"/>
              <a:ext cx="5553" cy="842"/>
              <a:chOff x="561" y="122"/>
              <a:chExt cx="5553" cy="842"/>
            </a:xfrm>
          </p:grpSpPr>
          <p:sp>
            <p:nvSpPr>
              <p:cNvPr id="11268" name="AutoShape 4"/>
              <p:cNvSpPr>
                <a:spLocks noChangeArrowheads="1"/>
              </p:cNvSpPr>
              <p:nvPr/>
            </p:nvSpPr>
            <p:spPr bwMode="auto">
              <a:xfrm>
                <a:off x="561" y="122"/>
                <a:ext cx="5554" cy="843"/>
              </a:xfrm>
              <a:prstGeom prst="homePlate">
                <a:avLst>
                  <a:gd name="adj" fmla="val 164709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FFFF"/>
                  </a:gs>
                  <a:gs pos="100000">
                    <a:srgbClr val="CCCCFF"/>
                  </a:gs>
                </a:gsLst>
                <a:lin ang="5400000" scaled="1"/>
              </a:gradFill>
              <a:ln w="9360">
                <a:solidFill>
                  <a:srgbClr val="76858A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ru-RU" sz="2000" b="1" dirty="0">
                    <a:solidFill>
                      <a:srgbClr val="000000"/>
                    </a:solidFill>
                  </a:rPr>
                  <a:t>Считаю ведущими и основными методами </a:t>
                </a:r>
              </a:p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ru-RU" sz="2000" b="1" dirty="0">
                    <a:solidFill>
                      <a:srgbClr val="000000"/>
                    </a:solidFill>
                  </a:rPr>
                  <a:t>творческого характера:</a:t>
                </a:r>
              </a:p>
              <a:p>
                <a:pPr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endParaRPr lang="ru-R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69" name="AutoShape 5"/>
              <p:cNvSpPr>
                <a:spLocks noChangeArrowheads="1"/>
              </p:cNvSpPr>
              <p:nvPr/>
            </p:nvSpPr>
            <p:spPr bwMode="auto">
              <a:xfrm>
                <a:off x="616" y="130"/>
                <a:ext cx="5403" cy="820"/>
              </a:xfrm>
              <a:prstGeom prst="homePlate">
                <a:avLst>
                  <a:gd name="adj" fmla="val 164726"/>
                </a:avLst>
              </a:prstGeom>
              <a:noFill/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648" y="3286"/>
              <a:ext cx="5553" cy="923"/>
              <a:chOff x="648" y="3286"/>
              <a:chExt cx="5553" cy="923"/>
            </a:xfrm>
          </p:grpSpPr>
          <p:sp>
            <p:nvSpPr>
              <p:cNvPr id="11271" name="AutoShape 7"/>
              <p:cNvSpPr>
                <a:spLocks noChangeArrowheads="1"/>
              </p:cNvSpPr>
              <p:nvPr/>
            </p:nvSpPr>
            <p:spPr bwMode="auto">
              <a:xfrm>
                <a:off x="648" y="3286"/>
                <a:ext cx="5554" cy="924"/>
              </a:xfrm>
              <a:prstGeom prst="homePlate">
                <a:avLst>
                  <a:gd name="adj" fmla="val 150271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FFFF"/>
                  </a:gs>
                  <a:gs pos="100000">
                    <a:srgbClr val="CCCCFF"/>
                  </a:gs>
                </a:gsLst>
                <a:lin ang="5400000" scaled="1"/>
              </a:gradFill>
              <a:ln w="9360">
                <a:solidFill>
                  <a:srgbClr val="76858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2" name="AutoShape 8"/>
              <p:cNvSpPr>
                <a:spLocks noChangeArrowheads="1"/>
              </p:cNvSpPr>
              <p:nvPr/>
            </p:nvSpPr>
            <p:spPr bwMode="auto">
              <a:xfrm>
                <a:off x="674" y="3295"/>
                <a:ext cx="5403" cy="898"/>
              </a:xfrm>
              <a:prstGeom prst="homePlate">
                <a:avLst>
                  <a:gd name="adj" fmla="val 150418"/>
                </a:avLst>
              </a:prstGeom>
              <a:gradFill rotWithShape="0">
                <a:gsLst>
                  <a:gs pos="0">
                    <a:srgbClr val="CCCCFF"/>
                  </a:gs>
                  <a:gs pos="50000">
                    <a:srgbClr val="CCFFFF"/>
                  </a:gs>
                  <a:gs pos="100000">
                    <a:srgbClr val="CCCCFF"/>
                  </a:gs>
                </a:gsLst>
                <a:lin ang="5400000" scaled="1"/>
              </a:gradFill>
              <a:ln w="936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just"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US" sz="2000" b="1" dirty="0" err="1">
                    <a:solidFill>
                      <a:srgbClr val="000000"/>
                    </a:solidFill>
                  </a:rPr>
                  <a:t>Технологии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</a:rPr>
                  <a:t>используемые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</a:rPr>
                  <a:t>мною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:   </a:t>
                </a:r>
                <a:r>
                  <a:rPr lang="en-US" sz="2000" b="1" i="1" dirty="0" err="1">
                    <a:solidFill>
                      <a:srgbClr val="000000"/>
                    </a:solidFill>
                  </a:rPr>
                  <a:t>игровые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just"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US" sz="2000" b="1" i="1" dirty="0" err="1">
                    <a:solidFill>
                      <a:srgbClr val="000000"/>
                    </a:solidFill>
                  </a:rPr>
                  <a:t>технологии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, </a:t>
                </a:r>
                <a:r>
                  <a:rPr lang="en-US" sz="2000" b="1" i="1" dirty="0" err="1">
                    <a:solidFill>
                      <a:srgbClr val="000000"/>
                    </a:solidFill>
                  </a:rPr>
                  <a:t>проблемное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i="1" dirty="0" err="1">
                    <a:solidFill>
                      <a:srgbClr val="000000"/>
                    </a:solidFill>
                  </a:rPr>
                  <a:t>обучение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, </a:t>
                </a:r>
              </a:p>
              <a:p>
                <a:pPr algn="just"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US" sz="2000" b="1" i="1" dirty="0" err="1">
                    <a:solidFill>
                      <a:srgbClr val="000000"/>
                    </a:solidFill>
                  </a:rPr>
                  <a:t>коммуникативные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i="1" dirty="0" err="1">
                    <a:solidFill>
                      <a:srgbClr val="000000"/>
                    </a:solidFill>
                  </a:rPr>
                  <a:t>технологии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, </a:t>
                </a:r>
                <a:r>
                  <a:rPr lang="en-US" sz="2000" b="1" i="1" dirty="0" err="1">
                    <a:solidFill>
                      <a:srgbClr val="000000"/>
                    </a:solidFill>
                  </a:rPr>
                  <a:t>технология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just"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US" sz="2000" b="1" i="1" dirty="0" err="1">
                    <a:solidFill>
                      <a:srgbClr val="000000"/>
                    </a:solidFill>
                  </a:rPr>
                  <a:t>групповой</a:t>
                </a:r>
                <a:r>
                  <a:rPr lang="en-US" sz="2000" b="1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i="1" dirty="0" err="1" smtClean="0">
                    <a:solidFill>
                      <a:srgbClr val="000000"/>
                    </a:solidFill>
                  </a:rPr>
                  <a:t>работы</a:t>
                </a:r>
                <a:r>
                  <a:rPr lang="ru-RU" sz="2000" b="1" i="1" dirty="0" smtClean="0">
                    <a:solidFill>
                      <a:srgbClr val="000000"/>
                    </a:solidFill>
                  </a:rPr>
                  <a:t>, ТРКМ.</a:t>
                </a: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361" y="1088"/>
              <a:ext cx="5578" cy="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51360" y="1564005"/>
            <a:ext cx="2021760" cy="182467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  Про-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   </a:t>
            </a:r>
            <a:r>
              <a:rPr lang="ru-RU" sz="2000" b="1" dirty="0" err="1">
                <a:solidFill>
                  <a:srgbClr val="000000"/>
                </a:solidFill>
              </a:rPr>
              <a:t>блемные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103520" y="1360944"/>
            <a:ext cx="1877760" cy="1860675"/>
            <a:chOff x="4933" y="945"/>
            <a:chExt cx="1304" cy="1292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4933" y="945"/>
              <a:ext cx="1305" cy="1293"/>
            </a:xfrm>
            <a:prstGeom prst="ellipse">
              <a:avLst/>
            </a:prstGeom>
            <a:gradFill rotWithShape="0">
              <a:gsLst>
                <a:gs pos="0">
                  <a:srgbClr val="00CC66"/>
                </a:gs>
                <a:gs pos="50000">
                  <a:srgbClr val="FFFFFF"/>
                </a:gs>
                <a:gs pos="100000">
                  <a:srgbClr val="00CC6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4933" y="945"/>
              <a:ext cx="1305" cy="1293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CC66">
                    <a:alpha val="31999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5018" y="1028"/>
              <a:ext cx="1136" cy="1124"/>
            </a:xfrm>
            <a:prstGeom prst="ellipse">
              <a:avLst/>
            </a:prstGeom>
            <a:gradFill rotWithShape="0">
              <a:gsLst>
                <a:gs pos="0">
                  <a:srgbClr val="00CC66"/>
                </a:gs>
                <a:gs pos="50000">
                  <a:srgbClr val="006E37"/>
                </a:gs>
                <a:gs pos="100000">
                  <a:srgbClr val="00CC6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5019" y="1028"/>
              <a:ext cx="1132" cy="1124"/>
            </a:xfrm>
            <a:prstGeom prst="ellipse">
              <a:avLst/>
            </a:prstGeom>
            <a:gradFill rotWithShape="0">
              <a:gsLst>
                <a:gs pos="0">
                  <a:srgbClr val="00CC66"/>
                </a:gs>
                <a:gs pos="100000">
                  <a:srgbClr val="00824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5080" y="1085"/>
              <a:ext cx="1020" cy="101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096" y="1102"/>
              <a:ext cx="989" cy="979"/>
            </a:xfrm>
            <a:prstGeom prst="ellipse">
              <a:avLst/>
            </a:pr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5109" y="1108"/>
              <a:ext cx="965" cy="954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E9E9E9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5119" y="1117"/>
              <a:ext cx="917" cy="893"/>
            </a:xfrm>
            <a:prstGeom prst="ellipse">
              <a:avLst/>
            </a:prstGeom>
            <a:gradFill rotWithShape="0">
              <a:gsLst>
                <a:gs pos="0">
                  <a:srgbClr val="989898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5172" y="1142"/>
              <a:ext cx="816" cy="7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995840" y="2770851"/>
            <a:ext cx="1925280" cy="1820351"/>
            <a:chOff x="1386" y="1924"/>
            <a:chExt cx="1337" cy="1264"/>
          </a:xfrm>
        </p:grpSpPr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1386" y="1924"/>
              <a:ext cx="1338" cy="1265"/>
            </a:xfrm>
            <a:prstGeom prst="ellipse">
              <a:avLst/>
            </a:prstGeom>
            <a:gradFill rotWithShape="0">
              <a:gsLst>
                <a:gs pos="0">
                  <a:srgbClr val="A886E0"/>
                </a:gs>
                <a:gs pos="50000">
                  <a:srgbClr val="FFFFFF"/>
                </a:gs>
                <a:gs pos="100000">
                  <a:srgbClr val="A886E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1386" y="1924"/>
              <a:ext cx="1338" cy="1265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A886E0">
                    <a:alpha val="31999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1457" y="1993"/>
              <a:ext cx="1164" cy="1100"/>
            </a:xfrm>
            <a:prstGeom prst="ellipse">
              <a:avLst/>
            </a:prstGeom>
            <a:gradFill rotWithShape="0">
              <a:gsLst>
                <a:gs pos="0">
                  <a:srgbClr val="A886E0"/>
                </a:gs>
                <a:gs pos="50000">
                  <a:srgbClr val="5B4979"/>
                </a:gs>
                <a:gs pos="100000">
                  <a:srgbClr val="A886E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1457" y="1994"/>
              <a:ext cx="1164" cy="1101"/>
            </a:xfrm>
            <a:prstGeom prst="ellipse">
              <a:avLst/>
            </a:prstGeom>
            <a:gradFill rotWithShape="0">
              <a:gsLst>
                <a:gs pos="0">
                  <a:srgbClr val="A886E0"/>
                </a:gs>
                <a:gs pos="100000">
                  <a:srgbClr val="6B558E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1521" y="2058"/>
              <a:ext cx="1049" cy="99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542" y="2065"/>
              <a:ext cx="1013" cy="959"/>
              <a:chOff x="1542" y="2065"/>
              <a:chExt cx="1013" cy="959"/>
            </a:xfrm>
          </p:grpSpPr>
          <p:sp>
            <p:nvSpPr>
              <p:cNvPr id="11292" name="Oval 28"/>
              <p:cNvSpPr>
                <a:spLocks noChangeArrowheads="1"/>
              </p:cNvSpPr>
              <p:nvPr/>
            </p:nvSpPr>
            <p:spPr bwMode="auto">
              <a:xfrm>
                <a:off x="1542" y="2065"/>
                <a:ext cx="1014" cy="960"/>
              </a:xfrm>
              <a:prstGeom prst="ellipse">
                <a:avLst/>
              </a:prstGeom>
              <a:gradFill rotWithShape="0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3" name="Oval 29"/>
              <p:cNvSpPr>
                <a:spLocks noChangeArrowheads="1"/>
              </p:cNvSpPr>
              <p:nvPr/>
            </p:nvSpPr>
            <p:spPr bwMode="auto">
              <a:xfrm>
                <a:off x="1554" y="2070"/>
                <a:ext cx="989" cy="937"/>
              </a:xfrm>
              <a:prstGeom prst="ellipse">
                <a:avLst/>
              </a:prstGeom>
              <a:gradFill rotWithShape="0">
                <a:gsLst>
                  <a:gs pos="0">
                    <a:srgbClr val="D6E1E2"/>
                  </a:gs>
                  <a:gs pos="100000">
                    <a:srgbClr val="F1F5F5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4" name="Oval 30"/>
              <p:cNvSpPr>
                <a:spLocks noChangeArrowheads="1"/>
              </p:cNvSpPr>
              <p:nvPr/>
            </p:nvSpPr>
            <p:spPr bwMode="auto">
              <a:xfrm>
                <a:off x="1564" y="2079"/>
                <a:ext cx="941" cy="874"/>
              </a:xfrm>
              <a:prstGeom prst="ellipse">
                <a:avLst/>
              </a:prstGeom>
              <a:gradFill rotWithShape="0">
                <a:gsLst>
                  <a:gs pos="0">
                    <a:srgbClr val="AAB2B3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Oval 31"/>
              <p:cNvSpPr>
                <a:spLocks noChangeArrowheads="1"/>
              </p:cNvSpPr>
              <p:nvPr/>
            </p:nvSpPr>
            <p:spPr bwMode="auto">
              <a:xfrm>
                <a:off x="1619" y="2104"/>
                <a:ext cx="837" cy="71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756960" y="1604329"/>
            <a:ext cx="1918080" cy="1823231"/>
            <a:chOff x="2609" y="1114"/>
            <a:chExt cx="1332" cy="1266"/>
          </a:xfrm>
        </p:grpSpPr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2609" y="1114"/>
              <a:ext cx="1333" cy="1267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FFFFFF"/>
                </a:gs>
                <a:gs pos="100000">
                  <a:srgbClr val="3399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2609" y="1114"/>
              <a:ext cx="1333" cy="126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3399FF">
                    <a:alpha val="31999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2699" y="1182"/>
              <a:ext cx="1156" cy="1100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1C538A"/>
                </a:gs>
                <a:gs pos="100000">
                  <a:srgbClr val="33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2700" y="1185"/>
              <a:ext cx="1157" cy="1100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2061A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2755" y="1244"/>
              <a:ext cx="1042" cy="98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774" y="1256"/>
              <a:ext cx="1009" cy="960"/>
              <a:chOff x="2774" y="1256"/>
              <a:chExt cx="1009" cy="960"/>
            </a:xfrm>
          </p:grpSpPr>
          <p:sp>
            <p:nvSpPr>
              <p:cNvPr id="11303" name="Oval 39"/>
              <p:cNvSpPr>
                <a:spLocks noChangeArrowheads="1"/>
              </p:cNvSpPr>
              <p:nvPr/>
            </p:nvSpPr>
            <p:spPr bwMode="auto">
              <a:xfrm>
                <a:off x="2774" y="1256"/>
                <a:ext cx="1010" cy="961"/>
              </a:xfrm>
              <a:prstGeom prst="ellipse">
                <a:avLst/>
              </a:prstGeom>
              <a:gradFill rotWithShape="0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4" name="Oval 40"/>
              <p:cNvSpPr>
                <a:spLocks noChangeArrowheads="1"/>
              </p:cNvSpPr>
              <p:nvPr/>
            </p:nvSpPr>
            <p:spPr bwMode="auto">
              <a:xfrm>
                <a:off x="2788" y="1262"/>
                <a:ext cx="986" cy="936"/>
              </a:xfrm>
              <a:prstGeom prst="ellipse">
                <a:avLst/>
              </a:prstGeom>
              <a:gradFill rotWithShape="0">
                <a:gsLst>
                  <a:gs pos="0">
                    <a:srgbClr val="D6E1E2"/>
                  </a:gs>
                  <a:gs pos="100000">
                    <a:srgbClr val="F1F5F5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5" name="Oval 41"/>
              <p:cNvSpPr>
                <a:spLocks noChangeArrowheads="1"/>
              </p:cNvSpPr>
              <p:nvPr/>
            </p:nvSpPr>
            <p:spPr bwMode="auto">
              <a:xfrm>
                <a:off x="2798" y="1270"/>
                <a:ext cx="937" cy="876"/>
              </a:xfrm>
              <a:prstGeom prst="ellipse">
                <a:avLst/>
              </a:prstGeom>
              <a:gradFill rotWithShape="0">
                <a:gsLst>
                  <a:gs pos="0">
                    <a:srgbClr val="AAB2B3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6" name="Oval 42"/>
              <p:cNvSpPr>
                <a:spLocks noChangeArrowheads="1"/>
              </p:cNvSpPr>
              <p:nvPr/>
            </p:nvSpPr>
            <p:spPr bwMode="auto">
              <a:xfrm>
                <a:off x="2854" y="1295"/>
                <a:ext cx="833" cy="71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499361" y="2743489"/>
            <a:ext cx="1896480" cy="1850594"/>
            <a:chOff x="3819" y="1905"/>
            <a:chExt cx="1317" cy="1285"/>
          </a:xfrm>
        </p:grpSpPr>
        <p:sp>
          <p:nvSpPr>
            <p:cNvPr id="11308" name="Oval 44"/>
            <p:cNvSpPr>
              <a:spLocks noChangeArrowheads="1"/>
            </p:cNvSpPr>
            <p:nvPr/>
          </p:nvSpPr>
          <p:spPr bwMode="auto">
            <a:xfrm>
              <a:off x="3819" y="1905"/>
              <a:ext cx="1318" cy="1286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50000">
                  <a:srgbClr val="FFFFFF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3819" y="1905"/>
              <a:ext cx="1318" cy="128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9933">
                    <a:alpha val="31999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0" name="Oval 46"/>
            <p:cNvSpPr>
              <a:spLocks noChangeArrowheads="1"/>
            </p:cNvSpPr>
            <p:nvPr/>
          </p:nvSpPr>
          <p:spPr bwMode="auto">
            <a:xfrm>
              <a:off x="3900" y="1982"/>
              <a:ext cx="1146" cy="1118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50000">
                  <a:srgbClr val="8A531C"/>
                </a:gs>
                <a:gs pos="100000">
                  <a:srgbClr val="FF99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auto">
            <a:xfrm>
              <a:off x="3905" y="1967"/>
              <a:ext cx="1146" cy="1118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A2612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auto">
            <a:xfrm>
              <a:off x="3955" y="2043"/>
              <a:ext cx="1032" cy="100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3973" y="2057"/>
              <a:ext cx="998" cy="973"/>
              <a:chOff x="3973" y="2057"/>
              <a:chExt cx="998" cy="973"/>
            </a:xfrm>
          </p:grpSpPr>
          <p:sp>
            <p:nvSpPr>
              <p:cNvPr id="11314" name="Oval 50"/>
              <p:cNvSpPr>
                <a:spLocks noChangeArrowheads="1"/>
              </p:cNvSpPr>
              <p:nvPr/>
            </p:nvSpPr>
            <p:spPr bwMode="auto">
              <a:xfrm>
                <a:off x="3973" y="2057"/>
                <a:ext cx="999" cy="974"/>
              </a:xfrm>
              <a:prstGeom prst="ellipse">
                <a:avLst/>
              </a:prstGeom>
              <a:gradFill rotWithShape="0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5" name="Oval 51"/>
              <p:cNvSpPr>
                <a:spLocks noChangeArrowheads="1"/>
              </p:cNvSpPr>
              <p:nvPr/>
            </p:nvSpPr>
            <p:spPr bwMode="auto">
              <a:xfrm>
                <a:off x="3985" y="2064"/>
                <a:ext cx="974" cy="950"/>
              </a:xfrm>
              <a:prstGeom prst="ellipse">
                <a:avLst/>
              </a:prstGeom>
              <a:gradFill rotWithShape="0">
                <a:gsLst>
                  <a:gs pos="0">
                    <a:srgbClr val="D6E1E2"/>
                  </a:gs>
                  <a:gs pos="100000">
                    <a:srgbClr val="F1F5F5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6" name="Oval 52"/>
              <p:cNvSpPr>
                <a:spLocks noChangeArrowheads="1"/>
              </p:cNvSpPr>
              <p:nvPr/>
            </p:nvSpPr>
            <p:spPr bwMode="auto">
              <a:xfrm>
                <a:off x="3996" y="2072"/>
                <a:ext cx="927" cy="888"/>
              </a:xfrm>
              <a:prstGeom prst="ellipse">
                <a:avLst/>
              </a:prstGeom>
              <a:gradFill rotWithShape="0">
                <a:gsLst>
                  <a:gs pos="0">
                    <a:srgbClr val="AAB2B3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7" name="Oval 53"/>
              <p:cNvSpPr>
                <a:spLocks noChangeArrowheads="1"/>
              </p:cNvSpPr>
              <p:nvPr/>
            </p:nvSpPr>
            <p:spPr bwMode="auto">
              <a:xfrm>
                <a:off x="4051" y="2097"/>
                <a:ext cx="824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2918881" y="1454553"/>
            <a:ext cx="1440" cy="1314858"/>
          </a:xfrm>
          <a:prstGeom prst="line">
            <a:avLst/>
          </a:prstGeom>
          <a:noFill/>
          <a:ln w="5724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>
            <a:outerShdw dist="52300" dir="4563565" algn="ctr" rotWithShape="0">
              <a:srgbClr val="B2B2B2">
                <a:alpha val="50027"/>
              </a:srgbClr>
            </a:outerShdw>
          </a:effec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6444001" y="1441592"/>
            <a:ext cx="1440" cy="1314858"/>
          </a:xfrm>
          <a:prstGeom prst="line">
            <a:avLst/>
          </a:prstGeom>
          <a:noFill/>
          <a:ln w="5724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>
            <a:outerShdw dist="52300" dir="4563565" algn="ctr" rotWithShape="0">
              <a:srgbClr val="B2B2B2">
                <a:alpha val="50027"/>
              </a:srgbClr>
            </a:outerShdw>
          </a:effec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1320" name="Line 56"/>
          <p:cNvSpPr>
            <a:spLocks noChangeShapeType="1"/>
          </p:cNvSpPr>
          <p:nvPr/>
        </p:nvSpPr>
        <p:spPr bwMode="auto">
          <a:xfrm flipH="1">
            <a:off x="4697280" y="1386866"/>
            <a:ext cx="40320" cy="246265"/>
          </a:xfrm>
          <a:prstGeom prst="line">
            <a:avLst/>
          </a:prstGeom>
          <a:noFill/>
          <a:ln w="5724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>
            <a:outerShdw dist="52300" dir="4563565" algn="ctr" rotWithShape="0">
              <a:srgbClr val="B2B2B2">
                <a:alpha val="50027"/>
              </a:srgbClr>
            </a:outerShdw>
          </a:effec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>
            <a:off x="7993440" y="1044111"/>
            <a:ext cx="28800" cy="313953"/>
          </a:xfrm>
          <a:prstGeom prst="line">
            <a:avLst/>
          </a:prstGeom>
          <a:noFill/>
          <a:ln w="5724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>
            <a:outerShdw dist="52300" dir="4563565" algn="ctr" rotWithShape="0">
              <a:srgbClr val="B2B2B2">
                <a:alpha val="50027"/>
              </a:srgbClr>
            </a:outerShdw>
          </a:effec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 flipH="1">
            <a:off x="1378080" y="1386867"/>
            <a:ext cx="27360" cy="204501"/>
          </a:xfrm>
          <a:prstGeom prst="line">
            <a:avLst/>
          </a:prstGeom>
          <a:noFill/>
          <a:ln w="57240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>
            <a:outerShdw dist="52300" dir="4563565" algn="ctr" rotWithShape="0">
              <a:srgbClr val="B2B2B2">
                <a:alpha val="50027"/>
              </a:srgbClr>
            </a:outerShdw>
          </a:effec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2278080" y="3397318"/>
            <a:ext cx="1560960" cy="646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Поиско</a:t>
            </a:r>
            <a:r>
              <a:rPr lang="ru-RU" sz="2000" b="1" dirty="0">
                <a:solidFill>
                  <a:srgbClr val="000000"/>
                </a:solidFill>
              </a:rPr>
              <a:t>-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вые</a:t>
            </a: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4083840" y="2081020"/>
            <a:ext cx="1264320" cy="646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Эвристи</a:t>
            </a:r>
            <a:endParaRPr lang="ru-RU" sz="20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ческие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5832001" y="3191375"/>
            <a:ext cx="1340640" cy="928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Исследо</a:t>
            </a:r>
            <a:endParaRPr lang="ru-RU" sz="20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ватель</a:t>
            </a:r>
            <a:endParaRPr lang="ru-RU" sz="20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ские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7443360" y="1929803"/>
            <a:ext cx="1595520" cy="646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Проект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ные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2634</TotalTime>
  <Words>425</Words>
  <Application>Microsoft Office PowerPoint</Application>
  <PresentationFormat>Экран (4:3)</PresentationFormat>
  <Paragraphs>109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345</cp:revision>
  <dcterms:created xsi:type="dcterms:W3CDTF">2009-11-11T09:55:38Z</dcterms:created>
  <dcterms:modified xsi:type="dcterms:W3CDTF">2012-05-23T03:20:56Z</dcterms:modified>
</cp:coreProperties>
</file>