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9"/>
  </p:notesMasterIdLst>
  <p:sldIdLst>
    <p:sldId id="262" r:id="rId2"/>
    <p:sldId id="257" r:id="rId3"/>
    <p:sldId id="258" r:id="rId4"/>
    <p:sldId id="259" r:id="rId5"/>
    <p:sldId id="260" r:id="rId6"/>
    <p:sldId id="283" r:id="rId7"/>
    <p:sldId id="282" r:id="rId8"/>
    <p:sldId id="286" r:id="rId9"/>
    <p:sldId id="266" r:id="rId10"/>
    <p:sldId id="267" r:id="rId11"/>
    <p:sldId id="269" r:id="rId12"/>
    <p:sldId id="270" r:id="rId13"/>
    <p:sldId id="287" r:id="rId14"/>
    <p:sldId id="271" r:id="rId15"/>
    <p:sldId id="272" r:id="rId16"/>
    <p:sldId id="263" r:id="rId17"/>
    <p:sldId id="264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9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6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A58F5-074F-4B4E-8D5B-34EC7355DF83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E6A5-5183-4795-8963-3480F2D50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77200" cy="48768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Урок  математики  в 4 классе.</a:t>
            </a:r>
            <a:br>
              <a:rPr lang="ru-RU" sz="4400" dirty="0" smtClean="0"/>
            </a:br>
            <a:r>
              <a:rPr lang="ru-RU" sz="4400" dirty="0" smtClean="0"/>
              <a:t>     УМК « Школа  России»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+mn-lt"/>
              </a:rPr>
              <a:t>Учитель  начальных  классов:   </a:t>
            </a:r>
            <a:r>
              <a:rPr lang="ru-RU" sz="3100" dirty="0" err="1" smtClean="0">
                <a:latin typeface="+mn-lt"/>
              </a:rPr>
              <a:t>Самофалова</a:t>
            </a:r>
            <a:r>
              <a:rPr lang="ru-RU" sz="3100" dirty="0" smtClean="0">
                <a:latin typeface="+mn-lt"/>
              </a:rPr>
              <a:t>  Татьяна  Александровна.       ГБОУ СОШ №</a:t>
            </a:r>
            <a:r>
              <a:rPr lang="ru-RU" sz="3100" dirty="0" smtClean="0"/>
              <a:t> 355 </a:t>
            </a:r>
            <a:r>
              <a:rPr lang="ru-RU" sz="3100" dirty="0" smtClean="0">
                <a:latin typeface="+mn-lt"/>
              </a:rPr>
              <a:t>Московского района,                            города Санкт- Петербурга.</a:t>
            </a:r>
            <a:endParaRPr lang="ru-RU" sz="31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7848600" y="1143000"/>
            <a:ext cx="838200" cy="1066800"/>
          </a:xfrm>
        </p:spPr>
        <p:txBody>
          <a:bodyPr/>
          <a:lstStyle/>
          <a:p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Блок-схема: ИЛИ 3"/>
          <p:cNvSpPr/>
          <p:nvPr/>
        </p:nvSpPr>
        <p:spPr>
          <a:xfrm>
            <a:off x="1371600" y="2895600"/>
            <a:ext cx="2209800" cy="2133600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943600" y="2971800"/>
            <a:ext cx="25146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  <a:endCxn id="5" idx="2"/>
          </p:cNvCxnSpPr>
          <p:nvPr/>
        </p:nvCxnSpPr>
        <p:spPr>
          <a:xfrm rot="16200000" flipH="1">
            <a:off x="6134100" y="4038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5943600" y="40386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ирог 24"/>
          <p:cNvSpPr/>
          <p:nvPr/>
        </p:nvSpPr>
        <p:spPr>
          <a:xfrm>
            <a:off x="1371600" y="2895600"/>
            <a:ext cx="2209800" cy="2209800"/>
          </a:xfrm>
          <a:prstGeom prst="pie">
            <a:avLst>
              <a:gd name="adj1" fmla="val 21477618"/>
              <a:gd name="adj2" fmla="val 1623954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endCxn id="25" idx="1"/>
          </p:cNvCxnSpPr>
          <p:nvPr/>
        </p:nvCxnSpPr>
        <p:spPr>
          <a:xfrm rot="16200000" flipH="1">
            <a:off x="2381250" y="5010150"/>
            <a:ext cx="152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5" idx="3"/>
          </p:cNvCxnSpPr>
          <p:nvPr/>
        </p:nvCxnSpPr>
        <p:spPr>
          <a:xfrm rot="16200000" flipH="1" flipV="1">
            <a:off x="1314450" y="4019550"/>
            <a:ext cx="2286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5" idx="0"/>
            <a:endCxn id="25" idx="2"/>
          </p:cNvCxnSpPr>
          <p:nvPr/>
        </p:nvCxnSpPr>
        <p:spPr>
          <a:xfrm flipH="1">
            <a:off x="1371600" y="4000500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Блок-схема: процесс 48"/>
          <p:cNvSpPr/>
          <p:nvPr/>
        </p:nvSpPr>
        <p:spPr>
          <a:xfrm>
            <a:off x="5943600" y="2971800"/>
            <a:ext cx="1219200" cy="10668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038600" y="838200"/>
            <a:ext cx="609600" cy="1447800"/>
            <a:chOff x="1575" y="1200"/>
            <a:chExt cx="600" cy="160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575" y="1200"/>
              <a:ext cx="600" cy="16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4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1680" y="1951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43800" y="1143000"/>
            <a:ext cx="1143000" cy="1066800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7400" y="4648200"/>
            <a:ext cx="4648200" cy="17739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Блок-схема: ИЛИ 3"/>
          <p:cNvSpPr/>
          <p:nvPr/>
        </p:nvSpPr>
        <p:spPr>
          <a:xfrm>
            <a:off x="1066800" y="2362200"/>
            <a:ext cx="2209800" cy="2133600"/>
          </a:xfrm>
          <a:prstGeom prst="flowChar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562600" y="2362200"/>
            <a:ext cx="2438400" cy="2133600"/>
          </a:xfrm>
          <a:prstGeom prst="flowChartProcess">
            <a:avLst/>
          </a:prstGeom>
          <a:solidFill>
            <a:srgbClr val="FFFF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6" idx="0"/>
            <a:endCxn id="6" idx="2"/>
          </p:cNvCxnSpPr>
          <p:nvPr/>
        </p:nvCxnSpPr>
        <p:spPr>
          <a:xfrm rot="16200000" flipH="1">
            <a:off x="5715000" y="34290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1"/>
            <a:endCxn id="6" idx="3"/>
          </p:cNvCxnSpPr>
          <p:nvPr/>
        </p:nvCxnSpPr>
        <p:spPr>
          <a:xfrm rot="10800000" flipH="1">
            <a:off x="5562600" y="34290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рог 11"/>
          <p:cNvSpPr/>
          <p:nvPr/>
        </p:nvSpPr>
        <p:spPr>
          <a:xfrm>
            <a:off x="1066800" y="2362200"/>
            <a:ext cx="2209800" cy="2133600"/>
          </a:xfrm>
          <a:prstGeom prst="pie">
            <a:avLst>
              <a:gd name="adj1" fmla="val 21548045"/>
              <a:gd name="adj2" fmla="val 1621515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4" idx="0"/>
            <a:endCxn id="12" idx="1"/>
          </p:cNvCxnSpPr>
          <p:nvPr/>
        </p:nvCxnSpPr>
        <p:spPr>
          <a:xfrm rot="16200000" flipH="1">
            <a:off x="1104900" y="34290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2" idx="0"/>
            <a:endCxn id="12" idx="2"/>
          </p:cNvCxnSpPr>
          <p:nvPr/>
        </p:nvCxnSpPr>
        <p:spPr>
          <a:xfrm flipH="1">
            <a:off x="1066800" y="3429000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Блок-схема: процесс 17"/>
          <p:cNvSpPr/>
          <p:nvPr/>
        </p:nvSpPr>
        <p:spPr>
          <a:xfrm>
            <a:off x="5562600" y="2362200"/>
            <a:ext cx="1219200" cy="1066800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962400" y="762000"/>
            <a:ext cx="381000" cy="1295400"/>
            <a:chOff x="1575" y="1200"/>
            <a:chExt cx="600" cy="1605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575" y="1200"/>
              <a:ext cx="600" cy="16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1680" y="1951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Блок-схема: ИЛИ 4"/>
          <p:cNvSpPr/>
          <p:nvPr/>
        </p:nvSpPr>
        <p:spPr>
          <a:xfrm>
            <a:off x="533400" y="1447800"/>
            <a:ext cx="2209800" cy="2133600"/>
          </a:xfrm>
          <a:prstGeom prst="flowChar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34000" y="15240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5" idx="7"/>
            <a:endCxn id="5" idx="3"/>
          </p:cNvCxnSpPr>
          <p:nvPr/>
        </p:nvCxnSpPr>
        <p:spPr>
          <a:xfrm rot="16200000" flipH="1" flipV="1">
            <a:off x="883958" y="1733318"/>
            <a:ext cx="1508684" cy="156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0"/>
            <a:endCxn id="6" idx="2"/>
          </p:cNvCxnSpPr>
          <p:nvPr/>
        </p:nvCxnSpPr>
        <p:spPr>
          <a:xfrm rot="16200000" flipH="1">
            <a:off x="5486400" y="25908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1"/>
            <a:endCxn id="6" idx="3"/>
          </p:cNvCxnSpPr>
          <p:nvPr/>
        </p:nvCxnSpPr>
        <p:spPr>
          <a:xfrm rot="10800000" flipH="1">
            <a:off x="5334000" y="25908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877594" y="2590006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096794" y="2590006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590800" y="4419600"/>
            <a:ext cx="2819400" cy="2154238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20" name="Прямая соединительная линия 19"/>
          <p:cNvCxnSpPr>
            <a:stCxn id="12" idx="0"/>
            <a:endCxn id="12" idx="2"/>
          </p:cNvCxnSpPr>
          <p:nvPr/>
        </p:nvCxnSpPr>
        <p:spPr>
          <a:xfrm rot="16200000" flipH="1">
            <a:off x="2923381" y="5496719"/>
            <a:ext cx="21542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2590800" y="4419600"/>
            <a:ext cx="2819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90800" y="4419600"/>
            <a:ext cx="2819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" idx="1"/>
            <a:endCxn id="12" idx="3"/>
          </p:cNvCxnSpPr>
          <p:nvPr/>
        </p:nvCxnSpPr>
        <p:spPr>
          <a:xfrm rot="10800000" flipH="1">
            <a:off x="2590800" y="5496719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1"/>
            <a:endCxn id="5" idx="5"/>
          </p:cNvCxnSpPr>
          <p:nvPr/>
        </p:nvCxnSpPr>
        <p:spPr>
          <a:xfrm rot="16200000" flipH="1">
            <a:off x="883958" y="1733318"/>
            <a:ext cx="1508684" cy="156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943600" y="18288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971800" y="44196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2667000" cy="252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>
            <a:stCxn id="8" idx="0"/>
            <a:endCxn id="8" idx="2"/>
          </p:cNvCxnSpPr>
          <p:nvPr/>
        </p:nvCxnSpPr>
        <p:spPr>
          <a:xfrm rot="16200000" flipH="1">
            <a:off x="6096000" y="2895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1"/>
            <a:endCxn id="8" idx="3"/>
          </p:cNvCxnSpPr>
          <p:nvPr/>
        </p:nvCxnSpPr>
        <p:spPr>
          <a:xfrm rot="10800000" flipH="1">
            <a:off x="5943600" y="28956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486400" y="2895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705600" y="2895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0"/>
            <a:endCxn id="9" idx="2"/>
          </p:cNvCxnSpPr>
          <p:nvPr/>
        </p:nvCxnSpPr>
        <p:spPr>
          <a:xfrm rot="16200000" flipH="1">
            <a:off x="3124200" y="54864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1"/>
            <a:endCxn id="9" idx="3"/>
          </p:cNvCxnSpPr>
          <p:nvPr/>
        </p:nvCxnSpPr>
        <p:spPr>
          <a:xfrm rot="10800000" flipH="1">
            <a:off x="2971800" y="5486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971800" y="4419600"/>
            <a:ext cx="2438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 flipV="1">
            <a:off x="2971800" y="4419600"/>
            <a:ext cx="2438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943600" y="1828800"/>
            <a:ext cx="6096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2971800" y="4419600"/>
            <a:ext cx="1219200" cy="1066800"/>
          </a:xfrm>
          <a:prstGeom prst="triangle">
            <a:avLst>
              <a:gd name="adj" fmla="val 66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0" y="1143000"/>
            <a:ext cx="914400" cy="1066800"/>
          </a:xfrm>
        </p:spPr>
        <p:txBody>
          <a:bodyPr/>
          <a:lstStyle/>
          <a:p>
            <a:r>
              <a:rPr lang="ru-RU" dirty="0" smtClean="0"/>
              <a:t>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4600" y="5029200"/>
            <a:ext cx="4343400" cy="15453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638800" y="25908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>
            <a:stCxn id="5" idx="0"/>
            <a:endCxn id="5" idx="2"/>
          </p:cNvCxnSpPr>
          <p:nvPr/>
        </p:nvCxnSpPr>
        <p:spPr>
          <a:xfrm rot="16200000" flipH="1">
            <a:off x="5791200" y="3657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1"/>
            <a:endCxn id="5" idx="3"/>
          </p:cNvCxnSpPr>
          <p:nvPr/>
        </p:nvCxnSpPr>
        <p:spPr>
          <a:xfrm rot="10800000" flipH="1">
            <a:off x="5638800" y="36576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181600" y="3657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400800" y="36576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процесс 27"/>
          <p:cNvSpPr/>
          <p:nvPr/>
        </p:nvSpPr>
        <p:spPr>
          <a:xfrm>
            <a:off x="5638800" y="2590800"/>
            <a:ext cx="609600" cy="10668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14600"/>
            <a:ext cx="26479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14800" y="914400"/>
            <a:ext cx="381000" cy="1219200"/>
            <a:chOff x="1575" y="1200"/>
            <a:chExt cx="600" cy="156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575" y="1200"/>
              <a:ext cx="600" cy="1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6" name="AutoShape 4"/>
            <p:cNvCxnSpPr>
              <a:cxnSpLocks noChangeShapeType="1"/>
            </p:cNvCxnSpPr>
            <p:nvPr/>
          </p:nvCxnSpPr>
          <p:spPr bwMode="auto">
            <a:xfrm>
              <a:off x="1680" y="1951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0" y="1143000"/>
            <a:ext cx="685800" cy="1066800"/>
          </a:xfrm>
        </p:spPr>
        <p:txBody>
          <a:bodyPr/>
          <a:lstStyle/>
          <a:p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4600" y="4953000"/>
            <a:ext cx="4267200" cy="15453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943600" y="25146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14600"/>
            <a:ext cx="26479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единительная линия 7"/>
          <p:cNvCxnSpPr>
            <a:stCxn id="4" idx="0"/>
            <a:endCxn id="4" idx="2"/>
          </p:cNvCxnSpPr>
          <p:nvPr/>
        </p:nvCxnSpPr>
        <p:spPr>
          <a:xfrm rot="16200000" flipH="1">
            <a:off x="6096000" y="35814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1"/>
            <a:endCxn id="4" idx="3"/>
          </p:cNvCxnSpPr>
          <p:nvPr/>
        </p:nvCxnSpPr>
        <p:spPr>
          <a:xfrm rot="10800000" flipH="1">
            <a:off x="5943600" y="3581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449094" y="3542506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6705600" y="35814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процесс 22"/>
          <p:cNvSpPr/>
          <p:nvPr/>
        </p:nvSpPr>
        <p:spPr>
          <a:xfrm>
            <a:off x="5943600" y="2514600"/>
            <a:ext cx="609600" cy="10668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4114800" y="914400"/>
            <a:ext cx="381000" cy="1219200"/>
            <a:chOff x="1575" y="1200"/>
            <a:chExt cx="600" cy="1560"/>
          </a:xfrm>
        </p:grpSpPr>
        <p:sp>
          <p:nvSpPr>
            <p:cNvPr id="25" name="Rectangle 3"/>
            <p:cNvSpPr>
              <a:spLocks noChangeArrowheads="1"/>
            </p:cNvSpPr>
            <p:nvPr/>
          </p:nvSpPr>
          <p:spPr bwMode="auto">
            <a:xfrm>
              <a:off x="1575" y="1200"/>
              <a:ext cx="600" cy="1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3200" dirty="0" smtClean="0">
                  <a:latin typeface="Calibri" pitchFamily="34" charset="0"/>
                  <a:cs typeface="Arial" pitchFamily="34" charset="0"/>
                </a:rPr>
                <a:t>7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" name="AutoShape 4"/>
            <p:cNvCxnSpPr>
              <a:cxnSpLocks noChangeShapeType="1"/>
            </p:cNvCxnSpPr>
            <p:nvPr/>
          </p:nvCxnSpPr>
          <p:spPr bwMode="auto">
            <a:xfrm>
              <a:off x="1680" y="1951"/>
              <a:ext cx="3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Задача:</a:t>
            </a:r>
            <a:br>
              <a:rPr lang="ru-RU" sz="2800" b="1" dirty="0" smtClean="0"/>
            </a:br>
            <a:r>
              <a:rPr lang="ru-RU" sz="2800" dirty="0" smtClean="0"/>
              <a:t>На огороде длина, которого 12 м, а ширина 8 м Кролик посадил морковку. Она заняла 1/6 часть всей площади. </a:t>
            </a:r>
            <a:r>
              <a:rPr lang="ru-RU" sz="2800" dirty="0" smtClean="0"/>
              <a:t>К</a:t>
            </a:r>
            <a:r>
              <a:rPr lang="ru-RU" sz="2800" dirty="0" smtClean="0"/>
              <a:t>акую </a:t>
            </a:r>
            <a:r>
              <a:rPr lang="ru-RU" sz="2800" dirty="0" smtClean="0"/>
              <a:t>площадь  занимает морковь?</a:t>
            </a:r>
            <a:endParaRPr lang="ru-RU" sz="2800" dirty="0"/>
          </a:p>
        </p:txBody>
      </p:sp>
      <p:pic>
        <p:nvPicPr>
          <p:cNvPr id="4" name="Содержимое 3" descr="397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2600" y="2506663"/>
            <a:ext cx="2590800" cy="3810000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2886075" cy="37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802636" y="4017040"/>
            <a:ext cx="2232288" cy="2307561"/>
            <a:chOff x="4110" y="5865"/>
            <a:chExt cx="2835" cy="3300"/>
          </a:xfrm>
        </p:grpSpPr>
        <p:cxnSp>
          <p:nvCxnSpPr>
            <p:cNvPr id="2061" name="AutoShape 13"/>
            <p:cNvCxnSpPr>
              <a:cxnSpLocks noChangeShapeType="1"/>
            </p:cNvCxnSpPr>
            <p:nvPr/>
          </p:nvCxnSpPr>
          <p:spPr bwMode="auto">
            <a:xfrm>
              <a:off x="4110" y="5865"/>
              <a:ext cx="1110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 flipH="1">
              <a:off x="5610" y="5865"/>
              <a:ext cx="133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4695" y="7755"/>
              <a:ext cx="1335" cy="14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1905000" cy="1066800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4" name="Group 2"/>
          <p:cNvGrpSpPr>
            <a:grpSpLocks noGrp="1"/>
          </p:cNvGrpSpPr>
          <p:nvPr>
            <p:ph idx="1"/>
          </p:nvPr>
        </p:nvGrpSpPr>
        <p:grpSpPr bwMode="auto">
          <a:xfrm>
            <a:off x="5223331" y="3200839"/>
            <a:ext cx="3463470" cy="3372999"/>
            <a:chOff x="3360" y="4425"/>
            <a:chExt cx="4026" cy="4740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360" y="4425"/>
              <a:ext cx="1560" cy="14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510" y="4425"/>
              <a:ext cx="87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AutoShape 13"/>
            <p:cNvCxnSpPr>
              <a:cxnSpLocks noChangeShapeType="1"/>
            </p:cNvCxnSpPr>
            <p:nvPr/>
          </p:nvCxnSpPr>
          <p:spPr bwMode="auto">
            <a:xfrm>
              <a:off x="4110" y="5865"/>
              <a:ext cx="1110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" name="AutoShape 14"/>
            <p:cNvCxnSpPr>
              <a:cxnSpLocks noChangeShapeType="1"/>
            </p:cNvCxnSpPr>
            <p:nvPr/>
          </p:nvCxnSpPr>
          <p:spPr bwMode="auto">
            <a:xfrm flipH="1">
              <a:off x="5610" y="5865"/>
              <a:ext cx="133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4695" y="7755"/>
              <a:ext cx="1335" cy="14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2743200" cy="1066800"/>
          </a:xfrm>
        </p:spPr>
        <p:txBody>
          <a:bodyPr/>
          <a:lstStyle/>
          <a:p>
            <a:endParaRPr lang="ru-RU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4822319" y="1835346"/>
            <a:ext cx="3559850" cy="4489254"/>
            <a:chOff x="2865" y="2745"/>
            <a:chExt cx="4521" cy="6420"/>
          </a:xfrm>
        </p:grpSpPr>
        <p:cxnSp>
          <p:nvCxnSpPr>
            <p:cNvPr id="29" name="AutoShape 5"/>
            <p:cNvCxnSpPr>
              <a:cxnSpLocks noChangeShapeType="1"/>
            </p:cNvCxnSpPr>
            <p:nvPr/>
          </p:nvCxnSpPr>
          <p:spPr bwMode="auto">
            <a:xfrm>
              <a:off x="2865" y="2745"/>
              <a:ext cx="94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" name="AutoShape 6"/>
            <p:cNvCxnSpPr>
              <a:cxnSpLocks noChangeShapeType="1"/>
            </p:cNvCxnSpPr>
            <p:nvPr/>
          </p:nvCxnSpPr>
          <p:spPr bwMode="auto">
            <a:xfrm flipH="1">
              <a:off x="4425" y="2745"/>
              <a:ext cx="109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1" name="AutoShape 7"/>
            <p:cNvSpPr>
              <a:spLocks noChangeArrowheads="1"/>
            </p:cNvSpPr>
            <p:nvPr/>
          </p:nvSpPr>
          <p:spPr bwMode="auto">
            <a:xfrm>
              <a:off x="3360" y="4425"/>
              <a:ext cx="1560" cy="14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S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-?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6510" y="4425"/>
              <a:ext cx="87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AutoShape 9"/>
            <p:cNvCxnSpPr>
              <a:cxnSpLocks noChangeShapeType="1"/>
            </p:cNvCxnSpPr>
            <p:nvPr/>
          </p:nvCxnSpPr>
          <p:spPr bwMode="auto">
            <a:xfrm>
              <a:off x="6675" y="5190"/>
              <a:ext cx="5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" name="AutoShape 13"/>
            <p:cNvCxnSpPr>
              <a:cxnSpLocks noChangeShapeType="1"/>
            </p:cNvCxnSpPr>
            <p:nvPr/>
          </p:nvCxnSpPr>
          <p:spPr bwMode="auto">
            <a:xfrm>
              <a:off x="4110" y="5865"/>
              <a:ext cx="1110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14"/>
            <p:cNvCxnSpPr>
              <a:cxnSpLocks noChangeShapeType="1"/>
            </p:cNvCxnSpPr>
            <p:nvPr/>
          </p:nvCxnSpPr>
          <p:spPr bwMode="auto">
            <a:xfrm flipH="1">
              <a:off x="5610" y="5865"/>
              <a:ext cx="133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6" name="AutoShape 15"/>
            <p:cNvSpPr>
              <a:spLocks noChangeArrowheads="1"/>
            </p:cNvSpPr>
            <p:nvPr/>
          </p:nvSpPr>
          <p:spPr bwMode="auto">
            <a:xfrm>
              <a:off x="4695" y="7755"/>
              <a:ext cx="1335" cy="14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 счёт: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+mj-lt"/>
              </a:rPr>
              <a:t>6300 : 100 : 7</a:t>
            </a:r>
          </a:p>
          <a:p>
            <a:r>
              <a:rPr lang="ru-RU" sz="4000" dirty="0" smtClean="0">
                <a:latin typeface="+mj-lt"/>
              </a:rPr>
              <a:t>720 : 90 </a:t>
            </a:r>
            <a:r>
              <a:rPr lang="en-US" sz="4000" dirty="0" smtClean="0">
                <a:latin typeface="+mj-lt"/>
              </a:rPr>
              <a:t>x</a:t>
            </a:r>
            <a:r>
              <a:rPr lang="ru-RU" sz="4000" dirty="0" smtClean="0">
                <a:latin typeface="+mj-lt"/>
              </a:rPr>
              <a:t> 10</a:t>
            </a:r>
          </a:p>
          <a:p>
            <a:r>
              <a:rPr lang="ru-RU" sz="4000" dirty="0" smtClean="0">
                <a:latin typeface="+mj-lt"/>
              </a:rPr>
              <a:t>12000 : 4000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7</a:t>
            </a:r>
          </a:p>
          <a:p>
            <a:r>
              <a:rPr lang="ru-RU" sz="4000" dirty="0" smtClean="0">
                <a:latin typeface="+mj-lt"/>
              </a:rPr>
              <a:t>16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100 : 10</a:t>
            </a:r>
          </a:p>
          <a:p>
            <a:r>
              <a:rPr lang="ru-RU" sz="4000" dirty="0" smtClean="0">
                <a:latin typeface="+mj-lt"/>
              </a:rPr>
              <a:t>90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30 : 100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1752600" cy="1066800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4" name="Group 2"/>
          <p:cNvGrpSpPr>
            <a:grpSpLocks noGrp="1"/>
          </p:cNvGrpSpPr>
          <p:nvPr>
            <p:ph idx="1"/>
          </p:nvPr>
        </p:nvGrpSpPr>
        <p:grpSpPr bwMode="auto">
          <a:xfrm>
            <a:off x="4343400" y="990600"/>
            <a:ext cx="4343400" cy="5583238"/>
            <a:chOff x="2160" y="1319"/>
            <a:chExt cx="5226" cy="784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160" y="1319"/>
              <a:ext cx="1320" cy="142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a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4920" y="1319"/>
              <a:ext cx="1320" cy="142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b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" name="AutoShape 5"/>
            <p:cNvCxnSpPr>
              <a:cxnSpLocks noChangeShapeType="1"/>
            </p:cNvCxnSpPr>
            <p:nvPr/>
          </p:nvCxnSpPr>
          <p:spPr bwMode="auto">
            <a:xfrm>
              <a:off x="2865" y="2745"/>
              <a:ext cx="94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" name="AutoShape 6"/>
            <p:cNvCxnSpPr>
              <a:cxnSpLocks noChangeShapeType="1"/>
            </p:cNvCxnSpPr>
            <p:nvPr/>
          </p:nvCxnSpPr>
          <p:spPr bwMode="auto">
            <a:xfrm flipH="1">
              <a:off x="4425" y="2745"/>
              <a:ext cx="109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360" y="4425"/>
              <a:ext cx="1560" cy="14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S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-?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510" y="4425"/>
              <a:ext cx="87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>
              <a:off x="6675" y="5190"/>
              <a:ext cx="5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" name="AutoShape 13"/>
            <p:cNvCxnSpPr>
              <a:cxnSpLocks noChangeShapeType="1"/>
            </p:cNvCxnSpPr>
            <p:nvPr/>
          </p:nvCxnSpPr>
          <p:spPr bwMode="auto">
            <a:xfrm>
              <a:off x="4110" y="5865"/>
              <a:ext cx="1110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" name="AutoShape 14"/>
            <p:cNvCxnSpPr>
              <a:cxnSpLocks noChangeShapeType="1"/>
            </p:cNvCxnSpPr>
            <p:nvPr/>
          </p:nvCxnSpPr>
          <p:spPr bwMode="auto">
            <a:xfrm flipH="1">
              <a:off x="5610" y="5865"/>
              <a:ext cx="133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4695" y="7755"/>
              <a:ext cx="1335" cy="14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2819400" cy="1066800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15" name="Group 2"/>
          <p:cNvGrpSpPr>
            <a:grpSpLocks noGrp="1"/>
          </p:cNvGrpSpPr>
          <p:nvPr>
            <p:ph idx="1"/>
          </p:nvPr>
        </p:nvGrpSpPr>
        <p:grpSpPr bwMode="auto">
          <a:xfrm>
            <a:off x="4343400" y="762000"/>
            <a:ext cx="4343400" cy="5811838"/>
            <a:chOff x="2160" y="1319"/>
            <a:chExt cx="5226" cy="7846"/>
          </a:xfrm>
        </p:grpSpPr>
        <p:sp>
          <p:nvSpPr>
            <p:cNvPr id="16" name="AutoShape 3"/>
            <p:cNvSpPr>
              <a:spLocks noChangeArrowheads="1"/>
            </p:cNvSpPr>
            <p:nvPr/>
          </p:nvSpPr>
          <p:spPr bwMode="auto">
            <a:xfrm>
              <a:off x="2160" y="1319"/>
              <a:ext cx="1320" cy="142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>
              <a:off x="4920" y="1319"/>
              <a:ext cx="1320" cy="142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AutoShape 5"/>
            <p:cNvCxnSpPr>
              <a:cxnSpLocks noChangeShapeType="1"/>
            </p:cNvCxnSpPr>
            <p:nvPr/>
          </p:nvCxnSpPr>
          <p:spPr bwMode="auto">
            <a:xfrm>
              <a:off x="2865" y="2745"/>
              <a:ext cx="94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AutoShape 6"/>
            <p:cNvCxnSpPr>
              <a:cxnSpLocks noChangeShapeType="1"/>
            </p:cNvCxnSpPr>
            <p:nvPr/>
          </p:nvCxnSpPr>
          <p:spPr bwMode="auto">
            <a:xfrm flipH="1">
              <a:off x="4425" y="2745"/>
              <a:ext cx="1095" cy="1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>
              <a:off x="3360" y="4425"/>
              <a:ext cx="1560" cy="14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6510" y="4425"/>
              <a:ext cx="87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AutoShape 9"/>
            <p:cNvCxnSpPr>
              <a:cxnSpLocks noChangeShapeType="1"/>
            </p:cNvCxnSpPr>
            <p:nvPr/>
          </p:nvCxnSpPr>
          <p:spPr bwMode="auto">
            <a:xfrm>
              <a:off x="6675" y="5190"/>
              <a:ext cx="5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AutoShape 13"/>
            <p:cNvCxnSpPr>
              <a:cxnSpLocks noChangeShapeType="1"/>
            </p:cNvCxnSpPr>
            <p:nvPr/>
          </p:nvCxnSpPr>
          <p:spPr bwMode="auto">
            <a:xfrm>
              <a:off x="4110" y="5865"/>
              <a:ext cx="1110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" name="AutoShape 14"/>
            <p:cNvCxnSpPr>
              <a:cxnSpLocks noChangeShapeType="1"/>
            </p:cNvCxnSpPr>
            <p:nvPr/>
          </p:nvCxnSpPr>
          <p:spPr bwMode="auto">
            <a:xfrm flipH="1">
              <a:off x="5610" y="5865"/>
              <a:ext cx="133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5" name="AutoShape 15"/>
            <p:cNvSpPr>
              <a:spLocks noChangeArrowheads="1"/>
            </p:cNvSpPr>
            <p:nvPr/>
          </p:nvSpPr>
          <p:spPr bwMode="auto">
            <a:xfrm>
              <a:off x="4695" y="7755"/>
              <a:ext cx="1335" cy="14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+mj-lt"/>
                <a:cs typeface="Aharoni" pitchFamily="2" charset="-79"/>
              </a:rPr>
              <a:t>1)  12 </a:t>
            </a:r>
            <a:r>
              <a:rPr lang="ru-RU" sz="4000" dirty="0" err="1" smtClean="0">
                <a:latin typeface="+mj-lt"/>
                <a:cs typeface="Aharoni" pitchFamily="2" charset="-79"/>
              </a:rPr>
              <a:t>х</a:t>
            </a:r>
            <a:r>
              <a:rPr lang="ru-RU" sz="4000" dirty="0" smtClean="0">
                <a:latin typeface="+mj-lt"/>
                <a:cs typeface="Aharoni" pitchFamily="2" charset="-79"/>
              </a:rPr>
              <a:t> 8 = 96 (    ) – </a:t>
            </a:r>
            <a:r>
              <a:rPr lang="en-US" sz="4000" dirty="0" smtClean="0">
                <a:latin typeface="+mj-lt"/>
                <a:cs typeface="Aharoni" pitchFamily="2" charset="-79"/>
              </a:rPr>
              <a:t>S </a:t>
            </a:r>
            <a:r>
              <a:rPr lang="ru-RU" sz="4000" dirty="0" smtClean="0">
                <a:latin typeface="+mj-lt"/>
                <a:cs typeface="Aharoni" pitchFamily="2" charset="-79"/>
              </a:rPr>
              <a:t> огорода.</a:t>
            </a:r>
            <a:endParaRPr lang="ru-RU" sz="4000" dirty="0" smtClean="0">
              <a:cs typeface="Aharoni" pitchFamily="2" charset="-79"/>
            </a:endParaRPr>
          </a:p>
          <a:p>
            <a:pPr>
              <a:buNone/>
            </a:pPr>
            <a:r>
              <a:rPr lang="ru-RU" sz="4000" dirty="0" smtClean="0">
                <a:latin typeface="+mj-lt"/>
                <a:cs typeface="Aharoni" pitchFamily="2" charset="-79"/>
              </a:rPr>
              <a:t>   2)  96 : 6 = 16 (    )</a:t>
            </a:r>
          </a:p>
          <a:p>
            <a:r>
              <a:rPr lang="ru-RU" sz="4000" dirty="0" smtClean="0">
                <a:latin typeface="+mj-lt"/>
                <a:cs typeface="Aharoni" pitchFamily="2" charset="-79"/>
              </a:rPr>
              <a:t>Ответ: 16      площадь  огорода занятая морковью.</a:t>
            </a:r>
            <a:endParaRPr lang="ru-RU" sz="4000" dirty="0">
              <a:latin typeface="+mj-lt"/>
              <a:cs typeface="Aharoni" pitchFamily="2" charset="-79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514600"/>
            <a:ext cx="381000" cy="459154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733800"/>
            <a:ext cx="381000" cy="459153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3124200"/>
            <a:ext cx="381000" cy="459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981200"/>
          </a:xfrm>
        </p:spPr>
        <p:txBody>
          <a:bodyPr>
            <a:noAutofit/>
          </a:bodyPr>
          <a:lstStyle/>
          <a:p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76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Задача 2:</a:t>
            </a:r>
          </a:p>
          <a:p>
            <a:pPr>
              <a:buNone/>
            </a:pPr>
            <a:r>
              <a:rPr lang="ru-RU" dirty="0" smtClean="0"/>
              <a:t> На огороде длина, которого 12 м, а ширина 8 м Кролик посадил морковку. Она заняла 1/8  часть всей площади, а на оставшейся площади он посадил капусту. </a:t>
            </a:r>
            <a:r>
              <a:rPr lang="ru-RU" dirty="0" smtClean="0"/>
              <a:t> </a:t>
            </a:r>
            <a:r>
              <a:rPr lang="ru-RU" dirty="0" smtClean="0"/>
              <a:t>К</a:t>
            </a:r>
            <a:r>
              <a:rPr lang="ru-RU" dirty="0" smtClean="0"/>
              <a:t>акую </a:t>
            </a:r>
            <a:r>
              <a:rPr lang="ru-RU" dirty="0" smtClean="0"/>
              <a:t>площадь  занимает капуста</a:t>
            </a:r>
            <a:r>
              <a:rPr lang="ru-RU" sz="1800" dirty="0" smtClean="0"/>
              <a:t>?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143000"/>
            <a:ext cx="8153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Задача 1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На огороде длина, которого 12 м, а ширина 8 м Кролик посадил морковку. Она заняла 1/6 часть всей площади. </a:t>
            </a:r>
            <a:r>
              <a:rPr lang="ru-RU" sz="2800" dirty="0" smtClean="0"/>
              <a:t>К</a:t>
            </a:r>
            <a:r>
              <a:rPr lang="ru-RU" sz="2800" dirty="0" smtClean="0"/>
              <a:t>акую </a:t>
            </a:r>
            <a:r>
              <a:rPr lang="ru-RU" sz="2800" dirty="0" smtClean="0"/>
              <a:t>площадь  занимает морковь?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Сравнивая  две дроби с одинаковым  знаменателем  заметили:</a:t>
            </a:r>
            <a:endParaRPr lang="ru-RU" sz="2800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307336"/>
          </a:xfrm>
        </p:spPr>
        <p:txBody>
          <a:bodyPr/>
          <a:lstStyle/>
          <a:p>
            <a:r>
              <a:rPr lang="ru-RU" dirty="0" smtClean="0"/>
              <a:t>Чем  меньше  числитель, при  одинаковом  знаменателе, тем  меньше  дробь,  чем  больше  числитель,  при  одинаковом  знаменателе,  тем  больше  дробь.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438400"/>
            <a:ext cx="1524000" cy="1272619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590800"/>
            <a:ext cx="1576552" cy="9144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52800" y="2667000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</a:t>
            </a:r>
            <a:r>
              <a:rPr lang="en-US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 дроби:</a:t>
            </a:r>
            <a:endParaRPr lang="ru-RU" dirty="0"/>
          </a:p>
        </p:txBody>
      </p:sp>
      <p:pic>
        <p:nvPicPr>
          <p:cNvPr id="10" name="Содержимое 9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0"/>
            <a:ext cx="6190343" cy="473948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r>
              <a:rPr lang="ru-RU" dirty="0" smtClean="0"/>
              <a:t> Проверь  себя:</a:t>
            </a:r>
            <a:endParaRPr lang="ru-RU" dirty="0"/>
          </a:p>
        </p:txBody>
      </p:sp>
      <p:pic>
        <p:nvPicPr>
          <p:cNvPr id="4" name="Содержимое 3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752600"/>
            <a:ext cx="6318784" cy="45770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lnSpcReduction="10000"/>
          </a:bodyPr>
          <a:lstStyle/>
          <a:p>
            <a:pPr algn="ctr"/>
            <a:endParaRPr lang="ru-RU" sz="7200" b="1" kern="10" dirty="0" smtClean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</a:gra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Bookman Old Style"/>
            </a:endParaRPr>
          </a:p>
          <a:p>
            <a:pPr algn="ctr"/>
            <a:r>
              <a:rPr lang="ru-RU" sz="80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Bookman Old Style"/>
              </a:rPr>
              <a:t>Спасибо</a:t>
            </a:r>
            <a:endParaRPr lang="ru-RU" sz="8000" b="1" kern="10" dirty="0" smtClean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</a:gra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Bookman Old Style"/>
            </a:endParaRPr>
          </a:p>
          <a:p>
            <a:pPr algn="ctr"/>
            <a:r>
              <a:rPr lang="ru-RU" sz="80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Bookman Old Style"/>
              </a:rPr>
              <a:t> за </a:t>
            </a:r>
          </a:p>
          <a:p>
            <a:pPr algn="ctr"/>
            <a:r>
              <a:rPr lang="ru-RU" sz="80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Bookman Old Style"/>
              </a:rPr>
              <a:t>внимание</a:t>
            </a:r>
          </a:p>
          <a:p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895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+mj-lt"/>
              </a:rPr>
              <a:t>720 : 6300 : 100 : 7 = 9             </a:t>
            </a:r>
          </a:p>
          <a:p>
            <a:r>
              <a:rPr lang="ru-RU" sz="3200" dirty="0" smtClean="0">
                <a:latin typeface="+mj-lt"/>
              </a:rPr>
              <a:t>90 </a:t>
            </a:r>
            <a:r>
              <a:rPr lang="en-US" sz="3200" dirty="0" smtClean="0">
                <a:latin typeface="+mj-lt"/>
              </a:rPr>
              <a:t>x</a:t>
            </a:r>
            <a:r>
              <a:rPr lang="ru-RU" sz="3200" dirty="0" smtClean="0">
                <a:latin typeface="+mj-lt"/>
              </a:rPr>
              <a:t> 10 = 80</a:t>
            </a:r>
          </a:p>
          <a:p>
            <a:r>
              <a:rPr lang="ru-RU" sz="3200" dirty="0" smtClean="0">
                <a:latin typeface="+mj-lt"/>
              </a:rPr>
              <a:t>12000 : 4000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7 = 21</a:t>
            </a:r>
          </a:p>
          <a:p>
            <a:r>
              <a:rPr lang="ru-RU" sz="3200" dirty="0" smtClean="0">
                <a:latin typeface="+mj-lt"/>
              </a:rPr>
              <a:t>16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100 : 10 = 160</a:t>
            </a:r>
          </a:p>
          <a:p>
            <a:r>
              <a:rPr lang="ru-RU" sz="3200" dirty="0" smtClean="0">
                <a:latin typeface="+mj-lt"/>
              </a:rPr>
              <a:t>90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30 : 100 = 27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06680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Устный</a:t>
            </a:r>
            <a:r>
              <a:rPr lang="ru-RU" dirty="0" smtClean="0"/>
              <a:t>  </a:t>
            </a:r>
            <a:r>
              <a:rPr lang="ru-RU" sz="3600" dirty="0" smtClean="0"/>
              <a:t>счёт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48768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19200" y="5100034"/>
          <a:ext cx="6096000" cy="121061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2106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219200" y="5094889"/>
          <a:ext cx="6096000" cy="1275431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96311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+mj-lt"/>
                        </a:rPr>
                        <a:t>   9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+mj-lt"/>
                        </a:rPr>
                        <a:t>  80</a:t>
                      </a:r>
                      <a:endParaRPr lang="ru-RU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+mj-lt"/>
                        </a:rPr>
                        <a:t>  21</a:t>
                      </a:r>
                      <a:endParaRPr lang="ru-RU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+mj-lt"/>
                        </a:rPr>
                        <a:t>160</a:t>
                      </a:r>
                      <a:endParaRPr lang="ru-RU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+mj-lt"/>
                        </a:rPr>
                        <a:t> 27</a:t>
                      </a:r>
                      <a:endParaRPr lang="ru-RU" sz="3600" dirty="0">
                        <a:latin typeface="+mj-lt"/>
                      </a:endParaRPr>
                    </a:p>
                  </a:txBody>
                  <a:tcPr/>
                </a:tc>
              </a:tr>
              <a:tr h="48589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  Д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ru-RU" sz="3200" dirty="0" smtClean="0"/>
                        <a:t>Б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ru-RU" sz="3200" dirty="0" smtClean="0"/>
                        <a:t>Р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   О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58200" cy="1066800"/>
          </a:xfrm>
        </p:spPr>
        <p:txBody>
          <a:bodyPr/>
          <a:lstStyle/>
          <a:p>
            <a:pPr algn="ctr"/>
            <a:r>
              <a:rPr lang="ru-RU" dirty="0" smtClean="0"/>
              <a:t>   Тема урока: «Д Р О Б И»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819400"/>
            <a:ext cx="3048000" cy="341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0"/>
            <a:ext cx="4103687" cy="284162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  <p:pic>
        <p:nvPicPr>
          <p:cNvPr id="6" name="Picture 4" descr="5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657600"/>
            <a:ext cx="4184650" cy="2776537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286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Дробь – это одна или несколько равных долей, записанных с помощью двух натуральных чисел, разделенных линией.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429000" y="3886200"/>
            <a:ext cx="5410200" cy="2688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m – </a:t>
            </a:r>
            <a:r>
              <a:rPr lang="ru-RU" sz="5400" dirty="0" smtClean="0"/>
              <a:t>числитель</a:t>
            </a:r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n - </a:t>
            </a:r>
            <a:r>
              <a:rPr lang="ru-RU" sz="5400" dirty="0" smtClean="0"/>
              <a:t>знаменатель</a:t>
            </a:r>
            <a:endParaRPr lang="en-US" sz="5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" name="Рисунок 6" descr="http://festival.1september.ru/articles/104561/img5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0"/>
            <a:ext cx="1447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Прочитайте  дроби: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2819400"/>
            <a:ext cx="1009650" cy="11144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819400"/>
            <a:ext cx="762000" cy="11144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819400"/>
            <a:ext cx="504825" cy="11049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819400"/>
            <a:ext cx="504825" cy="11049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819400"/>
            <a:ext cx="352425" cy="11049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819400"/>
            <a:ext cx="352425" cy="111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Определи, на сколько равных частей поделена каждая окружность? Запиши какая часть каждого рисунка закрашена.</a:t>
            </a:r>
            <a:endParaRPr lang="ru-RU" sz="2800" dirty="0"/>
          </a:p>
        </p:txBody>
      </p:sp>
      <p:pic>
        <p:nvPicPr>
          <p:cNvPr id="8" name="Содержимое 7" descr="сканирование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6600" y="4572000"/>
            <a:ext cx="5867400" cy="2057400"/>
          </a:xfrm>
        </p:spPr>
      </p:pic>
      <p:pic>
        <p:nvPicPr>
          <p:cNvPr id="9" name="Рисунок 8" descr="сканирование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90800"/>
            <a:ext cx="54102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096000" y="2895600"/>
            <a:ext cx="25146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Блок-схема: ИЛИ 7"/>
          <p:cNvSpPr/>
          <p:nvPr/>
        </p:nvSpPr>
        <p:spPr>
          <a:xfrm>
            <a:off x="3505200" y="3200400"/>
            <a:ext cx="2209800" cy="2133600"/>
          </a:xfrm>
          <a:prstGeom prst="flowChar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457200" y="2819400"/>
            <a:ext cx="25146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9" idx="0"/>
            <a:endCxn id="9" idx="2"/>
          </p:cNvCxnSpPr>
          <p:nvPr/>
        </p:nvCxnSpPr>
        <p:spPr>
          <a:xfrm rot="16200000" flipH="1">
            <a:off x="647700" y="38862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1"/>
            <a:endCxn id="9" idx="3"/>
          </p:cNvCxnSpPr>
          <p:nvPr/>
        </p:nvCxnSpPr>
        <p:spPr>
          <a:xfrm rot="10800000" flipH="1">
            <a:off x="457200" y="38862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96000" y="2895600"/>
            <a:ext cx="25146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6096000" y="2895600"/>
            <a:ext cx="25146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6172200" y="38100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4" idx="0"/>
            <a:endCxn id="4" idx="2"/>
          </p:cNvCxnSpPr>
          <p:nvPr/>
        </p:nvCxnSpPr>
        <p:spPr>
          <a:xfrm rot="16200000" flipH="1">
            <a:off x="6324600" y="48768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3"/>
          </p:cNvCxnSpPr>
          <p:nvPr/>
        </p:nvCxnSpPr>
        <p:spPr>
          <a:xfrm flipH="1">
            <a:off x="6172200" y="48768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0"/>
            <a:endCxn id="4" idx="0"/>
          </p:cNvCxnSpPr>
          <p:nvPr/>
        </p:nvCxnSpPr>
        <p:spPr>
          <a:xfrm rot="5400000" flipH="1" flipV="1">
            <a:off x="7391400" y="3810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Блок-схема: ИЛИ 31"/>
          <p:cNvSpPr/>
          <p:nvPr/>
        </p:nvSpPr>
        <p:spPr>
          <a:xfrm>
            <a:off x="838200" y="3810000"/>
            <a:ext cx="2209800" cy="2133600"/>
          </a:xfrm>
          <a:prstGeom prst="flowChar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352800" y="1981200"/>
            <a:ext cx="2438400" cy="2133600"/>
          </a:xfrm>
          <a:prstGeom prst="flowChartProcess">
            <a:avLst/>
          </a:prstGeom>
          <a:solidFill>
            <a:srgbClr val="FFC000"/>
          </a:solidFill>
          <a:ln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352800" y="1981200"/>
            <a:ext cx="2438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3352800" y="1981200"/>
            <a:ext cx="24384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Равнобедренный треугольник 20"/>
          <p:cNvSpPr/>
          <p:nvPr/>
        </p:nvSpPr>
        <p:spPr>
          <a:xfrm>
            <a:off x="3352800" y="3048000"/>
            <a:ext cx="2438400" cy="1066800"/>
          </a:xfrm>
          <a:prstGeom prst="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72200" y="3810000"/>
            <a:ext cx="1219200" cy="1066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ирог 22"/>
          <p:cNvSpPr/>
          <p:nvPr/>
        </p:nvSpPr>
        <p:spPr>
          <a:xfrm>
            <a:off x="838200" y="3810000"/>
            <a:ext cx="2209800" cy="2133600"/>
          </a:xfrm>
          <a:prstGeom prst="pi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5" name="Прямая соединительная линия 24"/>
          <p:cNvCxnSpPr>
            <a:stCxn id="23" idx="3"/>
            <a:endCxn id="23" idx="1"/>
          </p:cNvCxnSpPr>
          <p:nvPr/>
        </p:nvCxnSpPr>
        <p:spPr>
          <a:xfrm rot="16200000" flipH="1">
            <a:off x="876300" y="48768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3" idx="2"/>
          </p:cNvCxnSpPr>
          <p:nvPr/>
        </p:nvCxnSpPr>
        <p:spPr>
          <a:xfrm rot="10800000" flipH="1">
            <a:off x="838200" y="48768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859</TotalTime>
  <Words>356</Words>
  <PresentationFormat>Экран (4:3)</PresentationFormat>
  <Paragraphs>80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Урок  математики  в 4 классе.      УМК « Школа  России»   Учитель  начальных  классов:   Самофалова  Татьяна  Александровна.       ГБОУ СОШ № 355 Московского района,                            города Санкт- Петербурга.</vt:lpstr>
      <vt:lpstr>Устный  счёт:</vt:lpstr>
      <vt:lpstr>Слайд 3</vt:lpstr>
      <vt:lpstr>   Тема урока: «Д Р О Б И»</vt:lpstr>
      <vt:lpstr>Дробь – это одна или несколько равных долей, записанных с помощью двух натуральных чисел, разделенных линией.</vt:lpstr>
      <vt:lpstr> Прочитайте  дроби:</vt:lpstr>
      <vt:lpstr>Определи, на сколько равных частей поделена каждая окружность? Запиши какая часть каждого рисунка закрашена.</vt:lpstr>
      <vt:lpstr>Слайд 8</vt:lpstr>
      <vt:lpstr>Слайд 9</vt:lpstr>
      <vt:lpstr>                      </vt:lpstr>
      <vt:lpstr>                     </vt:lpstr>
      <vt:lpstr>Слайд 12</vt:lpstr>
      <vt:lpstr>Слайд 13</vt:lpstr>
      <vt:lpstr>                       </vt:lpstr>
      <vt:lpstr>                      </vt:lpstr>
      <vt:lpstr>Задача: На огороде длина, которого 12 м, а ширина 8 м Кролик посадил морковку. Она заняла 1/6 часть всей площади. Какую площадь  занимает морковь?</vt:lpstr>
      <vt:lpstr>Слайд 17</vt:lpstr>
      <vt:lpstr>Слайд 18</vt:lpstr>
      <vt:lpstr>Слайд 19</vt:lpstr>
      <vt:lpstr>Слайд 20</vt:lpstr>
      <vt:lpstr>Слайд 21</vt:lpstr>
      <vt:lpstr>                Задача</vt:lpstr>
      <vt:lpstr>Слайд 23</vt:lpstr>
      <vt:lpstr>Сравнивая  две дроби с одинаковым  знаменателем  заметили:</vt:lpstr>
      <vt:lpstr>Сравните дроби:</vt:lpstr>
      <vt:lpstr> Проверь  себя: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математики  в 4 классе.</dc:title>
  <dc:creator>Таня</dc:creator>
  <cp:lastModifiedBy>Таня</cp:lastModifiedBy>
  <cp:revision>116</cp:revision>
  <dcterms:created xsi:type="dcterms:W3CDTF">2012-03-28T14:12:06Z</dcterms:created>
  <dcterms:modified xsi:type="dcterms:W3CDTF">2012-04-04T20:03:32Z</dcterms:modified>
</cp:coreProperties>
</file>