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29"/>
  </p:notesMasterIdLst>
  <p:sldIdLst>
    <p:sldId id="262" r:id="rId2"/>
    <p:sldId id="257" r:id="rId3"/>
    <p:sldId id="258" r:id="rId4"/>
    <p:sldId id="259" r:id="rId5"/>
    <p:sldId id="260" r:id="rId6"/>
    <p:sldId id="283" r:id="rId7"/>
    <p:sldId id="282" r:id="rId8"/>
    <p:sldId id="286" r:id="rId9"/>
    <p:sldId id="266" r:id="rId10"/>
    <p:sldId id="267" r:id="rId11"/>
    <p:sldId id="269" r:id="rId12"/>
    <p:sldId id="270" r:id="rId13"/>
    <p:sldId id="287" r:id="rId14"/>
    <p:sldId id="271" r:id="rId15"/>
    <p:sldId id="272" r:id="rId16"/>
    <p:sldId id="263" r:id="rId17"/>
    <p:sldId id="264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4" r:id="rId26"/>
    <p:sldId id="285" r:id="rId27"/>
    <p:sldId id="288" r:id="rId2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099" autoAdjust="0"/>
    <p:restoredTop sz="94640" autoAdjust="0"/>
  </p:normalViewPr>
  <p:slideViewPr>
    <p:cSldViewPr>
      <p:cViewPr varScale="1">
        <p:scale>
          <a:sx n="74" d="100"/>
          <a:sy n="74" d="100"/>
        </p:scale>
        <p:origin x="-11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564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3A58F5-074F-4B4E-8D5B-34EC7355DF83}" type="datetimeFigureOut">
              <a:rPr lang="ru-RU" smtClean="0"/>
              <a:pPr/>
              <a:t>04.04.2012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79E6A5-5183-4795-8963-3480F2D50F6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1143000"/>
            <a:ext cx="8077200" cy="4876800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/>
              <a:t>Урок  математики  в 4 классе.</a:t>
            </a:r>
            <a:br>
              <a:rPr lang="ru-RU" sz="4400" dirty="0" smtClean="0"/>
            </a:br>
            <a:r>
              <a:rPr lang="ru-RU" sz="4400" dirty="0" smtClean="0"/>
              <a:t>     УМК « Школа  России»</a:t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>
                <a:latin typeface="+mn-lt"/>
              </a:rPr>
              <a:t>Учитель  начальных  классов:   </a:t>
            </a:r>
            <a:r>
              <a:rPr lang="ru-RU" sz="3100" dirty="0" err="1" smtClean="0">
                <a:latin typeface="+mn-lt"/>
              </a:rPr>
              <a:t>Самофалова</a:t>
            </a:r>
            <a:r>
              <a:rPr lang="ru-RU" sz="3100" dirty="0" smtClean="0">
                <a:latin typeface="+mn-lt"/>
              </a:rPr>
              <a:t>  Татьяна  Александровна.       ГБОУ СОШ №</a:t>
            </a:r>
            <a:r>
              <a:rPr lang="ru-RU" sz="3100" dirty="0" smtClean="0"/>
              <a:t> 355 </a:t>
            </a:r>
            <a:r>
              <a:rPr lang="ru-RU" sz="3100" dirty="0" smtClean="0">
                <a:latin typeface="+mn-lt"/>
              </a:rPr>
              <a:t>Московского района,                            города Санкт- Петербурга.</a:t>
            </a:r>
            <a:endParaRPr lang="ru-RU" sz="310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7848600" y="1143000"/>
            <a:ext cx="838200" cy="1066800"/>
          </a:xfrm>
        </p:spPr>
        <p:txBody>
          <a:bodyPr/>
          <a:lstStyle/>
          <a:p>
            <a:r>
              <a:rPr lang="ru-RU" dirty="0" smtClean="0"/>
              <a:t>                   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Блок-схема: ИЛИ 3"/>
          <p:cNvSpPr/>
          <p:nvPr/>
        </p:nvSpPr>
        <p:spPr>
          <a:xfrm>
            <a:off x="1371600" y="2895600"/>
            <a:ext cx="2209800" cy="2133600"/>
          </a:xfrm>
          <a:prstGeom prst="flowChar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" name="Блок-схема: процесс 4"/>
          <p:cNvSpPr/>
          <p:nvPr/>
        </p:nvSpPr>
        <p:spPr>
          <a:xfrm>
            <a:off x="5943600" y="2971800"/>
            <a:ext cx="2514600" cy="2133600"/>
          </a:xfrm>
          <a:prstGeom prst="flowChartProcess">
            <a:avLst/>
          </a:prstGeom>
          <a:solidFill>
            <a:srgbClr val="FFC000"/>
          </a:solidFill>
          <a:ln cmpd="dbl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7" name="Прямая соединительная линия 6"/>
          <p:cNvCxnSpPr>
            <a:stCxn id="5" idx="0"/>
            <a:endCxn id="5" idx="2"/>
          </p:cNvCxnSpPr>
          <p:nvPr/>
        </p:nvCxnSpPr>
        <p:spPr>
          <a:xfrm rot="16200000" flipH="1">
            <a:off x="6134100" y="4038600"/>
            <a:ext cx="2133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10800000" flipH="1">
            <a:off x="5943600" y="4038600"/>
            <a:ext cx="2514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ирог 24"/>
          <p:cNvSpPr/>
          <p:nvPr/>
        </p:nvSpPr>
        <p:spPr>
          <a:xfrm>
            <a:off x="1371600" y="2895600"/>
            <a:ext cx="2209800" cy="2209800"/>
          </a:xfrm>
          <a:prstGeom prst="pie">
            <a:avLst>
              <a:gd name="adj1" fmla="val 21477618"/>
              <a:gd name="adj2" fmla="val 16239548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27" name="Прямая соединительная линия 26"/>
          <p:cNvCxnSpPr>
            <a:endCxn id="25" idx="1"/>
          </p:cNvCxnSpPr>
          <p:nvPr/>
        </p:nvCxnSpPr>
        <p:spPr>
          <a:xfrm rot="16200000" flipH="1">
            <a:off x="2381250" y="5010150"/>
            <a:ext cx="152400" cy="38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>
            <a:stCxn id="25" idx="3"/>
          </p:cNvCxnSpPr>
          <p:nvPr/>
        </p:nvCxnSpPr>
        <p:spPr>
          <a:xfrm rot="16200000" flipH="1" flipV="1">
            <a:off x="1314450" y="4019550"/>
            <a:ext cx="2286000" cy="38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>
            <a:stCxn id="25" idx="0"/>
            <a:endCxn id="25" idx="2"/>
          </p:cNvCxnSpPr>
          <p:nvPr/>
        </p:nvCxnSpPr>
        <p:spPr>
          <a:xfrm flipH="1">
            <a:off x="1371600" y="4000500"/>
            <a:ext cx="2209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Блок-схема: процесс 48"/>
          <p:cNvSpPr/>
          <p:nvPr/>
        </p:nvSpPr>
        <p:spPr>
          <a:xfrm>
            <a:off x="5943600" y="2971800"/>
            <a:ext cx="1219200" cy="1066800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4038600" y="838200"/>
            <a:ext cx="609600" cy="1447800"/>
            <a:chOff x="1575" y="1200"/>
            <a:chExt cx="600" cy="1605"/>
          </a:xfrm>
        </p:grpSpPr>
        <p:sp>
          <p:nvSpPr>
            <p:cNvPr id="1027" name="Rectangle 3"/>
            <p:cNvSpPr>
              <a:spLocks noChangeArrowheads="1"/>
            </p:cNvSpPr>
            <p:nvPr/>
          </p:nvSpPr>
          <p:spPr bwMode="auto">
            <a:xfrm>
              <a:off x="1575" y="1200"/>
              <a:ext cx="600" cy="16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4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 1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4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 4</a:t>
              </a:r>
              <a:endPara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028" name="AutoShape 4"/>
            <p:cNvCxnSpPr>
              <a:cxnSpLocks noChangeShapeType="1"/>
            </p:cNvCxnSpPr>
            <p:nvPr/>
          </p:nvCxnSpPr>
          <p:spPr bwMode="auto">
            <a:xfrm>
              <a:off x="1680" y="1951"/>
              <a:ext cx="39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43800" y="1143000"/>
            <a:ext cx="1143000" cy="1066800"/>
          </a:xfrm>
        </p:spPr>
        <p:txBody>
          <a:bodyPr/>
          <a:lstStyle/>
          <a:p>
            <a:r>
              <a:rPr lang="ru-RU" dirty="0" smtClean="0"/>
              <a:t>                  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57400" y="4648200"/>
            <a:ext cx="4648200" cy="177393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Блок-схема: ИЛИ 3"/>
          <p:cNvSpPr/>
          <p:nvPr/>
        </p:nvSpPr>
        <p:spPr>
          <a:xfrm>
            <a:off x="1066800" y="2362200"/>
            <a:ext cx="2209800" cy="2133600"/>
          </a:xfrm>
          <a:prstGeom prst="flowChartOr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>
            <a:off x="5562600" y="2362200"/>
            <a:ext cx="2438400" cy="2133600"/>
          </a:xfrm>
          <a:prstGeom prst="flowChartProcess">
            <a:avLst/>
          </a:prstGeom>
          <a:solidFill>
            <a:srgbClr val="FFFF00"/>
          </a:solidFill>
          <a:ln cmpd="dbl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8" name="Прямая соединительная линия 7"/>
          <p:cNvCxnSpPr>
            <a:stCxn id="6" idx="0"/>
            <a:endCxn id="6" idx="2"/>
          </p:cNvCxnSpPr>
          <p:nvPr/>
        </p:nvCxnSpPr>
        <p:spPr>
          <a:xfrm rot="16200000" flipH="1">
            <a:off x="5715000" y="3429000"/>
            <a:ext cx="2133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>
            <a:stCxn id="6" idx="1"/>
            <a:endCxn id="6" idx="3"/>
          </p:cNvCxnSpPr>
          <p:nvPr/>
        </p:nvCxnSpPr>
        <p:spPr>
          <a:xfrm rot="10800000" flipH="1">
            <a:off x="5562600" y="3429000"/>
            <a:ext cx="2438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ирог 11"/>
          <p:cNvSpPr/>
          <p:nvPr/>
        </p:nvSpPr>
        <p:spPr>
          <a:xfrm>
            <a:off x="1066800" y="2362200"/>
            <a:ext cx="2209800" cy="2133600"/>
          </a:xfrm>
          <a:prstGeom prst="pie">
            <a:avLst>
              <a:gd name="adj1" fmla="val 21548045"/>
              <a:gd name="adj2" fmla="val 16215152"/>
            </a:avLst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14" name="Прямая соединительная линия 13"/>
          <p:cNvCxnSpPr>
            <a:stCxn id="4" idx="0"/>
            <a:endCxn id="12" idx="1"/>
          </p:cNvCxnSpPr>
          <p:nvPr/>
        </p:nvCxnSpPr>
        <p:spPr>
          <a:xfrm rot="16200000" flipH="1">
            <a:off x="1104900" y="3429000"/>
            <a:ext cx="2133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12" idx="0"/>
            <a:endCxn id="12" idx="2"/>
          </p:cNvCxnSpPr>
          <p:nvPr/>
        </p:nvCxnSpPr>
        <p:spPr>
          <a:xfrm flipH="1">
            <a:off x="1066800" y="3429000"/>
            <a:ext cx="2209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Блок-схема: процесс 17"/>
          <p:cNvSpPr/>
          <p:nvPr/>
        </p:nvSpPr>
        <p:spPr>
          <a:xfrm>
            <a:off x="5562600" y="2362200"/>
            <a:ext cx="1219200" cy="1066800"/>
          </a:xfrm>
          <a:prstGeom prst="flowChart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053" name="Group 5"/>
          <p:cNvGrpSpPr>
            <a:grpSpLocks/>
          </p:cNvGrpSpPr>
          <p:nvPr/>
        </p:nvGrpSpPr>
        <p:grpSpPr bwMode="auto">
          <a:xfrm>
            <a:off x="3962400" y="762000"/>
            <a:ext cx="381000" cy="1295400"/>
            <a:chOff x="1575" y="1200"/>
            <a:chExt cx="600" cy="1605"/>
          </a:xfrm>
        </p:grpSpPr>
        <p:sp>
          <p:nvSpPr>
            <p:cNvPr id="2054" name="Rectangle 6"/>
            <p:cNvSpPr>
              <a:spLocks noChangeArrowheads="1"/>
            </p:cNvSpPr>
            <p:nvPr/>
          </p:nvSpPr>
          <p:spPr bwMode="auto">
            <a:xfrm>
              <a:off x="1575" y="1200"/>
              <a:ext cx="600" cy="16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3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3</a:t>
              </a:r>
              <a:endParaRPr kumimoji="0" lang="ru-RU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3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4</a:t>
              </a:r>
              <a:endParaRPr kumimoji="0" lang="ru-RU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055" name="AutoShape 7"/>
            <p:cNvCxnSpPr>
              <a:cxnSpLocks noChangeShapeType="1"/>
            </p:cNvCxnSpPr>
            <p:nvPr/>
          </p:nvCxnSpPr>
          <p:spPr bwMode="auto">
            <a:xfrm>
              <a:off x="1680" y="1951"/>
              <a:ext cx="39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Блок-схема: ИЛИ 4"/>
          <p:cNvSpPr/>
          <p:nvPr/>
        </p:nvSpPr>
        <p:spPr>
          <a:xfrm>
            <a:off x="533400" y="1447800"/>
            <a:ext cx="2209800" cy="2133600"/>
          </a:xfrm>
          <a:prstGeom prst="flowChartOr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>
            <a:off x="5334000" y="1524000"/>
            <a:ext cx="2438400" cy="2133600"/>
          </a:xfrm>
          <a:prstGeom prst="flowChartProcess">
            <a:avLst/>
          </a:prstGeom>
          <a:solidFill>
            <a:srgbClr val="FFC000"/>
          </a:solidFill>
          <a:ln cmpd="dbl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8" name="Прямая соединительная линия 7"/>
          <p:cNvCxnSpPr>
            <a:stCxn id="5" idx="7"/>
            <a:endCxn id="5" idx="3"/>
          </p:cNvCxnSpPr>
          <p:nvPr/>
        </p:nvCxnSpPr>
        <p:spPr>
          <a:xfrm rot="16200000" flipH="1" flipV="1">
            <a:off x="883958" y="1733318"/>
            <a:ext cx="1508684" cy="15625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stCxn id="6" idx="0"/>
            <a:endCxn id="6" idx="2"/>
          </p:cNvCxnSpPr>
          <p:nvPr/>
        </p:nvCxnSpPr>
        <p:spPr>
          <a:xfrm rot="16200000" flipH="1">
            <a:off x="5486400" y="2590800"/>
            <a:ext cx="2133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6" idx="1"/>
            <a:endCxn id="6" idx="3"/>
          </p:cNvCxnSpPr>
          <p:nvPr/>
        </p:nvCxnSpPr>
        <p:spPr>
          <a:xfrm rot="10800000" flipH="1">
            <a:off x="5334000" y="2590800"/>
            <a:ext cx="2438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>
            <a:off x="4877594" y="2590006"/>
            <a:ext cx="2133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>
            <a:off x="6096794" y="2590006"/>
            <a:ext cx="2133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Содержимое 11"/>
          <p:cNvSpPr>
            <a:spLocks noGrp="1"/>
          </p:cNvSpPr>
          <p:nvPr>
            <p:ph idx="1"/>
          </p:nvPr>
        </p:nvSpPr>
        <p:spPr>
          <a:xfrm>
            <a:off x="2590800" y="4419600"/>
            <a:ext cx="2819400" cy="2154238"/>
          </a:xfrm>
          <a:prstGeom prst="flowChartProcess">
            <a:avLst/>
          </a:prstGeom>
          <a:solidFill>
            <a:srgbClr val="FFC000"/>
          </a:solidFill>
          <a:ln cmpd="dbl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cxnSp>
        <p:nvCxnSpPr>
          <p:cNvPr id="20" name="Прямая соединительная линия 19"/>
          <p:cNvCxnSpPr>
            <a:stCxn id="12" idx="0"/>
            <a:endCxn id="12" idx="2"/>
          </p:cNvCxnSpPr>
          <p:nvPr/>
        </p:nvCxnSpPr>
        <p:spPr>
          <a:xfrm rot="16200000" flipH="1">
            <a:off x="2923381" y="5496719"/>
            <a:ext cx="21542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10800000" flipV="1">
            <a:off x="2590800" y="4419600"/>
            <a:ext cx="2819400" cy="2133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2590800" y="4419600"/>
            <a:ext cx="2819400" cy="2133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stCxn id="12" idx="1"/>
            <a:endCxn id="12" idx="3"/>
          </p:cNvCxnSpPr>
          <p:nvPr/>
        </p:nvCxnSpPr>
        <p:spPr>
          <a:xfrm rot="10800000" flipH="1">
            <a:off x="2590800" y="5496719"/>
            <a:ext cx="2819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stCxn id="5" idx="1"/>
            <a:endCxn id="5" idx="5"/>
          </p:cNvCxnSpPr>
          <p:nvPr/>
        </p:nvCxnSpPr>
        <p:spPr>
          <a:xfrm rot="16200000" flipH="1">
            <a:off x="883958" y="1733318"/>
            <a:ext cx="1508684" cy="15625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Блок-схема: процесс 7"/>
          <p:cNvSpPr/>
          <p:nvPr/>
        </p:nvSpPr>
        <p:spPr>
          <a:xfrm>
            <a:off x="5943600" y="1828800"/>
            <a:ext cx="2438400" cy="2133600"/>
          </a:xfrm>
          <a:prstGeom prst="flowChartProcess">
            <a:avLst/>
          </a:prstGeom>
          <a:solidFill>
            <a:srgbClr val="FFC000"/>
          </a:solidFill>
          <a:ln cmpd="dbl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9" name="Блок-схема: процесс 8"/>
          <p:cNvSpPr/>
          <p:nvPr/>
        </p:nvSpPr>
        <p:spPr>
          <a:xfrm>
            <a:off x="2971800" y="4419600"/>
            <a:ext cx="2438400" cy="2133600"/>
          </a:xfrm>
          <a:prstGeom prst="flowChartProcess">
            <a:avLst/>
          </a:prstGeom>
          <a:solidFill>
            <a:srgbClr val="FFC000"/>
          </a:solidFill>
          <a:ln cmpd="dbl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828800"/>
            <a:ext cx="2667000" cy="2523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2" name="Прямая соединительная линия 11"/>
          <p:cNvCxnSpPr>
            <a:stCxn id="8" idx="0"/>
            <a:endCxn id="8" idx="2"/>
          </p:cNvCxnSpPr>
          <p:nvPr/>
        </p:nvCxnSpPr>
        <p:spPr>
          <a:xfrm rot="16200000" flipH="1">
            <a:off x="6096000" y="2895600"/>
            <a:ext cx="2133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8" idx="1"/>
            <a:endCxn id="8" idx="3"/>
          </p:cNvCxnSpPr>
          <p:nvPr/>
        </p:nvCxnSpPr>
        <p:spPr>
          <a:xfrm rot="10800000" flipH="1">
            <a:off x="5943600" y="2895600"/>
            <a:ext cx="2438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5486400" y="2895600"/>
            <a:ext cx="2133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6705600" y="2895600"/>
            <a:ext cx="2133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stCxn id="9" idx="0"/>
            <a:endCxn id="9" idx="2"/>
          </p:cNvCxnSpPr>
          <p:nvPr/>
        </p:nvCxnSpPr>
        <p:spPr>
          <a:xfrm rot="16200000" flipH="1">
            <a:off x="3124200" y="5486400"/>
            <a:ext cx="2133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stCxn id="9" idx="1"/>
            <a:endCxn id="9" idx="3"/>
          </p:cNvCxnSpPr>
          <p:nvPr/>
        </p:nvCxnSpPr>
        <p:spPr>
          <a:xfrm rot="10800000" flipH="1">
            <a:off x="2971800" y="5486400"/>
            <a:ext cx="2438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2971800" y="4419600"/>
            <a:ext cx="2438400" cy="2133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10800000" flipV="1">
            <a:off x="2971800" y="4419600"/>
            <a:ext cx="2438400" cy="2133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5943600" y="1828800"/>
            <a:ext cx="609600" cy="1066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Равнобедренный треугольник 34"/>
          <p:cNvSpPr/>
          <p:nvPr/>
        </p:nvSpPr>
        <p:spPr>
          <a:xfrm>
            <a:off x="2971800" y="4419600"/>
            <a:ext cx="1219200" cy="1066800"/>
          </a:xfrm>
          <a:prstGeom prst="triangle">
            <a:avLst>
              <a:gd name="adj" fmla="val 663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72400" y="1143000"/>
            <a:ext cx="914400" cy="1066800"/>
          </a:xfrm>
        </p:spPr>
        <p:txBody>
          <a:bodyPr/>
          <a:lstStyle/>
          <a:p>
            <a:r>
              <a:rPr lang="ru-RU" dirty="0" smtClean="0"/>
              <a:t>                    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4600" y="5029200"/>
            <a:ext cx="4343400" cy="154533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Блок-схема: процесс 4"/>
          <p:cNvSpPr/>
          <p:nvPr/>
        </p:nvSpPr>
        <p:spPr>
          <a:xfrm>
            <a:off x="5638800" y="2590800"/>
            <a:ext cx="2438400" cy="2133600"/>
          </a:xfrm>
          <a:prstGeom prst="flowChartProcess">
            <a:avLst/>
          </a:prstGeom>
          <a:solidFill>
            <a:srgbClr val="FFC000"/>
          </a:solidFill>
          <a:ln cmpd="dbl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7" name="Прямая соединительная линия 16"/>
          <p:cNvCxnSpPr>
            <a:stCxn id="5" idx="0"/>
            <a:endCxn id="5" idx="2"/>
          </p:cNvCxnSpPr>
          <p:nvPr/>
        </p:nvCxnSpPr>
        <p:spPr>
          <a:xfrm rot="16200000" flipH="1">
            <a:off x="5791200" y="3657600"/>
            <a:ext cx="2133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stCxn id="5" idx="1"/>
            <a:endCxn id="5" idx="3"/>
          </p:cNvCxnSpPr>
          <p:nvPr/>
        </p:nvCxnSpPr>
        <p:spPr>
          <a:xfrm rot="10800000" flipH="1">
            <a:off x="5638800" y="3657600"/>
            <a:ext cx="2438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5181600" y="3657600"/>
            <a:ext cx="2133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>
            <a:off x="6400800" y="3657600"/>
            <a:ext cx="2133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Блок-схема: процесс 27"/>
          <p:cNvSpPr/>
          <p:nvPr/>
        </p:nvSpPr>
        <p:spPr>
          <a:xfrm>
            <a:off x="5638800" y="2590800"/>
            <a:ext cx="609600" cy="1066800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2514600"/>
            <a:ext cx="2647950" cy="250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4114800" y="914400"/>
            <a:ext cx="381000" cy="1219200"/>
            <a:chOff x="1575" y="1200"/>
            <a:chExt cx="600" cy="1560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auto">
            <a:xfrm>
              <a:off x="1575" y="1200"/>
              <a:ext cx="600" cy="15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1</a:t>
              </a:r>
              <a:endPara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8</a:t>
              </a:r>
              <a:endPara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3076" name="AutoShape 4"/>
            <p:cNvCxnSpPr>
              <a:cxnSpLocks noChangeShapeType="1"/>
            </p:cNvCxnSpPr>
            <p:nvPr/>
          </p:nvCxnSpPr>
          <p:spPr bwMode="auto">
            <a:xfrm>
              <a:off x="1680" y="1951"/>
              <a:ext cx="39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01000" y="1143000"/>
            <a:ext cx="685800" cy="1066800"/>
          </a:xfrm>
        </p:spPr>
        <p:txBody>
          <a:bodyPr/>
          <a:lstStyle/>
          <a:p>
            <a:r>
              <a:rPr lang="ru-RU" dirty="0" smtClean="0"/>
              <a:t>                   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4600" y="4953000"/>
            <a:ext cx="4267200" cy="154533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Блок-схема: процесс 3"/>
          <p:cNvSpPr/>
          <p:nvPr/>
        </p:nvSpPr>
        <p:spPr>
          <a:xfrm>
            <a:off x="5943600" y="2514600"/>
            <a:ext cx="2438400" cy="2133600"/>
          </a:xfrm>
          <a:prstGeom prst="flowChartProcess">
            <a:avLst/>
          </a:prstGeom>
          <a:solidFill>
            <a:srgbClr val="FFC000"/>
          </a:solidFill>
          <a:ln cmpd="dbl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2514600"/>
            <a:ext cx="2647950" cy="250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8" name="Прямая соединительная линия 7"/>
          <p:cNvCxnSpPr>
            <a:stCxn id="4" idx="0"/>
            <a:endCxn id="4" idx="2"/>
          </p:cNvCxnSpPr>
          <p:nvPr/>
        </p:nvCxnSpPr>
        <p:spPr>
          <a:xfrm rot="16200000" flipH="1">
            <a:off x="6096000" y="3581400"/>
            <a:ext cx="2133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>
            <a:stCxn id="4" idx="1"/>
            <a:endCxn id="4" idx="3"/>
          </p:cNvCxnSpPr>
          <p:nvPr/>
        </p:nvCxnSpPr>
        <p:spPr>
          <a:xfrm rot="10800000" flipH="1">
            <a:off x="5943600" y="3581400"/>
            <a:ext cx="2438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5449094" y="3542506"/>
            <a:ext cx="2209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6705600" y="3581400"/>
            <a:ext cx="2133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Блок-схема: процесс 22"/>
          <p:cNvSpPr/>
          <p:nvPr/>
        </p:nvSpPr>
        <p:spPr>
          <a:xfrm>
            <a:off x="5943600" y="2514600"/>
            <a:ext cx="609600" cy="1066800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4" name="Group 2"/>
          <p:cNvGrpSpPr>
            <a:grpSpLocks/>
          </p:cNvGrpSpPr>
          <p:nvPr/>
        </p:nvGrpSpPr>
        <p:grpSpPr bwMode="auto">
          <a:xfrm>
            <a:off x="4114800" y="914400"/>
            <a:ext cx="381000" cy="1219200"/>
            <a:chOff x="1575" y="1200"/>
            <a:chExt cx="600" cy="1560"/>
          </a:xfrm>
        </p:grpSpPr>
        <p:sp>
          <p:nvSpPr>
            <p:cNvPr id="25" name="Rectangle 3"/>
            <p:cNvSpPr>
              <a:spLocks noChangeArrowheads="1"/>
            </p:cNvSpPr>
            <p:nvPr/>
          </p:nvSpPr>
          <p:spPr bwMode="auto">
            <a:xfrm>
              <a:off x="1575" y="1200"/>
              <a:ext cx="600" cy="15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ru-RU" sz="3200" dirty="0" smtClean="0">
                  <a:latin typeface="Calibri" pitchFamily="34" charset="0"/>
                  <a:cs typeface="Arial" pitchFamily="34" charset="0"/>
                </a:rPr>
                <a:t>7</a:t>
              </a:r>
              <a:endPara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8</a:t>
              </a:r>
              <a:endPara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6" name="AutoShape 4"/>
            <p:cNvCxnSpPr>
              <a:cxnSpLocks noChangeShapeType="1"/>
            </p:cNvCxnSpPr>
            <p:nvPr/>
          </p:nvCxnSpPr>
          <p:spPr bwMode="auto">
            <a:xfrm>
              <a:off x="1680" y="1951"/>
              <a:ext cx="39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828800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Задача:</a:t>
            </a:r>
            <a:br>
              <a:rPr lang="ru-RU" sz="2800" b="1" dirty="0" smtClean="0"/>
            </a:br>
            <a:r>
              <a:rPr lang="ru-RU" sz="2800" dirty="0" smtClean="0"/>
              <a:t>На огороде длина, которого 12 м, а ширина 8 м Кролик посадил морковку. Она заняла 1/6 часть всей площади. </a:t>
            </a:r>
            <a:r>
              <a:rPr lang="ru-RU" sz="2800" dirty="0" smtClean="0"/>
              <a:t>К</a:t>
            </a:r>
            <a:r>
              <a:rPr lang="ru-RU" sz="2800" dirty="0" smtClean="0"/>
              <a:t>акую </a:t>
            </a:r>
            <a:r>
              <a:rPr lang="ru-RU" sz="2800" dirty="0" smtClean="0"/>
              <a:t>площадь  занимает морковь?</a:t>
            </a:r>
            <a:endParaRPr lang="ru-RU" sz="2800" dirty="0"/>
          </a:p>
        </p:txBody>
      </p:sp>
      <p:pic>
        <p:nvPicPr>
          <p:cNvPr id="4" name="Содержимое 3" descr="3977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62600" y="2506663"/>
            <a:ext cx="2590800" cy="3810000"/>
          </a:xfrm>
        </p:spPr>
      </p:pic>
      <p:pic>
        <p:nvPicPr>
          <p:cNvPr id="5" name="Рисунок 4" descr="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2514600"/>
            <a:ext cx="2886075" cy="3771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5802636" y="4017040"/>
            <a:ext cx="2232288" cy="2307561"/>
            <a:chOff x="4110" y="5865"/>
            <a:chExt cx="2835" cy="3300"/>
          </a:xfrm>
        </p:grpSpPr>
        <p:cxnSp>
          <p:nvCxnSpPr>
            <p:cNvPr id="2061" name="AutoShape 13"/>
            <p:cNvCxnSpPr>
              <a:cxnSpLocks noChangeShapeType="1"/>
            </p:cNvCxnSpPr>
            <p:nvPr/>
          </p:nvCxnSpPr>
          <p:spPr bwMode="auto">
            <a:xfrm>
              <a:off x="4110" y="5865"/>
              <a:ext cx="1110" cy="189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062" name="AutoShape 14"/>
            <p:cNvCxnSpPr>
              <a:cxnSpLocks noChangeShapeType="1"/>
            </p:cNvCxnSpPr>
            <p:nvPr/>
          </p:nvCxnSpPr>
          <p:spPr bwMode="auto">
            <a:xfrm flipH="1">
              <a:off x="5610" y="5865"/>
              <a:ext cx="1335" cy="189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2063" name="AutoShape 15"/>
            <p:cNvSpPr>
              <a:spLocks noChangeArrowheads="1"/>
            </p:cNvSpPr>
            <p:nvPr/>
          </p:nvSpPr>
          <p:spPr bwMode="auto">
            <a:xfrm>
              <a:off x="4695" y="7755"/>
              <a:ext cx="1335" cy="1410"/>
            </a:xfrm>
            <a:prstGeom prst="flowChartConnec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3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 ?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1905000" cy="1066800"/>
          </a:xfrm>
        </p:spPr>
        <p:txBody>
          <a:bodyPr/>
          <a:lstStyle/>
          <a:p>
            <a:endParaRPr lang="ru-RU" dirty="0"/>
          </a:p>
        </p:txBody>
      </p:sp>
      <p:grpSp>
        <p:nvGrpSpPr>
          <p:cNvPr id="4" name="Group 2"/>
          <p:cNvGrpSpPr>
            <a:grpSpLocks noGrp="1"/>
          </p:cNvGrpSpPr>
          <p:nvPr>
            <p:ph idx="1"/>
          </p:nvPr>
        </p:nvGrpSpPr>
        <p:grpSpPr bwMode="auto">
          <a:xfrm>
            <a:off x="5223331" y="3200839"/>
            <a:ext cx="3463470" cy="3372999"/>
            <a:chOff x="3360" y="4425"/>
            <a:chExt cx="4026" cy="4740"/>
          </a:xfrm>
        </p:grpSpPr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3360" y="4425"/>
              <a:ext cx="1560" cy="1440"/>
            </a:xfrm>
            <a:prstGeom prst="flowChart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4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  S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6510" y="4425"/>
              <a:ext cx="876" cy="14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 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 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2" name="AutoShape 13"/>
            <p:cNvCxnSpPr>
              <a:cxnSpLocks noChangeShapeType="1"/>
            </p:cNvCxnSpPr>
            <p:nvPr/>
          </p:nvCxnSpPr>
          <p:spPr bwMode="auto">
            <a:xfrm>
              <a:off x="4110" y="5865"/>
              <a:ext cx="1110" cy="189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3" name="AutoShape 14"/>
            <p:cNvCxnSpPr>
              <a:cxnSpLocks noChangeShapeType="1"/>
            </p:cNvCxnSpPr>
            <p:nvPr/>
          </p:nvCxnSpPr>
          <p:spPr bwMode="auto">
            <a:xfrm flipH="1">
              <a:off x="5610" y="5865"/>
              <a:ext cx="1335" cy="189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4" name="AutoShape 15"/>
            <p:cNvSpPr>
              <a:spLocks noChangeArrowheads="1"/>
            </p:cNvSpPr>
            <p:nvPr/>
          </p:nvSpPr>
          <p:spPr bwMode="auto">
            <a:xfrm>
              <a:off x="4695" y="7755"/>
              <a:ext cx="1335" cy="1410"/>
            </a:xfrm>
            <a:prstGeom prst="flowChartConnec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3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 ?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2743200" cy="1066800"/>
          </a:xfrm>
        </p:spPr>
        <p:txBody>
          <a:bodyPr/>
          <a:lstStyle/>
          <a:p>
            <a:endParaRPr lang="ru-RU"/>
          </a:p>
        </p:txBody>
      </p:sp>
      <p:grpSp>
        <p:nvGrpSpPr>
          <p:cNvPr id="26" name="Group 2"/>
          <p:cNvGrpSpPr>
            <a:grpSpLocks/>
          </p:cNvGrpSpPr>
          <p:nvPr/>
        </p:nvGrpSpPr>
        <p:grpSpPr bwMode="auto">
          <a:xfrm>
            <a:off x="4822319" y="1835346"/>
            <a:ext cx="3559850" cy="4489254"/>
            <a:chOff x="2865" y="2745"/>
            <a:chExt cx="4521" cy="6420"/>
          </a:xfrm>
        </p:grpSpPr>
        <p:cxnSp>
          <p:nvCxnSpPr>
            <p:cNvPr id="29" name="AutoShape 5"/>
            <p:cNvCxnSpPr>
              <a:cxnSpLocks noChangeShapeType="1"/>
            </p:cNvCxnSpPr>
            <p:nvPr/>
          </p:nvCxnSpPr>
          <p:spPr bwMode="auto">
            <a:xfrm>
              <a:off x="2865" y="2745"/>
              <a:ext cx="945" cy="168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0" name="AutoShape 6"/>
            <p:cNvCxnSpPr>
              <a:cxnSpLocks noChangeShapeType="1"/>
            </p:cNvCxnSpPr>
            <p:nvPr/>
          </p:nvCxnSpPr>
          <p:spPr bwMode="auto">
            <a:xfrm flipH="1">
              <a:off x="4425" y="2745"/>
              <a:ext cx="1095" cy="168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31" name="AutoShape 7"/>
            <p:cNvSpPr>
              <a:spLocks noChangeArrowheads="1"/>
            </p:cNvSpPr>
            <p:nvPr/>
          </p:nvSpPr>
          <p:spPr bwMode="auto">
            <a:xfrm>
              <a:off x="3360" y="4425"/>
              <a:ext cx="1560" cy="1440"/>
            </a:xfrm>
            <a:prstGeom prst="flowChart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4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  S</a:t>
              </a:r>
              <a:r>
                <a:rPr kumimoji="0" lang="ru-RU" sz="4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-?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Rectangle 8"/>
            <p:cNvSpPr>
              <a:spLocks noChangeArrowheads="1"/>
            </p:cNvSpPr>
            <p:nvPr/>
          </p:nvSpPr>
          <p:spPr bwMode="auto">
            <a:xfrm>
              <a:off x="6510" y="4425"/>
              <a:ext cx="876" cy="14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  1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  6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33" name="AutoShape 9"/>
            <p:cNvCxnSpPr>
              <a:cxnSpLocks noChangeShapeType="1"/>
            </p:cNvCxnSpPr>
            <p:nvPr/>
          </p:nvCxnSpPr>
          <p:spPr bwMode="auto">
            <a:xfrm>
              <a:off x="6675" y="5190"/>
              <a:ext cx="58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4" name="AutoShape 13"/>
            <p:cNvCxnSpPr>
              <a:cxnSpLocks noChangeShapeType="1"/>
            </p:cNvCxnSpPr>
            <p:nvPr/>
          </p:nvCxnSpPr>
          <p:spPr bwMode="auto">
            <a:xfrm>
              <a:off x="4110" y="5865"/>
              <a:ext cx="1110" cy="189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5" name="AutoShape 14"/>
            <p:cNvCxnSpPr>
              <a:cxnSpLocks noChangeShapeType="1"/>
            </p:cNvCxnSpPr>
            <p:nvPr/>
          </p:nvCxnSpPr>
          <p:spPr bwMode="auto">
            <a:xfrm flipH="1">
              <a:off x="5610" y="5865"/>
              <a:ext cx="1335" cy="189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36" name="AutoShape 15"/>
            <p:cNvSpPr>
              <a:spLocks noChangeArrowheads="1"/>
            </p:cNvSpPr>
            <p:nvPr/>
          </p:nvSpPr>
          <p:spPr bwMode="auto">
            <a:xfrm>
              <a:off x="4695" y="7755"/>
              <a:ext cx="1335" cy="1410"/>
            </a:xfrm>
            <a:prstGeom prst="flowChartConnec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3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 ?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Устный  счёт: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+mj-lt"/>
              </a:rPr>
              <a:t>6300 : 100 : 7</a:t>
            </a:r>
          </a:p>
          <a:p>
            <a:r>
              <a:rPr lang="ru-RU" sz="4000" dirty="0" smtClean="0">
                <a:latin typeface="+mj-lt"/>
              </a:rPr>
              <a:t>720 : 90 </a:t>
            </a:r>
            <a:r>
              <a:rPr lang="en-US" sz="4000" dirty="0" smtClean="0">
                <a:latin typeface="+mj-lt"/>
              </a:rPr>
              <a:t>x</a:t>
            </a:r>
            <a:r>
              <a:rPr lang="ru-RU" sz="4000" dirty="0" smtClean="0">
                <a:latin typeface="+mj-lt"/>
              </a:rPr>
              <a:t> 10</a:t>
            </a:r>
          </a:p>
          <a:p>
            <a:r>
              <a:rPr lang="ru-RU" sz="4000" dirty="0" smtClean="0">
                <a:latin typeface="+mj-lt"/>
              </a:rPr>
              <a:t>12000 : 4000 </a:t>
            </a:r>
            <a:r>
              <a:rPr lang="ru-RU" sz="4000" dirty="0" err="1" smtClean="0">
                <a:latin typeface="+mj-lt"/>
              </a:rPr>
              <a:t>х</a:t>
            </a:r>
            <a:r>
              <a:rPr lang="ru-RU" sz="4000" dirty="0" smtClean="0">
                <a:latin typeface="+mj-lt"/>
              </a:rPr>
              <a:t> 7</a:t>
            </a:r>
          </a:p>
          <a:p>
            <a:r>
              <a:rPr lang="ru-RU" sz="4000" dirty="0" smtClean="0">
                <a:latin typeface="+mj-lt"/>
              </a:rPr>
              <a:t>16 </a:t>
            </a:r>
            <a:r>
              <a:rPr lang="ru-RU" sz="4000" dirty="0" err="1" smtClean="0">
                <a:latin typeface="+mj-lt"/>
              </a:rPr>
              <a:t>х</a:t>
            </a:r>
            <a:r>
              <a:rPr lang="ru-RU" sz="4000" dirty="0" smtClean="0">
                <a:latin typeface="+mj-lt"/>
              </a:rPr>
              <a:t> 100 : 10</a:t>
            </a:r>
          </a:p>
          <a:p>
            <a:r>
              <a:rPr lang="ru-RU" sz="4000" dirty="0" smtClean="0">
                <a:latin typeface="+mj-lt"/>
              </a:rPr>
              <a:t>90 </a:t>
            </a:r>
            <a:r>
              <a:rPr lang="ru-RU" sz="4000" dirty="0" err="1" smtClean="0">
                <a:latin typeface="+mj-lt"/>
              </a:rPr>
              <a:t>х</a:t>
            </a:r>
            <a:r>
              <a:rPr lang="ru-RU" sz="4000" dirty="0" smtClean="0">
                <a:latin typeface="+mj-lt"/>
              </a:rPr>
              <a:t> 30 : 100</a:t>
            </a:r>
            <a:endParaRPr lang="ru-RU" sz="4000" dirty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1752600" cy="1066800"/>
          </a:xfrm>
        </p:spPr>
        <p:txBody>
          <a:bodyPr/>
          <a:lstStyle/>
          <a:p>
            <a:endParaRPr lang="ru-RU" dirty="0"/>
          </a:p>
        </p:txBody>
      </p:sp>
      <p:grpSp>
        <p:nvGrpSpPr>
          <p:cNvPr id="4" name="Group 2"/>
          <p:cNvGrpSpPr>
            <a:grpSpLocks noGrp="1"/>
          </p:cNvGrpSpPr>
          <p:nvPr>
            <p:ph idx="1"/>
          </p:nvPr>
        </p:nvGrpSpPr>
        <p:grpSpPr bwMode="auto">
          <a:xfrm>
            <a:off x="4343400" y="990600"/>
            <a:ext cx="4343400" cy="5583238"/>
            <a:chOff x="2160" y="1319"/>
            <a:chExt cx="5226" cy="7846"/>
          </a:xfrm>
        </p:grpSpPr>
        <p:sp>
          <p:nvSpPr>
            <p:cNvPr id="5" name="AutoShape 3"/>
            <p:cNvSpPr>
              <a:spLocks noChangeArrowheads="1"/>
            </p:cNvSpPr>
            <p:nvPr/>
          </p:nvSpPr>
          <p:spPr bwMode="auto">
            <a:xfrm>
              <a:off x="2160" y="1319"/>
              <a:ext cx="1320" cy="1426"/>
            </a:xfrm>
            <a:prstGeom prst="flowChart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4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 a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4920" y="1319"/>
              <a:ext cx="1320" cy="1426"/>
            </a:xfrm>
            <a:prstGeom prst="flowChart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4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 b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7" name="AutoShape 5"/>
            <p:cNvCxnSpPr>
              <a:cxnSpLocks noChangeShapeType="1"/>
            </p:cNvCxnSpPr>
            <p:nvPr/>
          </p:nvCxnSpPr>
          <p:spPr bwMode="auto">
            <a:xfrm>
              <a:off x="2865" y="2745"/>
              <a:ext cx="945" cy="168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8" name="AutoShape 6"/>
            <p:cNvCxnSpPr>
              <a:cxnSpLocks noChangeShapeType="1"/>
            </p:cNvCxnSpPr>
            <p:nvPr/>
          </p:nvCxnSpPr>
          <p:spPr bwMode="auto">
            <a:xfrm flipH="1">
              <a:off x="4425" y="2745"/>
              <a:ext cx="1095" cy="168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3360" y="4425"/>
              <a:ext cx="1560" cy="1440"/>
            </a:xfrm>
            <a:prstGeom prst="flowChart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4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  S</a:t>
              </a:r>
              <a:r>
                <a:rPr kumimoji="0" lang="ru-RU" sz="4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-?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6510" y="4425"/>
              <a:ext cx="876" cy="14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  1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  6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1" name="AutoShape 9"/>
            <p:cNvCxnSpPr>
              <a:cxnSpLocks noChangeShapeType="1"/>
            </p:cNvCxnSpPr>
            <p:nvPr/>
          </p:nvCxnSpPr>
          <p:spPr bwMode="auto">
            <a:xfrm>
              <a:off x="6675" y="5190"/>
              <a:ext cx="58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2" name="AutoShape 13"/>
            <p:cNvCxnSpPr>
              <a:cxnSpLocks noChangeShapeType="1"/>
            </p:cNvCxnSpPr>
            <p:nvPr/>
          </p:nvCxnSpPr>
          <p:spPr bwMode="auto">
            <a:xfrm>
              <a:off x="4110" y="5865"/>
              <a:ext cx="1110" cy="189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3" name="AutoShape 14"/>
            <p:cNvCxnSpPr>
              <a:cxnSpLocks noChangeShapeType="1"/>
            </p:cNvCxnSpPr>
            <p:nvPr/>
          </p:nvCxnSpPr>
          <p:spPr bwMode="auto">
            <a:xfrm flipH="1">
              <a:off x="5610" y="5865"/>
              <a:ext cx="1335" cy="189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4" name="AutoShape 15"/>
            <p:cNvSpPr>
              <a:spLocks noChangeArrowheads="1"/>
            </p:cNvSpPr>
            <p:nvPr/>
          </p:nvSpPr>
          <p:spPr bwMode="auto">
            <a:xfrm>
              <a:off x="4695" y="7755"/>
              <a:ext cx="1335" cy="1410"/>
            </a:xfrm>
            <a:prstGeom prst="flowChartConnec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3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 ?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2819400" cy="1066800"/>
          </a:xfrm>
        </p:spPr>
        <p:txBody>
          <a:bodyPr/>
          <a:lstStyle/>
          <a:p>
            <a:endParaRPr lang="ru-RU" dirty="0"/>
          </a:p>
        </p:txBody>
      </p:sp>
      <p:grpSp>
        <p:nvGrpSpPr>
          <p:cNvPr id="15" name="Group 2"/>
          <p:cNvGrpSpPr>
            <a:grpSpLocks noGrp="1"/>
          </p:cNvGrpSpPr>
          <p:nvPr>
            <p:ph idx="1"/>
          </p:nvPr>
        </p:nvGrpSpPr>
        <p:grpSpPr bwMode="auto">
          <a:xfrm>
            <a:off x="4343400" y="762000"/>
            <a:ext cx="4343400" cy="5811838"/>
            <a:chOff x="2160" y="1319"/>
            <a:chExt cx="5226" cy="7846"/>
          </a:xfrm>
        </p:grpSpPr>
        <p:sp>
          <p:nvSpPr>
            <p:cNvPr id="16" name="AutoShape 3"/>
            <p:cNvSpPr>
              <a:spLocks noChangeArrowheads="1"/>
            </p:cNvSpPr>
            <p:nvPr/>
          </p:nvSpPr>
          <p:spPr bwMode="auto">
            <a:xfrm>
              <a:off x="2160" y="1319"/>
              <a:ext cx="1320" cy="1426"/>
            </a:xfrm>
            <a:prstGeom prst="flowChart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4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r>
                <a:rPr kumimoji="0" lang="ru-RU" sz="4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12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AutoShape 4"/>
            <p:cNvSpPr>
              <a:spLocks noChangeArrowheads="1"/>
            </p:cNvSpPr>
            <p:nvPr/>
          </p:nvSpPr>
          <p:spPr bwMode="auto">
            <a:xfrm>
              <a:off x="4920" y="1319"/>
              <a:ext cx="1320" cy="1426"/>
            </a:xfrm>
            <a:prstGeom prst="flowChart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4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r>
                <a:rPr kumimoji="0" lang="ru-RU" sz="4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8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8" name="AutoShape 5"/>
            <p:cNvCxnSpPr>
              <a:cxnSpLocks noChangeShapeType="1"/>
            </p:cNvCxnSpPr>
            <p:nvPr/>
          </p:nvCxnSpPr>
          <p:spPr bwMode="auto">
            <a:xfrm>
              <a:off x="2865" y="2745"/>
              <a:ext cx="945" cy="168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9" name="AutoShape 6"/>
            <p:cNvCxnSpPr>
              <a:cxnSpLocks noChangeShapeType="1"/>
            </p:cNvCxnSpPr>
            <p:nvPr/>
          </p:nvCxnSpPr>
          <p:spPr bwMode="auto">
            <a:xfrm flipH="1">
              <a:off x="4425" y="2745"/>
              <a:ext cx="1095" cy="168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20" name="AutoShape 7"/>
            <p:cNvSpPr>
              <a:spLocks noChangeArrowheads="1"/>
            </p:cNvSpPr>
            <p:nvPr/>
          </p:nvSpPr>
          <p:spPr bwMode="auto">
            <a:xfrm>
              <a:off x="3360" y="4425"/>
              <a:ext cx="1560" cy="1440"/>
            </a:xfrm>
            <a:prstGeom prst="flowChart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4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  S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Rectangle 8"/>
            <p:cNvSpPr>
              <a:spLocks noChangeArrowheads="1"/>
            </p:cNvSpPr>
            <p:nvPr/>
          </p:nvSpPr>
          <p:spPr bwMode="auto">
            <a:xfrm>
              <a:off x="6510" y="4425"/>
              <a:ext cx="876" cy="14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  1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  6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2" name="AutoShape 9"/>
            <p:cNvCxnSpPr>
              <a:cxnSpLocks noChangeShapeType="1"/>
            </p:cNvCxnSpPr>
            <p:nvPr/>
          </p:nvCxnSpPr>
          <p:spPr bwMode="auto">
            <a:xfrm>
              <a:off x="6675" y="5190"/>
              <a:ext cx="58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3" name="AutoShape 13"/>
            <p:cNvCxnSpPr>
              <a:cxnSpLocks noChangeShapeType="1"/>
            </p:cNvCxnSpPr>
            <p:nvPr/>
          </p:nvCxnSpPr>
          <p:spPr bwMode="auto">
            <a:xfrm>
              <a:off x="4110" y="5865"/>
              <a:ext cx="1110" cy="189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4" name="AutoShape 14"/>
            <p:cNvCxnSpPr>
              <a:cxnSpLocks noChangeShapeType="1"/>
            </p:cNvCxnSpPr>
            <p:nvPr/>
          </p:nvCxnSpPr>
          <p:spPr bwMode="auto">
            <a:xfrm flipH="1">
              <a:off x="5610" y="5865"/>
              <a:ext cx="1335" cy="189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25" name="AutoShape 15"/>
            <p:cNvSpPr>
              <a:spLocks noChangeArrowheads="1"/>
            </p:cNvSpPr>
            <p:nvPr/>
          </p:nvSpPr>
          <p:spPr bwMode="auto">
            <a:xfrm>
              <a:off x="4695" y="7755"/>
              <a:ext cx="1335" cy="1410"/>
            </a:xfrm>
            <a:prstGeom prst="flowChartConnec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3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 ?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Задача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+mj-lt"/>
                <a:cs typeface="Aharoni" pitchFamily="2" charset="-79"/>
              </a:rPr>
              <a:t>1)  12 </a:t>
            </a:r>
            <a:r>
              <a:rPr lang="ru-RU" sz="4000" dirty="0" err="1" smtClean="0">
                <a:latin typeface="+mj-lt"/>
                <a:cs typeface="Aharoni" pitchFamily="2" charset="-79"/>
              </a:rPr>
              <a:t>х</a:t>
            </a:r>
            <a:r>
              <a:rPr lang="ru-RU" sz="4000" dirty="0" smtClean="0">
                <a:latin typeface="+mj-lt"/>
                <a:cs typeface="Aharoni" pitchFamily="2" charset="-79"/>
              </a:rPr>
              <a:t> 8 = 96 (    ) – </a:t>
            </a:r>
            <a:r>
              <a:rPr lang="en-US" sz="4000" dirty="0" smtClean="0">
                <a:latin typeface="+mj-lt"/>
                <a:cs typeface="Aharoni" pitchFamily="2" charset="-79"/>
              </a:rPr>
              <a:t>S </a:t>
            </a:r>
            <a:r>
              <a:rPr lang="ru-RU" sz="4000" dirty="0" smtClean="0">
                <a:latin typeface="+mj-lt"/>
                <a:cs typeface="Aharoni" pitchFamily="2" charset="-79"/>
              </a:rPr>
              <a:t> огорода.</a:t>
            </a:r>
            <a:endParaRPr lang="ru-RU" sz="4000" dirty="0" smtClean="0">
              <a:cs typeface="Aharoni" pitchFamily="2" charset="-79"/>
            </a:endParaRPr>
          </a:p>
          <a:p>
            <a:pPr>
              <a:buNone/>
            </a:pPr>
            <a:r>
              <a:rPr lang="ru-RU" sz="4000" dirty="0" smtClean="0">
                <a:latin typeface="+mj-lt"/>
                <a:cs typeface="Aharoni" pitchFamily="2" charset="-79"/>
              </a:rPr>
              <a:t>   2)  96 : 6 = 16 (    )</a:t>
            </a:r>
          </a:p>
          <a:p>
            <a:r>
              <a:rPr lang="ru-RU" sz="4000" dirty="0" smtClean="0">
                <a:latin typeface="+mj-lt"/>
                <a:cs typeface="Aharoni" pitchFamily="2" charset="-79"/>
              </a:rPr>
              <a:t>Ответ: 16      площадь  огорода занятая морковью.</a:t>
            </a:r>
            <a:endParaRPr lang="ru-RU" sz="4000" dirty="0">
              <a:latin typeface="+mj-lt"/>
              <a:cs typeface="Aharoni" pitchFamily="2" charset="-79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8200" y="2514600"/>
            <a:ext cx="381000" cy="459154"/>
          </a:xfrm>
          <a:prstGeom prst="rect">
            <a:avLst/>
          </a:prstGeom>
          <a:noFill/>
        </p:spPr>
      </p:pic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2800" y="3733800"/>
            <a:ext cx="381000" cy="459153"/>
          </a:xfrm>
          <a:prstGeom prst="rect">
            <a:avLst/>
          </a:prstGeom>
          <a:noFill/>
        </p:spPr>
      </p:pic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24400" y="3124200"/>
            <a:ext cx="381000" cy="4591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981200"/>
          </a:xfrm>
        </p:spPr>
        <p:txBody>
          <a:bodyPr>
            <a:noAutofit/>
          </a:bodyPr>
          <a:lstStyle/>
          <a:p>
            <a:endParaRPr lang="ru-RU" sz="28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810000"/>
            <a:ext cx="8229600" cy="2764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Задача 2:</a:t>
            </a:r>
          </a:p>
          <a:p>
            <a:pPr>
              <a:buNone/>
            </a:pPr>
            <a:r>
              <a:rPr lang="ru-RU" dirty="0" smtClean="0"/>
              <a:t> На огороде длина, которого 12 м, а ширина 8 м Кролик посадил морковку. Она заняла 1/8  часть всей площади, а на оставшейся площади он посадил капусту. </a:t>
            </a:r>
            <a:r>
              <a:rPr lang="ru-RU" dirty="0" smtClean="0"/>
              <a:t> </a:t>
            </a:r>
            <a:r>
              <a:rPr lang="ru-RU" dirty="0" smtClean="0"/>
              <a:t>К</a:t>
            </a:r>
            <a:r>
              <a:rPr lang="ru-RU" dirty="0" smtClean="0"/>
              <a:t>акую </a:t>
            </a:r>
            <a:r>
              <a:rPr lang="ru-RU" dirty="0" smtClean="0"/>
              <a:t>площадь  занимает капуста</a:t>
            </a:r>
            <a:r>
              <a:rPr lang="ru-RU" sz="1800" dirty="0" smtClean="0"/>
              <a:t>?</a:t>
            </a:r>
            <a:endParaRPr lang="ru-RU" sz="1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3400" y="1143000"/>
            <a:ext cx="81534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Задача 1</a:t>
            </a:r>
            <a:r>
              <a:rPr lang="ru-RU" sz="2800" dirty="0" smtClean="0"/>
              <a:t>:</a:t>
            </a:r>
          </a:p>
          <a:p>
            <a:r>
              <a:rPr lang="ru-RU" sz="2800" dirty="0" smtClean="0"/>
              <a:t>На огороде длина, которого 12 м, а ширина 8 м Кролик посадил морковку. Она заняла 1/6 часть всей площади. </a:t>
            </a:r>
            <a:r>
              <a:rPr lang="ru-RU" sz="2800" dirty="0" smtClean="0"/>
              <a:t>К</a:t>
            </a:r>
            <a:r>
              <a:rPr lang="ru-RU" sz="2800" dirty="0" smtClean="0"/>
              <a:t>акую </a:t>
            </a:r>
            <a:r>
              <a:rPr lang="ru-RU" sz="2800" dirty="0" smtClean="0"/>
              <a:t>площадь  занимает морковь?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Сравнивая  две дроби с одинаковым  знаменателем  заметили:</a:t>
            </a:r>
            <a:endParaRPr lang="ru-RU" sz="2800" dirty="0"/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457200" y="4267200"/>
            <a:ext cx="8229600" cy="2307336"/>
          </a:xfrm>
        </p:spPr>
        <p:txBody>
          <a:bodyPr/>
          <a:lstStyle/>
          <a:p>
            <a:r>
              <a:rPr lang="ru-RU" dirty="0" smtClean="0"/>
              <a:t>Чем  меньше  числитель, при  одинаковом  знаменателе, тем  меньше  дробь,  чем  больше  числитель,  при  одинаковом  знаменателе,  тем  больше  дробь.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0600" y="2438400"/>
            <a:ext cx="1524000" cy="1272619"/>
          </a:xfrm>
          <a:prstGeom prst="rect">
            <a:avLst/>
          </a:prstGeom>
          <a:noFill/>
        </p:spPr>
      </p:pic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00600" y="2590800"/>
            <a:ext cx="1576552" cy="914400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53958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352800" y="2667000"/>
            <a:ext cx="129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если</a:t>
            </a:r>
            <a:r>
              <a:rPr lang="en-US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Сравните дроби:</a:t>
            </a:r>
            <a:endParaRPr lang="ru-RU" dirty="0"/>
          </a:p>
        </p:txBody>
      </p:sp>
      <p:pic>
        <p:nvPicPr>
          <p:cNvPr id="10" name="Содержимое 9" descr="Безымянный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5400" y="1524000"/>
            <a:ext cx="6190343" cy="4739481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914400"/>
          </a:xfrm>
        </p:spPr>
        <p:txBody>
          <a:bodyPr/>
          <a:lstStyle/>
          <a:p>
            <a:r>
              <a:rPr lang="ru-RU" dirty="0" smtClean="0"/>
              <a:t> Проверь  себя:</a:t>
            </a:r>
            <a:endParaRPr lang="ru-RU" dirty="0"/>
          </a:p>
        </p:txBody>
      </p:sp>
      <p:pic>
        <p:nvPicPr>
          <p:cNvPr id="4" name="Содержимое 3" descr="Безымянный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5400" y="1752600"/>
            <a:ext cx="6318784" cy="457706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21936"/>
          </a:xfrm>
        </p:spPr>
        <p:txBody>
          <a:bodyPr>
            <a:normAutofit lnSpcReduction="10000"/>
          </a:bodyPr>
          <a:lstStyle/>
          <a:p>
            <a:pPr algn="ctr"/>
            <a:endParaRPr lang="ru-RU" sz="7200" b="1" kern="10" dirty="0" smtClean="0">
              <a:ln w="9525">
                <a:solidFill>
                  <a:srgbClr val="008000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18900000" scaled="1"/>
              </a:gradFill>
              <a:effectLst>
                <a:outerShdw dist="563972" dir="14049741" sx="125000" sy="125000" algn="tl" rotWithShape="0">
                  <a:srgbClr val="C7DFD3">
                    <a:alpha val="80000"/>
                  </a:srgbClr>
                </a:outerShdw>
              </a:effectLst>
              <a:latin typeface="Bookman Old Style"/>
            </a:endParaRPr>
          </a:p>
          <a:p>
            <a:pPr algn="ctr"/>
            <a:r>
              <a:rPr lang="ru-RU" sz="8000" b="1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18900000" scaled="1"/>
                </a:gradFill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latin typeface="Bookman Old Style"/>
              </a:rPr>
              <a:t>Спасибо</a:t>
            </a:r>
            <a:endParaRPr lang="ru-RU" sz="8000" b="1" kern="10" dirty="0" smtClean="0">
              <a:ln w="9525">
                <a:solidFill>
                  <a:srgbClr val="008000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18900000" scaled="1"/>
              </a:gradFill>
              <a:effectLst>
                <a:outerShdw dist="563972" dir="14049741" sx="125000" sy="125000" algn="tl" rotWithShape="0">
                  <a:srgbClr val="C7DFD3">
                    <a:alpha val="80000"/>
                  </a:srgbClr>
                </a:outerShdw>
              </a:effectLst>
              <a:latin typeface="Bookman Old Style"/>
            </a:endParaRPr>
          </a:p>
          <a:p>
            <a:pPr algn="ctr"/>
            <a:r>
              <a:rPr lang="ru-RU" sz="8000" b="1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18900000" scaled="1"/>
                </a:gradFill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latin typeface="Bookman Old Style"/>
              </a:rPr>
              <a:t> за </a:t>
            </a:r>
          </a:p>
          <a:p>
            <a:pPr algn="ctr"/>
            <a:r>
              <a:rPr lang="ru-RU" sz="8000" b="1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18900000" scaled="1"/>
                </a:gradFill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latin typeface="Bookman Old Style"/>
              </a:rPr>
              <a:t>внимание</a:t>
            </a:r>
          </a:p>
          <a:p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28956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+mj-lt"/>
              </a:rPr>
              <a:t>720 : 6300 : 100 : 7 = 9             </a:t>
            </a:r>
          </a:p>
          <a:p>
            <a:r>
              <a:rPr lang="ru-RU" sz="3200" dirty="0" smtClean="0">
                <a:latin typeface="+mj-lt"/>
              </a:rPr>
              <a:t>90 </a:t>
            </a:r>
            <a:r>
              <a:rPr lang="en-US" sz="3200" dirty="0" smtClean="0">
                <a:latin typeface="+mj-lt"/>
              </a:rPr>
              <a:t>x</a:t>
            </a:r>
            <a:r>
              <a:rPr lang="ru-RU" sz="3200" dirty="0" smtClean="0">
                <a:latin typeface="+mj-lt"/>
              </a:rPr>
              <a:t> 10 = 80</a:t>
            </a:r>
          </a:p>
          <a:p>
            <a:r>
              <a:rPr lang="ru-RU" sz="3200" dirty="0" smtClean="0">
                <a:latin typeface="+mj-lt"/>
              </a:rPr>
              <a:t>12000 : 4000 </a:t>
            </a:r>
            <a:r>
              <a:rPr lang="ru-RU" sz="3200" dirty="0" err="1" smtClean="0">
                <a:latin typeface="+mj-lt"/>
              </a:rPr>
              <a:t>х</a:t>
            </a:r>
            <a:r>
              <a:rPr lang="ru-RU" sz="3200" dirty="0" smtClean="0">
                <a:latin typeface="+mj-lt"/>
              </a:rPr>
              <a:t> 7 = 21</a:t>
            </a:r>
          </a:p>
          <a:p>
            <a:r>
              <a:rPr lang="ru-RU" sz="3200" dirty="0" smtClean="0">
                <a:latin typeface="+mj-lt"/>
              </a:rPr>
              <a:t>16 </a:t>
            </a:r>
            <a:r>
              <a:rPr lang="ru-RU" sz="3200" dirty="0" err="1" smtClean="0">
                <a:latin typeface="+mj-lt"/>
              </a:rPr>
              <a:t>х</a:t>
            </a:r>
            <a:r>
              <a:rPr lang="ru-RU" sz="3200" dirty="0" smtClean="0">
                <a:latin typeface="+mj-lt"/>
              </a:rPr>
              <a:t> 100 : 10 = 160</a:t>
            </a:r>
          </a:p>
          <a:p>
            <a:r>
              <a:rPr lang="ru-RU" sz="3200" dirty="0" smtClean="0">
                <a:latin typeface="+mj-lt"/>
              </a:rPr>
              <a:t>90 </a:t>
            </a:r>
            <a:r>
              <a:rPr lang="ru-RU" sz="3200" dirty="0" err="1" smtClean="0">
                <a:latin typeface="+mj-lt"/>
              </a:rPr>
              <a:t>х</a:t>
            </a:r>
            <a:r>
              <a:rPr lang="ru-RU" sz="3200" dirty="0" smtClean="0">
                <a:latin typeface="+mj-lt"/>
              </a:rPr>
              <a:t> 30 : 100 = 27</a:t>
            </a:r>
          </a:p>
          <a:p>
            <a:endParaRPr lang="ru-RU" dirty="0">
              <a:latin typeface="+mj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38200" y="1066800"/>
            <a:ext cx="7239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Устный</a:t>
            </a:r>
            <a:r>
              <a:rPr lang="ru-RU" dirty="0" smtClean="0"/>
              <a:t>  </a:t>
            </a:r>
            <a:r>
              <a:rPr lang="ru-RU" sz="3600" dirty="0" smtClean="0"/>
              <a:t>счёт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90600" y="4876800"/>
            <a:ext cx="7467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219200" y="5100034"/>
          <a:ext cx="6096000" cy="1210614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121061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1219200" y="5094889"/>
          <a:ext cx="6096000" cy="1275431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696311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+mj-lt"/>
                        </a:rPr>
                        <a:t>   9</a:t>
                      </a:r>
                      <a:endParaRPr lang="ru-RU" sz="3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latin typeface="+mj-lt"/>
                        </a:rPr>
                        <a:t>  80</a:t>
                      </a:r>
                      <a:endParaRPr lang="ru-RU" sz="3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latin typeface="+mj-lt"/>
                        </a:rPr>
                        <a:t>  21</a:t>
                      </a:r>
                      <a:endParaRPr lang="ru-RU" sz="3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latin typeface="+mj-lt"/>
                        </a:rPr>
                        <a:t>160</a:t>
                      </a:r>
                      <a:endParaRPr lang="ru-RU" sz="3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latin typeface="+mj-lt"/>
                        </a:rPr>
                        <a:t> 27</a:t>
                      </a:r>
                      <a:endParaRPr lang="ru-RU" sz="3600" dirty="0">
                        <a:latin typeface="+mj-lt"/>
                      </a:endParaRPr>
                    </a:p>
                  </a:txBody>
                  <a:tcPr/>
                </a:tc>
              </a:tr>
              <a:tr h="485897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     Д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</a:t>
                      </a:r>
                      <a:r>
                        <a:rPr lang="ru-RU" sz="3200" dirty="0" smtClean="0"/>
                        <a:t>Б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</a:t>
                      </a:r>
                      <a:r>
                        <a:rPr lang="ru-RU" sz="3200" dirty="0" smtClean="0"/>
                        <a:t>Р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   И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   О</a:t>
                      </a:r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458200" cy="1066800"/>
          </a:xfrm>
        </p:spPr>
        <p:txBody>
          <a:bodyPr/>
          <a:lstStyle/>
          <a:p>
            <a:pPr algn="ctr"/>
            <a:r>
              <a:rPr lang="ru-RU" dirty="0" smtClean="0"/>
              <a:t>   Тема урока: «Д Р О Б И»</a:t>
            </a:r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0200" y="2819400"/>
            <a:ext cx="3048000" cy="3413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5" descr="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2286000"/>
            <a:ext cx="4103687" cy="2841625"/>
          </a:xfrm>
          <a:prstGeom prst="rect">
            <a:avLst/>
          </a:prstGeom>
          <a:noFill/>
          <a:ln w="9525">
            <a:solidFill>
              <a:srgbClr val="808080"/>
            </a:solidFill>
            <a:miter lim="800000"/>
            <a:headEnd/>
            <a:tailEnd/>
          </a:ln>
        </p:spPr>
      </p:pic>
      <p:pic>
        <p:nvPicPr>
          <p:cNvPr id="6" name="Picture 4" descr="51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24400" y="3657600"/>
            <a:ext cx="4184650" cy="2776537"/>
          </a:xfrm>
          <a:prstGeom prst="rect">
            <a:avLst/>
          </a:prstGeom>
          <a:noFill/>
          <a:ln w="9525">
            <a:solidFill>
              <a:srgbClr val="80808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2286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Дробь – это одна или несколько равных долей, записанных с помощью двух натуральных чисел, разделенных линией.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429000" y="3886200"/>
            <a:ext cx="5410200" cy="26883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5400" dirty="0" smtClean="0"/>
              <a:t>m – </a:t>
            </a:r>
            <a:r>
              <a:rPr lang="ru-RU" sz="5400" dirty="0" smtClean="0"/>
              <a:t>числитель</a:t>
            </a:r>
            <a:endParaRPr lang="en-US" sz="5400" dirty="0" smtClean="0"/>
          </a:p>
          <a:p>
            <a:pPr>
              <a:buNone/>
            </a:pPr>
            <a:r>
              <a:rPr lang="en-US" sz="5400" dirty="0" smtClean="0"/>
              <a:t>n - </a:t>
            </a:r>
            <a:r>
              <a:rPr lang="ru-RU" sz="5400" dirty="0" smtClean="0"/>
              <a:t>знаменатель</a:t>
            </a:r>
            <a:endParaRPr lang="en-US" sz="5400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7" name="Рисунок 6" descr="http://festival.1september.ru/articles/104561/img5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3810000"/>
            <a:ext cx="1447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Прочитайте  дроби: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9800" y="2819400"/>
            <a:ext cx="1009650" cy="1114425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8200" y="2819400"/>
            <a:ext cx="762000" cy="1114425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81400" y="2819400"/>
            <a:ext cx="504825" cy="1104900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90800" y="2819400"/>
            <a:ext cx="504825" cy="1104900"/>
          </a:xfrm>
          <a:prstGeom prst="rect">
            <a:avLst/>
          </a:prstGeom>
          <a:noFill/>
        </p:spPr>
      </p:pic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52600" y="2819400"/>
            <a:ext cx="352425" cy="1104900"/>
          </a:xfrm>
          <a:prstGeom prst="rect">
            <a:avLst/>
          </a:prstGeom>
          <a:noFill/>
        </p:spPr>
      </p:pic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2819400"/>
            <a:ext cx="352425" cy="1114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11430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Определи, на сколько равных частей поделена каждая окружность? Запиши какая часть каждого рисунка закрашена.</a:t>
            </a:r>
            <a:endParaRPr lang="ru-RU" sz="2800" dirty="0"/>
          </a:p>
        </p:txBody>
      </p:sp>
      <p:pic>
        <p:nvPicPr>
          <p:cNvPr id="8" name="Содержимое 7" descr="сканирование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76600" y="4572000"/>
            <a:ext cx="5867400" cy="2057400"/>
          </a:xfrm>
        </p:spPr>
      </p:pic>
      <p:pic>
        <p:nvPicPr>
          <p:cNvPr id="9" name="Рисунок 8" descr="сканирование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2590800"/>
            <a:ext cx="5410200" cy="190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Блок-схема: процесс 6"/>
          <p:cNvSpPr/>
          <p:nvPr/>
        </p:nvSpPr>
        <p:spPr>
          <a:xfrm>
            <a:off x="6096000" y="2895600"/>
            <a:ext cx="2514600" cy="2133600"/>
          </a:xfrm>
          <a:prstGeom prst="flowChartProcess">
            <a:avLst/>
          </a:prstGeom>
          <a:solidFill>
            <a:srgbClr val="FFC000"/>
          </a:solidFill>
          <a:ln cmpd="dbl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Блок-схема: ИЛИ 7"/>
          <p:cNvSpPr/>
          <p:nvPr/>
        </p:nvSpPr>
        <p:spPr>
          <a:xfrm>
            <a:off x="3505200" y="3200400"/>
            <a:ext cx="2209800" cy="2133600"/>
          </a:xfrm>
          <a:prstGeom prst="flowChartOr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9" name="Блок-схема: процесс 8"/>
          <p:cNvSpPr/>
          <p:nvPr/>
        </p:nvSpPr>
        <p:spPr>
          <a:xfrm>
            <a:off x="457200" y="2819400"/>
            <a:ext cx="2514600" cy="2133600"/>
          </a:xfrm>
          <a:prstGeom prst="flowChartProcess">
            <a:avLst/>
          </a:prstGeom>
          <a:solidFill>
            <a:srgbClr val="FFC000"/>
          </a:solidFill>
          <a:ln cmpd="dbl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1" name="Прямая соединительная линия 10"/>
          <p:cNvCxnSpPr>
            <a:stCxn id="9" idx="0"/>
            <a:endCxn id="9" idx="2"/>
          </p:cNvCxnSpPr>
          <p:nvPr/>
        </p:nvCxnSpPr>
        <p:spPr>
          <a:xfrm rot="16200000" flipH="1">
            <a:off x="647700" y="3886200"/>
            <a:ext cx="2133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9" idx="1"/>
            <a:endCxn id="9" idx="3"/>
          </p:cNvCxnSpPr>
          <p:nvPr/>
        </p:nvCxnSpPr>
        <p:spPr>
          <a:xfrm rot="10800000" flipH="1">
            <a:off x="457200" y="3886200"/>
            <a:ext cx="2514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6096000" y="2895600"/>
            <a:ext cx="2514600" cy="2133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10800000" flipV="1">
            <a:off x="6096000" y="2895600"/>
            <a:ext cx="2514600" cy="2133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5240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4" name="Блок-схема: процесс 3"/>
          <p:cNvSpPr/>
          <p:nvPr/>
        </p:nvSpPr>
        <p:spPr>
          <a:xfrm>
            <a:off x="6172200" y="3810000"/>
            <a:ext cx="2438400" cy="2133600"/>
          </a:xfrm>
          <a:prstGeom prst="flowChartProcess">
            <a:avLst/>
          </a:prstGeom>
          <a:solidFill>
            <a:srgbClr val="FFC000"/>
          </a:solidFill>
          <a:ln cmpd="dbl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7" name="Прямая соединительная линия 6"/>
          <p:cNvCxnSpPr>
            <a:stCxn id="4" idx="0"/>
            <a:endCxn id="4" idx="2"/>
          </p:cNvCxnSpPr>
          <p:nvPr/>
        </p:nvCxnSpPr>
        <p:spPr>
          <a:xfrm rot="16200000" flipH="1">
            <a:off x="6324600" y="4876800"/>
            <a:ext cx="2133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4" idx="3"/>
          </p:cNvCxnSpPr>
          <p:nvPr/>
        </p:nvCxnSpPr>
        <p:spPr>
          <a:xfrm flipH="1">
            <a:off x="6172200" y="4876800"/>
            <a:ext cx="2438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stCxn id="4" idx="0"/>
            <a:endCxn id="4" idx="0"/>
          </p:cNvCxnSpPr>
          <p:nvPr/>
        </p:nvCxnSpPr>
        <p:spPr>
          <a:xfrm rot="5400000" flipH="1" flipV="1">
            <a:off x="7391400" y="3810000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Блок-схема: ИЛИ 31"/>
          <p:cNvSpPr/>
          <p:nvPr/>
        </p:nvSpPr>
        <p:spPr>
          <a:xfrm>
            <a:off x="838200" y="3810000"/>
            <a:ext cx="2209800" cy="2133600"/>
          </a:xfrm>
          <a:prstGeom prst="flowChartOr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8" name="Блок-схема: процесс 7"/>
          <p:cNvSpPr/>
          <p:nvPr/>
        </p:nvSpPr>
        <p:spPr>
          <a:xfrm>
            <a:off x="3352800" y="1981200"/>
            <a:ext cx="2438400" cy="2133600"/>
          </a:xfrm>
          <a:prstGeom prst="flowChartProcess">
            <a:avLst/>
          </a:prstGeom>
          <a:solidFill>
            <a:srgbClr val="FFC000"/>
          </a:solidFill>
          <a:ln cmpd="dbl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3352800" y="1981200"/>
            <a:ext cx="2438400" cy="2133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10800000" flipV="1">
            <a:off x="3352800" y="1981200"/>
            <a:ext cx="2438400" cy="2133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Равнобедренный треугольник 20"/>
          <p:cNvSpPr/>
          <p:nvPr/>
        </p:nvSpPr>
        <p:spPr>
          <a:xfrm>
            <a:off x="3352800" y="3048000"/>
            <a:ext cx="2438400" cy="1066800"/>
          </a:xfrm>
          <a:prstGeom prst="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172200" y="3810000"/>
            <a:ext cx="1219200" cy="1066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ирог 22"/>
          <p:cNvSpPr/>
          <p:nvPr/>
        </p:nvSpPr>
        <p:spPr>
          <a:xfrm>
            <a:off x="838200" y="3810000"/>
            <a:ext cx="2209800" cy="2133600"/>
          </a:xfrm>
          <a:prstGeom prst="pi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25" name="Прямая соединительная линия 24"/>
          <p:cNvCxnSpPr>
            <a:stCxn id="23" idx="3"/>
            <a:endCxn id="23" idx="1"/>
          </p:cNvCxnSpPr>
          <p:nvPr/>
        </p:nvCxnSpPr>
        <p:spPr>
          <a:xfrm rot="16200000" flipH="1">
            <a:off x="876300" y="4876800"/>
            <a:ext cx="2133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stCxn id="23" idx="2"/>
          </p:cNvCxnSpPr>
          <p:nvPr/>
        </p:nvCxnSpPr>
        <p:spPr>
          <a:xfrm rot="10800000" flipH="1">
            <a:off x="838200" y="4876800"/>
            <a:ext cx="2057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859</TotalTime>
  <Words>356</Words>
  <PresentationFormat>Экран (4:3)</PresentationFormat>
  <Paragraphs>80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Городская</vt:lpstr>
      <vt:lpstr>Урок  математики  в 4 классе.      УМК « Школа  России»   Учитель  начальных  классов:   Самофалова  Татьяна  Александровна.       ГБОУ СОШ № 355 Московского района,                            города Санкт- Петербурга.</vt:lpstr>
      <vt:lpstr>Устный  счёт:</vt:lpstr>
      <vt:lpstr>Слайд 3</vt:lpstr>
      <vt:lpstr>   Тема урока: «Д Р О Б И»</vt:lpstr>
      <vt:lpstr>Дробь – это одна или несколько равных долей, записанных с помощью двух натуральных чисел, разделенных линией.</vt:lpstr>
      <vt:lpstr> Прочитайте  дроби:</vt:lpstr>
      <vt:lpstr>Определи, на сколько равных частей поделена каждая окружность? Запиши какая часть каждого рисунка закрашена.</vt:lpstr>
      <vt:lpstr>Слайд 8</vt:lpstr>
      <vt:lpstr>Слайд 9</vt:lpstr>
      <vt:lpstr>                      </vt:lpstr>
      <vt:lpstr>                     </vt:lpstr>
      <vt:lpstr>Слайд 12</vt:lpstr>
      <vt:lpstr>Слайд 13</vt:lpstr>
      <vt:lpstr>                       </vt:lpstr>
      <vt:lpstr>                      </vt:lpstr>
      <vt:lpstr>Задача: На огороде длина, которого 12 м, а ширина 8 м Кролик посадил морковку. Она заняла 1/6 часть всей площади. Какую площадь  занимает морковь?</vt:lpstr>
      <vt:lpstr>Слайд 17</vt:lpstr>
      <vt:lpstr>Слайд 18</vt:lpstr>
      <vt:lpstr>Слайд 19</vt:lpstr>
      <vt:lpstr>Слайд 20</vt:lpstr>
      <vt:lpstr>Слайд 21</vt:lpstr>
      <vt:lpstr>                Задача</vt:lpstr>
      <vt:lpstr>Слайд 23</vt:lpstr>
      <vt:lpstr>Сравнивая  две дроби с одинаковым  знаменателем  заметили:</vt:lpstr>
      <vt:lpstr>Сравните дроби:</vt:lpstr>
      <vt:lpstr> Проверь  себя:</vt:lpstr>
      <vt:lpstr>Слайд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 математики  в 4 классе.</dc:title>
  <dc:creator>Таня</dc:creator>
  <cp:lastModifiedBy>Таня</cp:lastModifiedBy>
  <cp:revision>116</cp:revision>
  <dcterms:created xsi:type="dcterms:W3CDTF">2012-03-28T14:12:06Z</dcterms:created>
  <dcterms:modified xsi:type="dcterms:W3CDTF">2012-04-04T20:03:32Z</dcterms:modified>
</cp:coreProperties>
</file>