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73" r:id="rId12"/>
    <p:sldId id="274" r:id="rId13"/>
    <p:sldId id="27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BF3DE-5362-4C0F-A7CF-D8B4011539F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B21E4-22AD-49F5-B31D-0EE7A2A96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D8E6F-809D-4354-9A6F-9F36DE8F99A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B21E4-22AD-49F5-B31D-0EE7A2A9661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F3E6-AEE7-4A42-B0C8-21BC5F36C4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FD38-F37B-4F6C-AB7A-BDBFB09D2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extBox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950913"/>
            <a:ext cx="8474075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000363" y="142875"/>
            <a:ext cx="4929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宋体"/>
              </a:rPr>
              <a:t> </a:t>
            </a:r>
            <a:endParaRPr lang="ru-RU" sz="2000" b="1" dirty="0">
              <a:solidFill>
                <a:schemeClr val="bg1"/>
              </a:solidFill>
              <a:cs typeface="宋体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072066" y="5072062"/>
            <a:ext cx="285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宋体"/>
              </a:rPr>
              <a:t> </a:t>
            </a:r>
            <a:endParaRPr lang="ru-RU" sz="2000" b="1" dirty="0">
              <a:solidFill>
                <a:schemeClr val="bg1"/>
              </a:solidFill>
              <a:cs typeface="宋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357826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Антипова А.Л., МБОУ СОШ №1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143248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4800" b="1" dirty="0" smtClean="0"/>
              <a:t>Домашнее задание.</a:t>
            </a:r>
            <a:endParaRPr lang="ru-RU" sz="48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Pictures\ДЗ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0"/>
            <a:ext cx="3357586" cy="34946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4643470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</a:rPr>
              <a:t>Советы  родителям.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47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Продолжительность работы </a:t>
            </a:r>
          </a:p>
          <a:p>
            <a:pPr algn="ctr"/>
            <a:r>
              <a:rPr lang="ru-RU" sz="3200" b="1" dirty="0" smtClean="0"/>
              <a:t>по приготовлению домашних заданий.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500438"/>
          <a:ext cx="8286808" cy="3128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5072098"/>
              </a:tblGrid>
              <a:tr h="74688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КЛАСС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Продолжительность</a:t>
                      </a:r>
                      <a:endParaRPr lang="ru-RU" sz="3200" dirty="0"/>
                    </a:p>
                  </a:txBody>
                  <a:tcPr/>
                </a:tc>
              </a:tr>
              <a:tr h="77150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до 1 часа</a:t>
                      </a:r>
                      <a:endParaRPr lang="ru-RU" sz="3600" b="1" dirty="0"/>
                    </a:p>
                  </a:txBody>
                  <a:tcPr/>
                </a:tc>
              </a:tr>
              <a:tr h="83859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до 1,5 часов</a:t>
                      </a:r>
                      <a:endParaRPr lang="ru-RU" sz="3600" b="1" dirty="0"/>
                    </a:p>
                  </a:txBody>
                  <a:tcPr/>
                </a:tc>
              </a:tr>
              <a:tr h="77150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3 - 4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до 2 часов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Pictures\ДЗ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3286148" cy="31972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4643470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</a:rPr>
              <a:t>Советы  родителям.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Режим дня – залог успешности обучения.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143247"/>
          <a:ext cx="8286808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3214710"/>
                <a:gridCol w="2786082"/>
              </a:tblGrid>
              <a:tr h="75157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КЛАСС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Ночной сон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Дневной сон</a:t>
                      </a:r>
                      <a:endParaRPr lang="ru-RU" sz="3200" dirty="0"/>
                    </a:p>
                  </a:txBody>
                  <a:tcPr/>
                </a:tc>
              </a:tr>
              <a:tr h="77635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10-11 часов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1,5-2 часа</a:t>
                      </a:r>
                      <a:endParaRPr lang="ru-RU" sz="3600" b="1" dirty="0"/>
                    </a:p>
                  </a:txBody>
                  <a:tcPr/>
                </a:tc>
              </a:tr>
              <a:tr h="1196185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2-3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 10-11 часов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1,5 часа </a:t>
                      </a:r>
                    </a:p>
                    <a:p>
                      <a:pPr algn="ctr"/>
                      <a:r>
                        <a:rPr lang="ru-RU" sz="3600" b="1" dirty="0" smtClean="0"/>
                        <a:t>(во 2 </a:t>
                      </a:r>
                      <a:r>
                        <a:rPr lang="ru-RU" sz="3600" b="1" dirty="0" err="1" smtClean="0"/>
                        <a:t>кл</a:t>
                      </a:r>
                      <a:r>
                        <a:rPr lang="ru-RU" sz="3600" b="1" dirty="0" smtClean="0"/>
                        <a:t>.)</a:t>
                      </a:r>
                      <a:endParaRPr lang="ru-RU" sz="3600" b="1" dirty="0"/>
                    </a:p>
                  </a:txBody>
                  <a:tcPr/>
                </a:tc>
              </a:tr>
              <a:tr h="77635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 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 10,5 часов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Pictures\ДЗ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3286148" cy="31972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4643470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</a:rPr>
              <a:t>Советы  родителям.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Правила</a:t>
            </a:r>
          </a:p>
          <a:p>
            <a:pPr algn="ctr"/>
            <a:r>
              <a:rPr lang="ru-RU" sz="3600" b="1" u="sng" dirty="0" smtClean="0"/>
              <a:t> организации помощи.</a:t>
            </a:r>
            <a:endParaRPr lang="ru-RU" sz="3600" b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150198" y="6858000"/>
          <a:ext cx="20828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 </a:t>
                      </a:r>
                      <a:endParaRPr lang="ru-RU" sz="3600" b="1" dirty="0"/>
                    </a:p>
                  </a:txBody>
                  <a:tcPr/>
                </a:tc>
              </a:tr>
              <a:tr h="13285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 </a:t>
                      </a:r>
                      <a:r>
                        <a:rPr lang="ru-RU" sz="3600" b="1" dirty="0" smtClean="0"/>
                        <a:t> </a:t>
                      </a:r>
                      <a:endParaRPr lang="ru-RU" sz="3600" b="1" dirty="0"/>
                    </a:p>
                  </a:txBody>
                  <a:tcPr/>
                </a:tc>
              </a:tr>
              <a:tr h="12222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 </a:t>
                      </a:r>
                      <a:r>
                        <a:rPr lang="ru-RU" sz="3200" b="1" dirty="0" smtClean="0"/>
                        <a:t> 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3500438"/>
            <a:ext cx="785818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2800" b="1" dirty="0" smtClean="0"/>
              <a:t>*  Выполняйте только то,  Что задано на дом.</a:t>
            </a:r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* Выполняйте домашнее задание вместе</a:t>
            </a:r>
          </a:p>
          <a:p>
            <a:pPr algn="just"/>
            <a:r>
              <a:rPr lang="ru-RU" sz="2800" b="1" dirty="0" smtClean="0"/>
              <a:t> с ним, а не вместо него.</a:t>
            </a:r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*  Работайте спокойно, поощряйте успех.</a:t>
            </a:r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* Никогда не начинайте с трудных заданий. Постепенно усложняйте задания. </a:t>
            </a:r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 *  Работа должна быть систематической.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Pictures\ДЗ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3286148" cy="31972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4643470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</a:rPr>
              <a:t>Советы  родителям.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Очень важна Ваша поддержка.</a:t>
            </a:r>
            <a:endParaRPr lang="ru-RU" sz="3600" b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150198" y="6858000"/>
          <a:ext cx="20828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 </a:t>
                      </a:r>
                      <a:endParaRPr lang="ru-RU" sz="3600" b="1" dirty="0"/>
                    </a:p>
                  </a:txBody>
                  <a:tcPr/>
                </a:tc>
              </a:tr>
              <a:tr h="13285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 </a:t>
                      </a:r>
                      <a:r>
                        <a:rPr lang="ru-RU" sz="3600" b="1" dirty="0" smtClean="0"/>
                        <a:t> </a:t>
                      </a:r>
                      <a:endParaRPr lang="ru-RU" sz="3600" b="1" dirty="0"/>
                    </a:p>
                  </a:txBody>
                  <a:tcPr/>
                </a:tc>
              </a:tr>
              <a:tr h="12222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 </a:t>
                      </a:r>
                      <a:r>
                        <a:rPr lang="ru-RU" sz="3200" b="1" dirty="0" smtClean="0"/>
                        <a:t> 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4071942"/>
            <a:ext cx="78581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 - Я уверена, что у тебя всё получится.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Я помогу тебе, и ты обязательно справишься.</a:t>
            </a:r>
          </a:p>
          <a:p>
            <a:pPr algn="just">
              <a:buFontTx/>
              <a:buChar char="-"/>
            </a:pPr>
            <a:r>
              <a:rPr lang="ru-RU" sz="2800" b="1" dirty="0"/>
              <a:t> </a:t>
            </a:r>
            <a:r>
              <a:rPr lang="ru-RU" sz="2800" b="1" dirty="0" smtClean="0"/>
              <a:t>Молодец! Правильно!</a:t>
            </a:r>
          </a:p>
          <a:p>
            <a:pPr algn="just">
              <a:buFontTx/>
              <a:buChar char="-"/>
            </a:pPr>
            <a:r>
              <a:rPr lang="ru-RU" sz="2800" b="1" dirty="0"/>
              <a:t> </a:t>
            </a:r>
            <a:r>
              <a:rPr lang="ru-RU" sz="2800" b="1" dirty="0" smtClean="0"/>
              <a:t>Ты меня радуешь.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елец\Pictures\Д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56"/>
            <a:ext cx="3146447" cy="23621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28728" y="714356"/>
            <a:ext cx="6357982" cy="52322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П  О  М  Н  И  Т  Е!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87154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sz="3200" dirty="0" smtClean="0"/>
              <a:t>Начало занятий в строго установленное время.</a:t>
            </a:r>
          </a:p>
          <a:p>
            <a:pPr>
              <a:buFontTx/>
              <a:buChar char="-"/>
            </a:pPr>
            <a:r>
              <a:rPr lang="ru-RU" sz="3200" dirty="0"/>
              <a:t> </a:t>
            </a:r>
            <a:r>
              <a:rPr lang="ru-RU" sz="3200" dirty="0" smtClean="0"/>
              <a:t> Необходимо постоянное место для занятий.</a:t>
            </a:r>
          </a:p>
          <a:p>
            <a:pPr>
              <a:buFontTx/>
              <a:buChar char="-"/>
            </a:pPr>
            <a:r>
              <a:rPr lang="ru-RU" sz="3200" dirty="0"/>
              <a:t> </a:t>
            </a:r>
            <a:r>
              <a:rPr lang="ru-RU" sz="3200" dirty="0" smtClean="0"/>
              <a:t> Важно работу начинать немедленно.</a:t>
            </a:r>
          </a:p>
          <a:p>
            <a:pPr>
              <a:buFontTx/>
              <a:buChar char="-"/>
            </a:pPr>
            <a:r>
              <a:rPr lang="ru-RU" sz="3200" dirty="0"/>
              <a:t> </a:t>
            </a:r>
            <a:r>
              <a:rPr lang="ru-RU" sz="3200" dirty="0" smtClean="0"/>
              <a:t> Необходимы перерывы в работе.</a:t>
            </a:r>
          </a:p>
          <a:p>
            <a:pPr algn="r">
              <a:buFontTx/>
              <a:buChar char="-"/>
            </a:pPr>
            <a:r>
              <a:rPr lang="ru-RU" sz="3600" dirty="0"/>
              <a:t> </a:t>
            </a:r>
            <a:r>
              <a:rPr lang="ru-RU" sz="3600" dirty="0" smtClean="0"/>
              <a:t> Приучение к режиму должно сочетаться с Вашей самодисциплиной, </a:t>
            </a:r>
          </a:p>
          <a:p>
            <a:pPr algn="r"/>
            <a:r>
              <a:rPr lang="ru-RU" sz="3600" dirty="0" smtClean="0"/>
              <a:t>уважением к ребёнку, </a:t>
            </a:r>
          </a:p>
          <a:p>
            <a:pPr algn="r"/>
            <a:r>
              <a:rPr lang="ru-RU" sz="3600" dirty="0" smtClean="0"/>
              <a:t>разумной </a:t>
            </a:r>
          </a:p>
          <a:p>
            <a:pPr algn="r"/>
            <a:r>
              <a:rPr lang="ru-RU" sz="3600" dirty="0" smtClean="0"/>
              <a:t>требовательностью.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елец\Pictures\ДЗ 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214842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3571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Для того, чтобы школьник поверил</a:t>
            </a:r>
          </a:p>
          <a:p>
            <a:pPr algn="ctr"/>
            <a:r>
              <a:rPr lang="ru-RU" sz="3600" b="1" dirty="0" smtClean="0"/>
              <a:t> в успех,</a:t>
            </a:r>
          </a:p>
          <a:p>
            <a:pPr algn="ctr"/>
            <a:r>
              <a:rPr lang="ru-RU" sz="3600" b="1" dirty="0" smtClean="0"/>
              <a:t> в возможность преодоления проблем,</a:t>
            </a:r>
          </a:p>
          <a:p>
            <a:pPr algn="ctr"/>
            <a:r>
              <a:rPr lang="ru-RU" sz="3600" b="1" dirty="0" smtClean="0"/>
              <a:t> в это должны поверить мы,</a:t>
            </a:r>
          </a:p>
          <a:p>
            <a:pPr algn="ctr"/>
            <a:r>
              <a:rPr lang="ru-RU" sz="3600" b="1" dirty="0" smtClean="0"/>
              <a:t> и успех не заставит себя ждать.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ладелец\Pictures\ДЗ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319585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357298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000" b="1" dirty="0" smtClean="0"/>
              <a:t>Спасибо  за внимание!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15016"/>
            <a:ext cx="464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Использовала интернет-ресурсы, </a:t>
            </a:r>
          </a:p>
          <a:p>
            <a:r>
              <a:rPr lang="ru-RU" b="1" i="1" dirty="0" smtClean="0"/>
              <a:t>материалы коллег, в т.ч. Егоровой И.М., Хабаровск.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00042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Ц  Е  Л  Ь</a:t>
            </a:r>
            <a:r>
              <a:rPr lang="ru-RU" sz="4400" b="1" u="sng" dirty="0" smtClean="0"/>
              <a:t>:</a:t>
            </a:r>
            <a:endParaRPr lang="ru-RU" sz="4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Дать рекомендации родителям по формированию навыков самоконтроля,  самостоятельности при выполнении домашних заданий.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/>
              <a:t> </a:t>
            </a:r>
            <a:r>
              <a:rPr lang="ru-RU" sz="3600" dirty="0" smtClean="0"/>
              <a:t> Выявить представления родителей об организации учебной работы  с детьми дома.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Pictures\ДЗ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210050" cy="37814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428604"/>
            <a:ext cx="392909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4000" b="1" dirty="0" smtClean="0"/>
              <a:t> Зачем учителя настаивают </a:t>
            </a:r>
          </a:p>
          <a:p>
            <a:pPr algn="ctr"/>
            <a:r>
              <a:rPr lang="ru-RU" sz="4000" b="1" dirty="0" smtClean="0"/>
              <a:t>на выполнении домашних заданий?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429132"/>
            <a:ext cx="8643998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4000" b="1" dirty="0" smtClean="0"/>
              <a:t> Отчего школьники </a:t>
            </a:r>
          </a:p>
          <a:p>
            <a:pPr algn="ctr"/>
            <a:r>
              <a:rPr lang="ru-RU" sz="4000" b="1" dirty="0" smtClean="0"/>
              <a:t>стараются избежать выполнение </a:t>
            </a:r>
          </a:p>
          <a:p>
            <a:pPr algn="ctr"/>
            <a:r>
              <a:rPr lang="ru-RU" sz="4000" b="1" dirty="0" smtClean="0"/>
              <a:t>домашних заданий?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Pictures\ДЗ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124700" cy="5476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42926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родители могут помочь</a:t>
            </a:r>
          </a:p>
          <a:p>
            <a:pPr algn="ctr"/>
            <a:r>
              <a:rPr lang="ru-RU" sz="3600" b="1" dirty="0" smtClean="0"/>
              <a:t> своим детям?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Pictures\ДЗ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0"/>
            <a:ext cx="5143536" cy="3429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142984"/>
            <a:ext cx="3929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Родители  - это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214818"/>
            <a:ext cx="8715436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первые и наиболее влиятельные учителя</a:t>
            </a:r>
          </a:p>
          <a:p>
            <a:pPr algn="ctr"/>
            <a:r>
              <a:rPr lang="ru-RU" sz="4800" b="1" dirty="0" smtClean="0"/>
              <a:t> для своих детей.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Pictures\ДЗ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3697825" cy="38671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14393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3600" b="1" dirty="0" smtClean="0"/>
              <a:t>Функции домашнего задания.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600" b="1" i="1" u="sng" dirty="0" smtClean="0"/>
              <a:t>Функция выравнивания </a:t>
            </a:r>
          </a:p>
          <a:p>
            <a:pPr marL="514350" indent="-514350" algn="ctr"/>
            <a:r>
              <a:rPr lang="ru-RU" sz="3600" dirty="0" smtClean="0"/>
              <a:t>знаний и умений ребёнка.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2857496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2.  </a:t>
            </a:r>
            <a:r>
              <a:rPr lang="ru-RU" sz="3200" b="1" i="1" u="sng" dirty="0" smtClean="0"/>
              <a:t>Стимулирование </a:t>
            </a:r>
            <a:r>
              <a:rPr lang="ru-RU" sz="3200" b="1" dirty="0" smtClean="0"/>
              <a:t>познавательного интереса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4786322"/>
            <a:ext cx="5072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r>
              <a:rPr lang="ru-RU" sz="3200" b="1" i="1" u="sng" dirty="0" smtClean="0"/>
              <a:t>.  Развитие </a:t>
            </a:r>
            <a:r>
              <a:rPr lang="ru-RU" sz="3200" b="1" dirty="0" smtClean="0"/>
              <a:t>самостоятельности  ученика, ответственности.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елец\Pictures\ДЗ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3286148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807249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Домашние задания направлены на…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142984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*</a:t>
            </a:r>
            <a:r>
              <a:rPr lang="ru-RU" sz="3600" u="sng" dirty="0" smtClean="0"/>
              <a:t>закрепление</a:t>
            </a:r>
            <a:r>
              <a:rPr lang="ru-RU" sz="3600" dirty="0" smtClean="0"/>
              <a:t> знаний и умений,</a:t>
            </a:r>
          </a:p>
          <a:p>
            <a:pPr algn="ctr">
              <a:buFont typeface="Arial" pitchFamily="34" charset="0"/>
              <a:buChar char="•"/>
            </a:pPr>
            <a:endParaRPr lang="ru-RU" sz="3600" dirty="0" smtClean="0"/>
          </a:p>
          <a:p>
            <a:pPr algn="ctr"/>
            <a:r>
              <a:rPr lang="ru-RU" sz="3600" dirty="0" smtClean="0"/>
              <a:t>*</a:t>
            </a:r>
            <a:r>
              <a:rPr lang="ru-RU" sz="3600" u="sng" dirty="0" smtClean="0"/>
              <a:t>систематизацию </a:t>
            </a:r>
            <a:r>
              <a:rPr lang="ru-RU" sz="3600" dirty="0" smtClean="0"/>
              <a:t>изученного материала,</a:t>
            </a:r>
          </a:p>
          <a:p>
            <a:pPr algn="ctr"/>
            <a:endParaRPr lang="ru-RU" sz="3600" dirty="0" smtClean="0"/>
          </a:p>
          <a:p>
            <a:pPr algn="r"/>
            <a:r>
              <a:rPr lang="ru-RU" sz="3600" dirty="0" smtClean="0"/>
              <a:t>*</a:t>
            </a:r>
            <a:r>
              <a:rPr lang="ru-RU" sz="3600" u="sng" dirty="0" smtClean="0"/>
              <a:t>применение</a:t>
            </a:r>
            <a:r>
              <a:rPr lang="ru-RU" sz="3600" dirty="0" smtClean="0"/>
              <a:t> знаний,</a:t>
            </a:r>
          </a:p>
          <a:p>
            <a:pPr algn="r"/>
            <a:endParaRPr lang="ru-RU" sz="3600" dirty="0" smtClean="0"/>
          </a:p>
          <a:p>
            <a:pPr algn="r"/>
            <a:r>
              <a:rPr lang="ru-RU" sz="3600" dirty="0" smtClean="0"/>
              <a:t>*</a:t>
            </a:r>
            <a:r>
              <a:rPr lang="ru-RU" sz="3600" u="sng" dirty="0" smtClean="0"/>
              <a:t>развитие</a:t>
            </a:r>
            <a:r>
              <a:rPr lang="ru-RU" sz="3600" dirty="0" smtClean="0"/>
              <a:t> </a:t>
            </a:r>
          </a:p>
          <a:p>
            <a:pPr algn="r"/>
            <a:r>
              <a:rPr lang="ru-RU" sz="3600" dirty="0" smtClean="0"/>
              <a:t>творческих способностей.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елец\Pictures\ДЗ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42"/>
            <a:ext cx="3924304" cy="328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1" name="Picture 3" descr="C:\Users\Владелец\Pictures\ДЗ 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92039">
            <a:off x="500034" y="3071810"/>
            <a:ext cx="4143404" cy="3326711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Почему выполнение домашних заданий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450057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бывает неэффективным?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елец\Pictures\ДЗ 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3254867" cy="25717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8929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3200" b="1" dirty="0" smtClean="0"/>
              <a:t>Недостаточная информация </a:t>
            </a:r>
          </a:p>
          <a:p>
            <a:r>
              <a:rPr lang="ru-RU" sz="3200" b="1" dirty="0" smtClean="0"/>
              <a:t>о том, как выполнять</a:t>
            </a:r>
          </a:p>
          <a:p>
            <a:r>
              <a:rPr lang="ru-RU" sz="3200" b="1" dirty="0" smtClean="0"/>
              <a:t> домашнее задание.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 Недостаточное  умение </a:t>
            </a:r>
          </a:p>
          <a:p>
            <a:r>
              <a:rPr lang="ru-RU" sz="3200" b="1" dirty="0" smtClean="0"/>
              <a:t>читать и понимать текст.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 Длительное и бесполезное сидение за уроками.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 Незнание оптимальной последовательности  выполнения заданий по предметам.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 Отсутствие мотивации учения.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 Неправильная помощь родителей при выполнении домашнего задания.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464</Words>
  <Application>Microsoft Office PowerPoint</Application>
  <PresentationFormat>Экран (4:3)</PresentationFormat>
  <Paragraphs>109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18</cp:revision>
  <dcterms:created xsi:type="dcterms:W3CDTF">2013-12-05T14:20:00Z</dcterms:created>
  <dcterms:modified xsi:type="dcterms:W3CDTF">2013-12-06T16:25:12Z</dcterms:modified>
</cp:coreProperties>
</file>