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2" r:id="rId4"/>
    <p:sldId id="272" r:id="rId5"/>
    <p:sldId id="261" r:id="rId6"/>
    <p:sldId id="264" r:id="rId7"/>
    <p:sldId id="258" r:id="rId8"/>
    <p:sldId id="269" r:id="rId9"/>
    <p:sldId id="268" r:id="rId10"/>
    <p:sldId id="265" r:id="rId11"/>
    <p:sldId id="266" r:id="rId12"/>
    <p:sldId id="273" r:id="rId13"/>
    <p:sldId id="267" r:id="rId14"/>
    <p:sldId id="270" r:id="rId15"/>
    <p:sldId id="274" r:id="rId16"/>
    <p:sldId id="263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41BA2-BA8D-4FFD-8175-A117C9C4C8D7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77885-6948-4A56-9DC3-756DCEE2FA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117180" cy="3096344"/>
          </a:xfrm>
        </p:spPr>
        <p:txBody>
          <a:bodyPr/>
          <a:lstStyle/>
          <a:p>
            <a:pPr algn="ctr"/>
            <a:r>
              <a:rPr lang="ru-RU" dirty="0" smtClean="0"/>
              <a:t>Портфолио </a:t>
            </a:r>
            <a:r>
              <a:rPr lang="ru-RU" dirty="0" err="1" smtClean="0"/>
              <a:t>тьютора</a:t>
            </a:r>
            <a:r>
              <a:rPr lang="ru-RU" dirty="0" smtClean="0"/>
              <a:t> по реализации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4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i="1" dirty="0" smtClean="0"/>
              <a:t>Перечень технологий, рекомендованных в  материалах федерального оператора ПНПО: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125112" cy="554461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lvl="1"/>
            <a:r>
              <a:rPr lang="ru-RU" dirty="0" smtClean="0"/>
              <a:t>развивающее обучение;</a:t>
            </a:r>
          </a:p>
          <a:p>
            <a:pPr lvl="1"/>
            <a:r>
              <a:rPr lang="ru-RU" dirty="0" smtClean="0"/>
              <a:t>коллективная система обучения (КСО);</a:t>
            </a:r>
          </a:p>
          <a:p>
            <a:pPr lvl="1"/>
            <a:r>
              <a:rPr lang="ru-RU" dirty="0" smtClean="0"/>
              <a:t>технология решения исследовательских задач (ТРИЗ);</a:t>
            </a:r>
          </a:p>
          <a:p>
            <a:pPr lvl="1"/>
            <a:r>
              <a:rPr lang="ru-RU" dirty="0" smtClean="0"/>
              <a:t>исследовательские и проектные методы;</a:t>
            </a:r>
          </a:p>
          <a:p>
            <a:pPr lvl="1"/>
            <a:r>
              <a:rPr lang="ru-RU" dirty="0" smtClean="0"/>
              <a:t>технология модульного и блочно-модульного обучения;</a:t>
            </a:r>
          </a:p>
          <a:p>
            <a:pPr lvl="1"/>
            <a:r>
              <a:rPr lang="ru-RU" dirty="0" smtClean="0"/>
              <a:t>технология «дебаты»;</a:t>
            </a:r>
          </a:p>
          <a:p>
            <a:pPr lvl="1"/>
            <a:r>
              <a:rPr lang="ru-RU" dirty="0" smtClean="0"/>
              <a:t>технология развития критического мышления;</a:t>
            </a:r>
          </a:p>
          <a:p>
            <a:pPr lvl="1"/>
            <a:r>
              <a:rPr lang="ru-RU" dirty="0" smtClean="0"/>
              <a:t>лекционно-семинарская система обучения;</a:t>
            </a:r>
          </a:p>
          <a:p>
            <a:pPr lvl="1"/>
            <a:r>
              <a:rPr lang="ru-RU" dirty="0" smtClean="0"/>
              <a:t>технология использования в обучении игровых методов: ролевых, деловых и других видов обучающих игр;</a:t>
            </a:r>
          </a:p>
          <a:p>
            <a:pPr lvl="1"/>
            <a:r>
              <a:rPr lang="ru-RU" dirty="0" smtClean="0"/>
              <a:t>обучение в сотрудничестве;</a:t>
            </a:r>
          </a:p>
          <a:p>
            <a:pPr lvl="1"/>
            <a:r>
              <a:rPr lang="ru-RU" dirty="0" smtClean="0"/>
              <a:t>информационно-коммуникационные технологии;</a:t>
            </a:r>
          </a:p>
          <a:p>
            <a:pPr lvl="1"/>
            <a:r>
              <a:rPr lang="ru-RU" dirty="0" err="1" smtClean="0"/>
              <a:t>здоровьесберегающие</a:t>
            </a:r>
            <a:r>
              <a:rPr lang="ru-RU" dirty="0" smtClean="0"/>
              <a:t> технологии;</a:t>
            </a:r>
          </a:p>
          <a:p>
            <a:pPr lvl="1"/>
            <a:r>
              <a:rPr lang="ru-RU" dirty="0" smtClean="0"/>
              <a:t>система инновационной оценки «</a:t>
            </a:r>
            <a:r>
              <a:rPr lang="ru-RU" dirty="0" err="1" smtClean="0"/>
              <a:t>портфолио</a:t>
            </a:r>
            <a:r>
              <a:rPr lang="ru-RU" dirty="0" smtClean="0"/>
              <a:t>»;</a:t>
            </a:r>
          </a:p>
          <a:p>
            <a:pPr lvl="1"/>
            <a:r>
              <a:rPr lang="ru-RU" dirty="0" smtClean="0"/>
              <a:t>технологии интерактивного и дистанционного обучения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920349"/>
            <a:ext cx="7125113" cy="924475"/>
          </a:xfrm>
        </p:spPr>
        <p:txBody>
          <a:bodyPr/>
          <a:lstStyle/>
          <a:p>
            <a:r>
              <a:rPr lang="ru-RU" sz="2400" dirty="0" smtClean="0"/>
              <a:t>Приёмы формирования УУД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- Знаю, Хочу знать, Узнал</a:t>
            </a:r>
          </a:p>
          <a:p>
            <a:r>
              <a:rPr lang="ru-RU" dirty="0" smtClean="0"/>
              <a:t>- Игра «Как ты думаешь?»</a:t>
            </a:r>
          </a:p>
          <a:p>
            <a:r>
              <a:rPr lang="ru-RU" dirty="0" smtClean="0"/>
              <a:t>- «Верю- не верю»</a:t>
            </a:r>
          </a:p>
          <a:p>
            <a:r>
              <a:rPr lang="ru-RU" dirty="0" smtClean="0"/>
              <a:t>- «</a:t>
            </a:r>
            <a:r>
              <a:rPr lang="ru-RU" dirty="0" err="1" smtClean="0"/>
              <a:t>Инсерт</a:t>
            </a:r>
            <a:r>
              <a:rPr lang="ru-RU" dirty="0" smtClean="0"/>
              <a:t>»</a:t>
            </a:r>
          </a:p>
          <a:p>
            <a:r>
              <a:rPr lang="ru-RU" dirty="0" smtClean="0"/>
              <a:t>-«Зигзаг»</a:t>
            </a:r>
          </a:p>
          <a:p>
            <a:r>
              <a:rPr lang="ru-RU" dirty="0" smtClean="0"/>
              <a:t>- Приёмы работы с вопросами</a:t>
            </a:r>
          </a:p>
          <a:p>
            <a:r>
              <a:rPr lang="ru-RU" dirty="0" smtClean="0"/>
              <a:t>- Кластеры</a:t>
            </a:r>
          </a:p>
          <a:p>
            <a:r>
              <a:rPr lang="ru-RU" dirty="0" smtClean="0"/>
              <a:t>-«Фиш-бон»</a:t>
            </a:r>
          </a:p>
          <a:p>
            <a:r>
              <a:rPr lang="ru-RU" dirty="0" smtClean="0"/>
              <a:t>-«Идеал»</a:t>
            </a:r>
          </a:p>
          <a:p>
            <a:r>
              <a:rPr lang="ru-RU" dirty="0" smtClean="0"/>
              <a:t>- Концептуальный анализ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Приёмы формирования УУД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5760640"/>
          </a:xfrm>
        </p:spPr>
        <p:txBody>
          <a:bodyPr>
            <a:normAutofit/>
          </a:bodyPr>
          <a:lstStyle/>
          <a:p>
            <a:r>
              <a:rPr lang="ru-RU" dirty="0" smtClean="0"/>
              <a:t>- Сюжетная таблица</a:t>
            </a:r>
          </a:p>
          <a:p>
            <a:r>
              <a:rPr lang="ru-RU" dirty="0" smtClean="0"/>
              <a:t>-Ромашка </a:t>
            </a:r>
            <a:r>
              <a:rPr lang="ru-RU" dirty="0" err="1" smtClean="0"/>
              <a:t>Блума</a:t>
            </a:r>
            <a:endParaRPr lang="ru-RU" dirty="0" smtClean="0"/>
          </a:p>
          <a:p>
            <a:r>
              <a:rPr lang="ru-RU" dirty="0" smtClean="0"/>
              <a:t>- Мозговая атака</a:t>
            </a:r>
          </a:p>
          <a:p>
            <a:r>
              <a:rPr lang="ru-RU" dirty="0" smtClean="0"/>
              <a:t>- Перепутанные цепочки</a:t>
            </a:r>
          </a:p>
          <a:p>
            <a:r>
              <a:rPr lang="ru-RU" dirty="0" smtClean="0"/>
              <a:t>- Перекрестная дискуссия</a:t>
            </a:r>
          </a:p>
          <a:p>
            <a:r>
              <a:rPr lang="ru-RU" dirty="0" smtClean="0"/>
              <a:t>- Семинары совместного редактирования</a:t>
            </a:r>
          </a:p>
          <a:p>
            <a:r>
              <a:rPr lang="ru-RU" dirty="0" smtClean="0"/>
              <a:t>- Шесть шляп мышления</a:t>
            </a:r>
          </a:p>
          <a:p>
            <a:r>
              <a:rPr lang="ru-RU" dirty="0" smtClean="0"/>
              <a:t>- «Корзина» идей, понятий, имён</a:t>
            </a:r>
          </a:p>
          <a:p>
            <a:r>
              <a:rPr lang="ru-RU" dirty="0" smtClean="0"/>
              <a:t>- Мудрые совы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125113" cy="924475"/>
          </a:xfrm>
        </p:spPr>
        <p:txBody>
          <a:bodyPr/>
          <a:lstStyle/>
          <a:p>
            <a:r>
              <a:rPr lang="ru-RU" dirty="0" smtClean="0"/>
              <a:t>Современный урок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24745"/>
            <a:ext cx="7848871" cy="54006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Системно-деятельностный</a:t>
            </a:r>
            <a:r>
              <a:rPr lang="ru-RU" dirty="0" smtClean="0"/>
              <a:t> подход</a:t>
            </a:r>
          </a:p>
          <a:p>
            <a:r>
              <a:rPr lang="ru-RU" dirty="0" smtClean="0"/>
              <a:t>Система развивающего обучения</a:t>
            </a:r>
          </a:p>
          <a:p>
            <a:r>
              <a:rPr lang="ru-RU" dirty="0" smtClean="0"/>
              <a:t>Использование приёмов технологии развития критического мышления и диалогового взаимодействия для оптимизации работы с информацией</a:t>
            </a:r>
          </a:p>
          <a:p>
            <a:r>
              <a:rPr lang="ru-RU" dirty="0" smtClean="0"/>
              <a:t>Современные методы оценивания (</a:t>
            </a:r>
            <a:r>
              <a:rPr lang="ru-RU" dirty="0" err="1" smtClean="0"/>
              <a:t>портфолио</a:t>
            </a:r>
            <a:r>
              <a:rPr lang="ru-RU" dirty="0" smtClean="0"/>
              <a:t>)</a:t>
            </a:r>
          </a:p>
          <a:p>
            <a:r>
              <a:rPr lang="ru-RU" dirty="0" smtClean="0"/>
              <a:t>Изменение </a:t>
            </a:r>
            <a:r>
              <a:rPr lang="ru-RU" dirty="0" err="1" smtClean="0"/>
              <a:t>целеполагания</a:t>
            </a:r>
            <a:r>
              <a:rPr lang="ru-RU" dirty="0" smtClean="0"/>
              <a:t>, формулируемое через деятельность учащихся</a:t>
            </a:r>
          </a:p>
          <a:p>
            <a:r>
              <a:rPr lang="ru-RU" dirty="0" smtClean="0"/>
              <a:t>Ориентирование учебного материала на практику, связь с жизнью</a:t>
            </a:r>
          </a:p>
          <a:p>
            <a:r>
              <a:rPr lang="ru-RU" dirty="0" smtClean="0"/>
              <a:t>Акцент на аналитическую работу(достижение целей, планирование путей реализации целей, рефлексия)</a:t>
            </a:r>
          </a:p>
          <a:p>
            <a:r>
              <a:rPr lang="ru-RU" dirty="0" smtClean="0"/>
              <a:t>Формирование информационных умений и </a:t>
            </a:r>
            <a:r>
              <a:rPr lang="ru-RU" dirty="0" err="1" smtClean="0"/>
              <a:t>метапредметных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       (</a:t>
            </a:r>
            <a:r>
              <a:rPr lang="ru-RU" dirty="0" err="1" smtClean="0"/>
              <a:t>Муштавинская</a:t>
            </a:r>
            <a:r>
              <a:rPr lang="ru-RU" dirty="0" smtClean="0"/>
              <a:t> И.В.)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копилка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600" b="1" u="sng" dirty="0" smtClean="0"/>
              <a:t>Курсы повышения квалификации</a:t>
            </a:r>
          </a:p>
          <a:p>
            <a:r>
              <a:rPr lang="ru-RU" sz="1600" dirty="0" smtClean="0"/>
              <a:t>     Технологии формирования УУД (АППО  январь2012)</a:t>
            </a:r>
          </a:p>
          <a:p>
            <a:r>
              <a:rPr lang="ru-RU" sz="1600" dirty="0" smtClean="0"/>
              <a:t>     </a:t>
            </a:r>
            <a:r>
              <a:rPr lang="ru-RU" sz="1600" dirty="0" err="1" smtClean="0"/>
              <a:t>Тьютор</a:t>
            </a:r>
            <a:r>
              <a:rPr lang="ru-RU" sz="1600" dirty="0" smtClean="0"/>
              <a:t> по внедрению ФГОС(АППО май 2012)</a:t>
            </a:r>
          </a:p>
          <a:p>
            <a:r>
              <a:rPr lang="ru-RU" sz="1600" dirty="0" smtClean="0"/>
              <a:t>     Компьютерные курсы на базе ГБОУ гимназии                      №446(планируются в июне 2012)</a:t>
            </a:r>
          </a:p>
          <a:p>
            <a:pPr>
              <a:buFontTx/>
              <a:buChar char="-"/>
            </a:pPr>
            <a:r>
              <a:rPr lang="ru-RU" sz="1600" b="1" u="sng" dirty="0" smtClean="0"/>
              <a:t>Распространение собственного педагогического опыта</a:t>
            </a:r>
          </a:p>
          <a:p>
            <a:pPr>
              <a:buNone/>
            </a:pPr>
            <a:r>
              <a:rPr lang="ru-RU" sz="1600" dirty="0" smtClean="0"/>
              <a:t>     Участие  в методических объединениях школы(открытый урок)</a:t>
            </a:r>
          </a:p>
          <a:p>
            <a:pPr>
              <a:buNone/>
            </a:pPr>
            <a:r>
              <a:rPr lang="ru-RU" sz="1600" dirty="0" smtClean="0"/>
              <a:t>     Участие в семинаре районного уровня по теме: «Использование </a:t>
            </a:r>
            <a:r>
              <a:rPr lang="ru-RU" sz="1600" dirty="0" err="1" smtClean="0"/>
              <a:t>здоровьесберегающих</a:t>
            </a:r>
            <a:r>
              <a:rPr lang="ru-RU" sz="1600" dirty="0" smtClean="0"/>
              <a:t> технологий на уроках английского языка»(этап проектной деятельности)</a:t>
            </a:r>
          </a:p>
          <a:p>
            <a:pPr>
              <a:buNone/>
            </a:pPr>
            <a:r>
              <a:rPr lang="ru-RU" sz="1600" dirty="0" smtClean="0"/>
              <a:t>     Открытый урок для педагогов района (Литературное чтение Дж. </a:t>
            </a:r>
            <a:r>
              <a:rPr lang="ru-RU" sz="1600" dirty="0" err="1" smtClean="0"/>
              <a:t>Родари</a:t>
            </a:r>
            <a:r>
              <a:rPr lang="ru-RU" sz="1600" dirty="0" smtClean="0"/>
              <a:t> «Солнце и туча» «Секрет счастья» с использованием технологии РКМ)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Методическая копилка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200" dirty="0" smtClean="0"/>
              <a:t>      </a:t>
            </a:r>
            <a:r>
              <a:rPr lang="ru-RU" sz="1600" dirty="0" smtClean="0"/>
              <a:t>Мастер –класс для коллег и родителей учеников по теме: «</a:t>
            </a:r>
            <a:r>
              <a:rPr lang="ru-RU" sz="1600" dirty="0" err="1" smtClean="0"/>
              <a:t>Портфолио</a:t>
            </a:r>
            <a:r>
              <a:rPr lang="ru-RU" sz="1600" dirty="0" smtClean="0"/>
              <a:t>»-современный способ оценивания.</a:t>
            </a:r>
          </a:p>
          <a:p>
            <a:r>
              <a:rPr lang="ru-RU" sz="1600" dirty="0" smtClean="0"/>
              <a:t>     Публикация собственного методического пособия      «Приёмы формирования УУД у обучающихся на ступени начального образования»</a:t>
            </a:r>
          </a:p>
          <a:p>
            <a:r>
              <a:rPr lang="ru-RU" sz="1600" dirty="0" smtClean="0"/>
              <a:t>Более подробную информацию можно найти на сайте:</a:t>
            </a:r>
          </a:p>
          <a:p>
            <a:pPr marL="0" indent="0">
              <a:buNone/>
            </a:pPr>
            <a:r>
              <a:rPr lang="ru-RU" sz="1600" dirty="0"/>
              <a:t> </a:t>
            </a:r>
            <a:r>
              <a:rPr lang="ru-RU" sz="1600" dirty="0" smtClean="0"/>
              <a:t>    </a:t>
            </a:r>
            <a:r>
              <a:rPr lang="en-US" sz="1600" dirty="0" smtClean="0"/>
              <a:t>fedotova-anna.ucoz.</a:t>
            </a:r>
            <a:r>
              <a:rPr lang="en-US" sz="1600" dirty="0" smtClean="0"/>
              <a:t>ru</a:t>
            </a:r>
            <a:endParaRPr lang="ru-RU" sz="1600" dirty="0" smtClean="0"/>
          </a:p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  </a:t>
            </a:r>
            <a:r>
              <a:rPr lang="ru-RU" sz="1600" b="1" u="sng" dirty="0" smtClean="0"/>
              <a:t>-    Заимствование опыта коллег</a:t>
            </a:r>
          </a:p>
          <a:p>
            <a:pPr>
              <a:buNone/>
            </a:pPr>
            <a:r>
              <a:rPr lang="ru-RU" sz="1600" dirty="0" smtClean="0"/>
              <a:t>        в своей школе</a:t>
            </a:r>
          </a:p>
          <a:p>
            <a:pPr>
              <a:buNone/>
            </a:pPr>
            <a:r>
              <a:rPr lang="ru-RU" sz="1600" dirty="0" smtClean="0"/>
              <a:t>        в школах района</a:t>
            </a:r>
          </a:p>
          <a:p>
            <a:pPr>
              <a:buNone/>
            </a:pPr>
            <a:r>
              <a:rPr lang="ru-RU" sz="1600" dirty="0" smtClean="0"/>
              <a:t>        в образовательных учреждениях, которые являются городскими  экспериментальными   площадками</a:t>
            </a:r>
          </a:p>
          <a:p>
            <a:pPr>
              <a:buNone/>
            </a:pPr>
            <a:r>
              <a:rPr lang="ru-RU" sz="1600" dirty="0" smtClean="0"/>
              <a:t>    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/>
              <a:t>Проанализировав свою деятельность, был сделан ряд выводов: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на данный момент соотношу свою деятельность с наставнической( для учеников )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могу консультировать по вопросам внедрения ФГОС  коллег, родителей  учеников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владею некоторыми приёмами из технологий диалогового взаимодействия и развития критического мышления,  могу поделиться опытом с коллегами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Евгений\Desktop\DSC060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075" y="1806575"/>
            <a:ext cx="2739297" cy="205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125113" cy="924475"/>
          </a:xfrm>
        </p:spPr>
        <p:txBody>
          <a:bodyPr/>
          <a:lstStyle/>
          <a:p>
            <a:r>
              <a:rPr lang="ru-RU" dirty="0" smtClean="0"/>
              <a:t>Федотова Анна Николаевна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53344"/>
            <a:ext cx="7125112" cy="5904656"/>
          </a:xfrm>
        </p:spPr>
        <p:txBody>
          <a:bodyPr>
            <a:normAutofit/>
          </a:bodyPr>
          <a:lstStyle/>
          <a:p>
            <a:r>
              <a:rPr lang="ru-RU" u="sng" dirty="0" smtClean="0"/>
              <a:t>Образовательное учреждение:</a:t>
            </a:r>
            <a:r>
              <a:rPr lang="ru-RU" dirty="0" smtClean="0"/>
              <a:t> ГБОУ гимназия</a:t>
            </a:r>
          </a:p>
          <a:p>
            <a:pPr>
              <a:buNone/>
            </a:pPr>
            <a:r>
              <a:rPr lang="ru-RU" dirty="0" smtClean="0"/>
              <a:t>    №446 </a:t>
            </a:r>
            <a:r>
              <a:rPr lang="ru-RU" dirty="0" err="1" smtClean="0"/>
              <a:t>Колпинского</a:t>
            </a:r>
            <a:r>
              <a:rPr lang="ru-RU" dirty="0" smtClean="0"/>
              <a:t> района г. Санкт-Петербурга</a:t>
            </a:r>
          </a:p>
          <a:p>
            <a:r>
              <a:rPr lang="ru-RU" u="sng" dirty="0" smtClean="0"/>
              <a:t>Дата создания: </a:t>
            </a:r>
            <a:r>
              <a:rPr lang="ru-RU" dirty="0" smtClean="0"/>
              <a:t>март-апрель 2012 года.</a:t>
            </a:r>
          </a:p>
          <a:p>
            <a:r>
              <a:rPr lang="ru-RU" u="sng" dirty="0" smtClean="0"/>
              <a:t>Образование:</a:t>
            </a:r>
            <a:r>
              <a:rPr lang="ru-RU" dirty="0" smtClean="0"/>
              <a:t> высшее педагогическое. </a:t>
            </a:r>
          </a:p>
          <a:p>
            <a:r>
              <a:rPr lang="ru-RU" u="sng" dirty="0" smtClean="0"/>
              <a:t>Категория:</a:t>
            </a:r>
            <a:r>
              <a:rPr lang="ru-RU" dirty="0" smtClean="0"/>
              <a:t> первая.</a:t>
            </a:r>
          </a:p>
          <a:p>
            <a:r>
              <a:rPr lang="ru-RU" u="sng" dirty="0" smtClean="0"/>
              <a:t>Должность:</a:t>
            </a:r>
            <a:r>
              <a:rPr lang="ru-RU" dirty="0" smtClean="0"/>
              <a:t> учитель начальных классов.</a:t>
            </a:r>
          </a:p>
          <a:p>
            <a:r>
              <a:rPr lang="ru-RU" u="sng" dirty="0" smtClean="0"/>
              <a:t>Педагогический стаж</a:t>
            </a:r>
            <a:r>
              <a:rPr lang="ru-RU" dirty="0" smtClean="0"/>
              <a:t>: 6 лет.</a:t>
            </a:r>
          </a:p>
          <a:p>
            <a:r>
              <a:rPr lang="ru-RU" u="sng" dirty="0" smtClean="0"/>
              <a:t>Повышение квалификации: </a:t>
            </a:r>
            <a:r>
              <a:rPr lang="ru-RU" dirty="0" smtClean="0"/>
              <a:t>АППО 2011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«Технологии формирования УУД»</a:t>
            </a:r>
          </a:p>
          <a:p>
            <a:pPr marL="0" indent="0"/>
            <a:r>
              <a:rPr lang="ru-RU" dirty="0" smtClean="0"/>
              <a:t>  </a:t>
            </a:r>
            <a:r>
              <a:rPr lang="ru-RU" u="sng" dirty="0" smtClean="0"/>
              <a:t>Педагогическое кредо: </a:t>
            </a:r>
            <a:r>
              <a:rPr lang="ru-RU" dirty="0" smtClean="0"/>
              <a:t>«Учить детей и учиться вместе</a:t>
            </a:r>
          </a:p>
          <a:p>
            <a:pPr marL="0" indent="0">
              <a:buNone/>
            </a:pPr>
            <a:r>
              <a:rPr lang="ru-RU" dirty="0" smtClean="0"/>
              <a:t>     с ними».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2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Тьютор-это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4051437"/>
          </a:xfrm>
        </p:spPr>
        <p:txBody>
          <a:bodyPr>
            <a:normAutofit/>
          </a:bodyPr>
          <a:lstStyle/>
          <a:p>
            <a:r>
              <a:rPr lang="ru-RU" dirty="0" smtClean="0"/>
              <a:t>Индивидуальный научный руководитель студента</a:t>
            </a:r>
          </a:p>
          <a:p>
            <a:r>
              <a:rPr lang="ru-RU" dirty="0" smtClean="0"/>
              <a:t>Репетитор</a:t>
            </a:r>
          </a:p>
          <a:p>
            <a:r>
              <a:rPr lang="ru-RU" dirty="0" smtClean="0"/>
              <a:t>Воспитатель</a:t>
            </a:r>
          </a:p>
          <a:p>
            <a:r>
              <a:rPr lang="ru-RU" dirty="0" smtClean="0"/>
              <a:t>Опекун</a:t>
            </a:r>
          </a:p>
          <a:p>
            <a:r>
              <a:rPr lang="ru-RU" dirty="0" smtClean="0"/>
              <a:t>Наставник</a:t>
            </a:r>
          </a:p>
          <a:p>
            <a:r>
              <a:rPr lang="ru-RU" dirty="0" smtClean="0"/>
              <a:t>Руководитель учебной группы, изучающей курс</a:t>
            </a:r>
          </a:p>
          <a:p>
            <a:r>
              <a:rPr lang="ru-RU" dirty="0" smtClean="0"/>
              <a:t>Человек, занимающийся методической работой</a:t>
            </a:r>
          </a:p>
          <a:p>
            <a:r>
              <a:rPr lang="ru-RU" dirty="0" smtClean="0"/>
              <a:t>Преподаватель-консультант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627784" y="2708920"/>
            <a:ext cx="381642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Тьюторский</a:t>
            </a:r>
            <a:r>
              <a:rPr lang="ru-RU" dirty="0" smtClean="0"/>
              <a:t> функционал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5576" y="620688"/>
            <a:ext cx="2160240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Индивидуаль</a:t>
            </a:r>
            <a:endParaRPr lang="ru-RU" dirty="0" smtClean="0"/>
          </a:p>
          <a:p>
            <a:pPr algn="ctr"/>
            <a:r>
              <a:rPr lang="ru-RU" dirty="0" err="1" smtClean="0"/>
              <a:t>ная</a:t>
            </a:r>
            <a:r>
              <a:rPr lang="ru-RU" dirty="0" smtClean="0"/>
              <a:t> работа с учащимися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332656"/>
            <a:ext cx="208823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Помощь учащимся в процессе самообучения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660232" y="3140968"/>
            <a:ext cx="1944216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Организует взаимодействие учеников с другими учителями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300192" y="620688"/>
            <a:ext cx="2088232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Активно сотрудничает с родителями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059832" y="4797152"/>
            <a:ext cx="2880320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Проводит индивидуальные и групповые консультации с родителями и коллегами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51520" y="3140968"/>
            <a:ext cx="1728192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Участвует в работе педагогических советов, методических объединений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4" idx="0"/>
          </p:cNvCxnSpPr>
          <p:nvPr/>
        </p:nvCxnSpPr>
        <p:spPr>
          <a:xfrm flipV="1">
            <a:off x="4535996" y="1988840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5652120" y="2348880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 flipV="1">
            <a:off x="3059832" y="2348880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195736" y="3861048"/>
            <a:ext cx="50405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535996" y="4401108"/>
            <a:ext cx="0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156176" y="4005064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err="1" smtClean="0"/>
              <a:t>Тьютор</a:t>
            </a:r>
            <a:r>
              <a:rPr lang="ru-RU" sz="2400" dirty="0" smtClean="0"/>
              <a:t> по внедрению ФГОС должен знать: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Приоритетные направления развития образовательной системы РФ</a:t>
            </a:r>
          </a:p>
          <a:p>
            <a:r>
              <a:rPr lang="ru-RU" sz="1600" dirty="0" smtClean="0"/>
              <a:t>Законы и нормативные правовые акты</a:t>
            </a:r>
          </a:p>
          <a:p>
            <a:r>
              <a:rPr lang="ru-RU" sz="1600" dirty="0" smtClean="0"/>
              <a:t>Конвенцию о правах ребёнка</a:t>
            </a:r>
          </a:p>
          <a:p>
            <a:r>
              <a:rPr lang="ru-RU" sz="1600" dirty="0" smtClean="0"/>
              <a:t>Методы и формы мониторинга деятельности обучающихся</a:t>
            </a:r>
          </a:p>
          <a:p>
            <a:r>
              <a:rPr lang="ru-RU" sz="1600" dirty="0" smtClean="0"/>
              <a:t>Технологии открытого образования и </a:t>
            </a:r>
            <a:r>
              <a:rPr lang="ru-RU" sz="1600" dirty="0" err="1" smtClean="0"/>
              <a:t>тьюторские</a:t>
            </a:r>
            <a:r>
              <a:rPr lang="ru-RU" sz="1600" dirty="0" smtClean="0"/>
              <a:t> технологии</a:t>
            </a:r>
          </a:p>
          <a:p>
            <a:r>
              <a:rPr lang="ru-RU" sz="1600" dirty="0" smtClean="0"/>
              <a:t>Технологии продуктивного обучения, </a:t>
            </a:r>
            <a:r>
              <a:rPr lang="ru-RU" sz="1600" dirty="0" err="1" smtClean="0"/>
              <a:t>компетентностный</a:t>
            </a:r>
            <a:r>
              <a:rPr lang="ru-RU" sz="1600" dirty="0" smtClean="0"/>
              <a:t> подход</a:t>
            </a:r>
          </a:p>
          <a:p>
            <a:r>
              <a:rPr lang="ru-RU" sz="1600" dirty="0" smtClean="0"/>
              <a:t>Методы установления контактов с обучающимися разного возраста и  их родителями, коллегами.</a:t>
            </a:r>
          </a:p>
          <a:p>
            <a:r>
              <a:rPr lang="ru-RU" sz="1600" dirty="0" smtClean="0"/>
              <a:t> Правила работы с современным оборудованием.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7621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работы </a:t>
            </a:r>
            <a:r>
              <a:rPr lang="ru-RU" dirty="0" err="1" smtClean="0"/>
              <a:t>тьютора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 вовлекать учителей в процессы самообразования и саморазвития;</a:t>
            </a:r>
          </a:p>
          <a:p>
            <a:pPr lvl="0"/>
            <a:r>
              <a:rPr lang="ru-RU" dirty="0" smtClean="0"/>
              <a:t> проектировать учебные модули и конкретные учебные занятия;</a:t>
            </a:r>
          </a:p>
          <a:p>
            <a:pPr lvl="0"/>
            <a:r>
              <a:rPr lang="ru-RU" dirty="0" smtClean="0"/>
              <a:t>консультировать учителей и родителей в процессе обучения;</a:t>
            </a:r>
          </a:p>
          <a:p>
            <a:pPr lvl="0"/>
            <a:r>
              <a:rPr lang="ru-RU" dirty="0" smtClean="0"/>
              <a:t>диагностировать состояние и ход обучения;</a:t>
            </a:r>
          </a:p>
          <a:p>
            <a:pPr lvl="0"/>
            <a:r>
              <a:rPr lang="ru-RU" dirty="0" smtClean="0"/>
              <a:t>корректировать деятельность обучающихся;</a:t>
            </a:r>
          </a:p>
          <a:p>
            <a:pPr lvl="0"/>
            <a:r>
              <a:rPr lang="ru-RU" dirty="0" smtClean="0"/>
              <a:t>осуществлять рефлексию деятельности (своей и обучающихся)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Евгений\Desktop\дерево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21523"/>
            <a:ext cx="7272807" cy="5443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530120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Нормативная база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3933056"/>
            <a:ext cx="15841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Глоссарий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3243440"/>
            <a:ext cx="1944216" cy="401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Современный урок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67744" y="1772816"/>
            <a:ext cx="19442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Технологии и приёмы формирования УУД</a:t>
            </a:r>
            <a:endParaRPr lang="ru-RU" sz="1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2348880"/>
            <a:ext cx="158417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Методическая копилка</a:t>
            </a:r>
            <a:endParaRPr lang="ru-RU" sz="1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995936" y="980728"/>
            <a:ext cx="18722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Трудности и пути их решения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16286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Нормативная база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764704"/>
            <a:ext cx="7125112" cy="405143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 Федеральный государственный образовательный стандарт начального общего образования</a:t>
            </a:r>
          </a:p>
          <a:p>
            <a:r>
              <a:rPr lang="ru-RU" dirty="0" smtClean="0"/>
              <a:t>Концепция духовно-нравственного развития и воспитания личности гражданина России</a:t>
            </a:r>
          </a:p>
          <a:p>
            <a:r>
              <a:rPr lang="ru-RU" dirty="0" smtClean="0"/>
              <a:t>Послание Президента Федеральному Собранию </a:t>
            </a:r>
          </a:p>
          <a:p>
            <a:r>
              <a:rPr lang="ru-RU" dirty="0" smtClean="0"/>
              <a:t>Концепция долгосрочного социально-экономического развития Российской Федерации</a:t>
            </a:r>
          </a:p>
          <a:p>
            <a:r>
              <a:rPr lang="ru-RU" dirty="0" smtClean="0"/>
              <a:t>Фундаментальное ядро содержания общего образования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 по ФГОС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9443" y="1412776"/>
            <a:ext cx="7125112" cy="5112567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2600" dirty="0" smtClean="0"/>
              <a:t>Фундаментальное ядро содержания общего образования</a:t>
            </a:r>
          </a:p>
          <a:p>
            <a:r>
              <a:rPr lang="ru-RU" sz="2600" dirty="0" smtClean="0"/>
              <a:t>Цели образования</a:t>
            </a:r>
          </a:p>
          <a:p>
            <a:r>
              <a:rPr lang="ru-RU" sz="2600" dirty="0" smtClean="0"/>
              <a:t>Ценностные ориентации( достижения, универсализм, благосклонность, традиции и др.)</a:t>
            </a:r>
          </a:p>
          <a:p>
            <a:r>
              <a:rPr lang="ru-RU" sz="2600" dirty="0" smtClean="0"/>
              <a:t>Универсальные учебные действия(личностные, регулятивные, познавательные, коммуникативные)</a:t>
            </a:r>
          </a:p>
          <a:p>
            <a:r>
              <a:rPr lang="ru-RU" sz="2600" dirty="0" smtClean="0"/>
              <a:t>Критерии оценки качества образования, </a:t>
            </a:r>
            <a:r>
              <a:rPr lang="ru-RU" sz="2600" dirty="0" err="1" smtClean="0"/>
              <a:t>сформированности</a:t>
            </a:r>
            <a:r>
              <a:rPr lang="ru-RU" sz="2600" dirty="0" smtClean="0"/>
              <a:t> УУД</a:t>
            </a:r>
          </a:p>
          <a:p>
            <a:r>
              <a:rPr lang="ru-RU" sz="2600" dirty="0" smtClean="0"/>
              <a:t>Внеурочная деятельность</a:t>
            </a:r>
          </a:p>
          <a:p>
            <a:r>
              <a:rPr lang="ru-RU" sz="2600" dirty="0" smtClean="0"/>
              <a:t>Духовно-моральное воспитание</a:t>
            </a:r>
          </a:p>
          <a:p>
            <a:r>
              <a:rPr lang="ru-RU" sz="2600" dirty="0" smtClean="0"/>
              <a:t>Информационное обеспечение субъектов образовательного процесса</a:t>
            </a:r>
          </a:p>
          <a:p>
            <a:r>
              <a:rPr lang="ru-RU" sz="2600" dirty="0" smtClean="0"/>
              <a:t>Материально-техническое обеспечение</a:t>
            </a:r>
          </a:p>
          <a:p>
            <a:r>
              <a:rPr lang="ru-RU" sz="2600" dirty="0" smtClean="0"/>
              <a:t>Основные функции стандартов в области общего образования</a:t>
            </a:r>
          </a:p>
          <a:p>
            <a:r>
              <a:rPr lang="ru-RU" sz="2600" dirty="0" err="1" smtClean="0"/>
              <a:t>Системно-деятельностный</a:t>
            </a:r>
            <a:r>
              <a:rPr lang="ru-RU" sz="2600" dirty="0" smtClean="0"/>
              <a:t> подход</a:t>
            </a:r>
          </a:p>
          <a:p>
            <a:endParaRPr lang="ru-RU" sz="2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TC101972873[[fn=Лето]]</Template>
  <TotalTime>11864</TotalTime>
  <Words>728</Words>
  <Application>Microsoft Office PowerPoint</Application>
  <PresentationFormat>Экран (4:3)</PresentationFormat>
  <Paragraphs>150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Summer</vt:lpstr>
      <vt:lpstr>Портфолио тьютора по реализации ФГОС</vt:lpstr>
      <vt:lpstr>Федотова Анна Николаевна</vt:lpstr>
      <vt:lpstr> Тьютор-это:</vt:lpstr>
      <vt:lpstr>Презентация PowerPoint</vt:lpstr>
      <vt:lpstr>Тьютор по внедрению ФГОС должен знать:</vt:lpstr>
      <vt:lpstr>Задачи работы тьютора:</vt:lpstr>
      <vt:lpstr>Презентация PowerPoint</vt:lpstr>
      <vt:lpstr>Нормативная база</vt:lpstr>
      <vt:lpstr>Глоссарий по ФГОС</vt:lpstr>
      <vt:lpstr>Перечень технологий, рекомендованных в  материалах федерального оператора ПНПО:   </vt:lpstr>
      <vt:lpstr>Приёмы формирования УУД</vt:lpstr>
      <vt:lpstr>Приёмы формирования УУД</vt:lpstr>
      <vt:lpstr>Современный урок</vt:lpstr>
      <vt:lpstr>Методическая копилка</vt:lpstr>
      <vt:lpstr>Методическая копилка</vt:lpstr>
      <vt:lpstr>Проанализировав свою деятельность, был сделан ряд выводов: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Портфолио тьютора по реализации ФГОС</dc:title>
  <dc:creator>Евгений</dc:creator>
  <cp:lastModifiedBy>Евгений</cp:lastModifiedBy>
  <cp:revision>1040</cp:revision>
  <dcterms:created xsi:type="dcterms:W3CDTF">2012-04-20T17:11:23Z</dcterms:created>
  <dcterms:modified xsi:type="dcterms:W3CDTF">2012-05-14T20:41:35Z</dcterms:modified>
</cp:coreProperties>
</file>