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81" r:id="rId6"/>
    <p:sldId id="260" r:id="rId7"/>
    <p:sldId id="262" r:id="rId8"/>
    <p:sldId id="264" r:id="rId9"/>
    <p:sldId id="271" r:id="rId10"/>
    <p:sldId id="265" r:id="rId11"/>
    <p:sldId id="266" r:id="rId12"/>
    <p:sldId id="273" r:id="rId13"/>
    <p:sldId id="274" r:id="rId14"/>
    <p:sldId id="275" r:id="rId15"/>
    <p:sldId id="276" r:id="rId16"/>
    <p:sldId id="277" r:id="rId17"/>
    <p:sldId id="279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42" autoAdjust="0"/>
    <p:restoredTop sz="94660" autoAdjust="0"/>
  </p:normalViewPr>
  <p:slideViewPr>
    <p:cSldViewPr>
      <p:cViewPr>
        <p:scale>
          <a:sx n="100" d="100"/>
          <a:sy n="100" d="100"/>
        </p:scale>
        <p:origin x="-360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3180521-86BC-4F85-9153-C8DD7EC9FFD4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C6A99DF-EBCB-4CF0-92EE-4938E58D7A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6A99DF-EBCB-4CF0-92EE-4938E58D7AF3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6A99DF-EBCB-4CF0-92EE-4938E58D7AF3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6A99DF-EBCB-4CF0-92EE-4938E58D7AF3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6A99DF-EBCB-4CF0-92EE-4938E58D7AF3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6A99DF-EBCB-4CF0-92EE-4938E58D7AF3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6F29C0E-FB07-4015-8400-AD2B5202DEC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6A99DF-EBCB-4CF0-92EE-4938E58D7AF3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6A99DF-EBCB-4CF0-92EE-4938E58D7AF3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6A99DF-EBCB-4CF0-92EE-4938E58D7AF3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6A99DF-EBCB-4CF0-92EE-4938E58D7AF3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6A99DF-EBCB-4CF0-92EE-4938E58D7AF3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6A99DF-EBCB-4CF0-92EE-4938E58D7AF3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6A99DF-EBCB-4CF0-92EE-4938E58D7AF3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6A99DF-EBCB-4CF0-92EE-4938E58D7AF3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6A99DF-EBCB-4CF0-92EE-4938E58D7AF3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6A99DF-EBCB-4CF0-92EE-4938E58D7AF3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6A99DF-EBCB-4CF0-92EE-4938E58D7AF3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AAC85-D13B-4DC7-BBFC-F2D71DE29483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42A97-70BD-4AB9-89BB-0340A97C88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B05D7-DCBB-4C82-BF2B-3498C4C52082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2AC46-B00D-4D94-A2EF-7CF7A41235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25F18-DA34-4F10-9F9C-284E14320DE4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D70B1-CDF2-49B4-97E4-C689D0079F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0010B-E964-49C3-BE08-3B383D1B0E67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69E26-C451-4763-8066-A415AABBE4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B6CAF-B373-41D6-BBDA-111B4CCD6C2D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4AE13-C20B-43F5-B6B6-6036A092C5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BA712-A94C-462D-A4DF-72080C2E4E70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079E8-36D4-4C98-9EF0-B530F16106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69E7B-65F4-4383-805B-C88ED94B14DC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12CF2-5225-4B34-833C-69A727AFE9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EBF78-F31F-4BDF-B4A7-2E88858E9987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6B6FF-44FC-4F01-8A36-8EAF0DCC89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0197-D75E-4893-BB5B-E772CA3B1C98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ABEF8-A712-4E67-B3A2-FD1F4867CF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4EB69-27C3-448F-87E9-881EBC3C2305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D2161-CFEC-4170-8B8C-4587F29237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2279E-A846-4192-9B1A-0C8C2EEA41BA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B4999-217C-400B-9590-7721B4DE8B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987DCA-341F-4626-8BB7-2C9B1A9CA288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D68550A-8694-47D7-BE49-5E07C8EDF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onotype Corsiva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onotype Corsiva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onotype Corsiva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onotype Corsiva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onotype Corsiva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onotype Corsiva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onotype Corsiva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onotype Corsiva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3000/jane00072008.a/0_199b5_6ea962cf_XL" TargetMode="External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6" Type="http://schemas.openxmlformats.org/officeDocument/2006/relationships/hyperlink" Target="http://img-fotki.yandex.ru/get/55/jane00072008.1/0_11f56_24b725ed_XL" TargetMode="External"/><Relationship Id="rId11" Type="http://schemas.openxmlformats.org/officeDocument/2006/relationships/image" Target="../media/image31.png"/><Relationship Id="rId5" Type="http://schemas.openxmlformats.org/officeDocument/2006/relationships/image" Target="../media/image28.jpeg"/><Relationship Id="rId10" Type="http://schemas.openxmlformats.org/officeDocument/2006/relationships/hyperlink" Target="http://img-fotki.yandex.ru/get/3205/jane00072008.14/0_1c2f8_253ba1dd_XL" TargetMode="External"/><Relationship Id="rId4" Type="http://schemas.openxmlformats.org/officeDocument/2006/relationships/hyperlink" Target="http://static.diary.ru/userdir/5/7/2/8/572849/32635793.jpg" TargetMode="External"/><Relationship Id="rId9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hyperlink" Target="http://www.mycomp.com.ua/issue/386_07/12/04.jpg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olnet.ee/sol/007/r_000.html" TargetMode="External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6" Type="http://schemas.openxmlformats.org/officeDocument/2006/relationships/image" Target="../media/image35.png"/><Relationship Id="rId11" Type="http://schemas.openxmlformats.org/officeDocument/2006/relationships/image" Target="../media/image39.gif"/><Relationship Id="rId5" Type="http://schemas.openxmlformats.org/officeDocument/2006/relationships/image" Target="../media/image34.png"/><Relationship Id="rId10" Type="http://schemas.openxmlformats.org/officeDocument/2006/relationships/image" Target="../media/image38.png"/><Relationship Id="rId4" Type="http://schemas.openxmlformats.org/officeDocument/2006/relationships/hyperlink" Target="http://www.solnet.ee/sol/008/kr_000.html" TargetMode="External"/><Relationship Id="rId9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4.jpeg"/><Relationship Id="rId4" Type="http://schemas.openxmlformats.org/officeDocument/2006/relationships/hyperlink" Target="http://www.set-3801.znaet.ru/im.xp/051056048049124050054054050049055053049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5" Type="http://schemas.openxmlformats.org/officeDocument/2006/relationships/image" Target="../media/image6.jpeg"/><Relationship Id="rId4" Type="http://schemas.openxmlformats.org/officeDocument/2006/relationships/hyperlink" Target="http://i1.i.ua/prikol/pic/9/0/287709_279993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7.jpeg"/><Relationship Id="rId4" Type="http://schemas.openxmlformats.org/officeDocument/2006/relationships/hyperlink" Target="http://img.sunhome.ru/UsersGallery/Cards/155/2382638.jpg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hyperlink" Target="http://i003.radikal.ru/1003/a6/1cf512699875.jpg" TargetMode="External"/><Relationship Id="rId9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r>
              <a:rPr lang="ru-RU" smtClean="0">
                <a:solidFill>
                  <a:srgbClr val="7030A0"/>
                </a:solidFill>
              </a:rPr>
              <a:t>МОУСОШ №1 начальная школа</a:t>
            </a:r>
          </a:p>
        </p:txBody>
      </p:sp>
      <p:pic>
        <p:nvPicPr>
          <p:cNvPr id="5" name="Содержимое 4" descr="SDC11305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57200" y="1357313"/>
            <a:ext cx="4038600" cy="3000375"/>
          </a:xfrm>
        </p:spPr>
      </p:pic>
      <p:pic>
        <p:nvPicPr>
          <p:cNvPr id="6" name="Содержимое 5" descr="SDC11304.JPG"/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648200" y="1285875"/>
            <a:ext cx="4038600" cy="3071813"/>
          </a:xfrm>
        </p:spPr>
      </p:pic>
      <p:sp>
        <p:nvSpPr>
          <p:cNvPr id="16" name="TextBox 15"/>
          <p:cNvSpPr txBox="1"/>
          <p:nvPr/>
        </p:nvSpPr>
        <p:spPr>
          <a:xfrm flipH="1">
            <a:off x="214313" y="4572000"/>
            <a:ext cx="214312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solidFill>
                  <a:srgbClr val="FF0000"/>
                </a:solidFill>
                <a:latin typeface="+mn-lt"/>
              </a:rPr>
              <a:t>Учитель начальных классов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29375" y="4643438"/>
            <a:ext cx="23574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kern="2000" dirty="0">
                <a:solidFill>
                  <a:srgbClr val="FF0000"/>
                </a:solidFill>
                <a:latin typeface="+mn-lt"/>
              </a:rPr>
              <a:t>Блинкова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kern="2000" dirty="0">
                <a:solidFill>
                  <a:srgbClr val="FF0000"/>
                </a:solidFill>
                <a:latin typeface="+mn-lt"/>
              </a:rPr>
              <a:t> Ольга Владимировна</a:t>
            </a:r>
          </a:p>
        </p:txBody>
      </p:sp>
      <p:pic>
        <p:nvPicPr>
          <p:cNvPr id="9" name="Рисунок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43188" y="2214563"/>
            <a:ext cx="3643312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95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57188" y="285750"/>
            <a:ext cx="8643937" cy="657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100" b="1">
                <a:solidFill>
                  <a:srgbClr val="FF0000"/>
                </a:solidFill>
                <a:latin typeface="Corbel" pitchFamily="34" charset="0"/>
              </a:rPr>
              <a:t>Мультимедийные технологии могут быть использованы:</a:t>
            </a:r>
            <a:r>
              <a:rPr lang="ru-RU">
                <a:latin typeface="Corbel" pitchFamily="34" charset="0"/>
              </a:rPr>
              <a:t/>
            </a:r>
            <a:br>
              <a:rPr lang="ru-RU">
                <a:latin typeface="Corbel" pitchFamily="34" charset="0"/>
              </a:rPr>
            </a:br>
            <a:r>
              <a:rPr lang="ru-RU" sz="2000">
                <a:solidFill>
                  <a:srgbClr val="7030A0"/>
                </a:solidFill>
                <a:latin typeface="Corbel" pitchFamily="34" charset="0"/>
              </a:rPr>
              <a:t>1. Для обозначения темы</a:t>
            </a: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/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- тема урока представлена на слайдах, в которых кратко изложены ключевые моменты разбираемого вопроса.</a:t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r>
              <a:rPr lang="ru-RU" sz="2000">
                <a:solidFill>
                  <a:srgbClr val="7030A0"/>
                </a:solidFill>
                <a:latin typeface="Corbel" pitchFamily="34" charset="0"/>
              </a:rPr>
              <a:t>2. Как сопровождение объяснения учителя</a:t>
            </a: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/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- могут использоваться созданные специально для конкретных уроков мультимедийные конспекты-презентации, создающие краткий текст, основные формулы, схемы, рисунки, видеофрагменты, анимации.</a:t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r>
              <a:rPr lang="ru-RU" sz="2000">
                <a:solidFill>
                  <a:srgbClr val="7030A0"/>
                </a:solidFill>
                <a:latin typeface="Corbel" pitchFamily="34" charset="0"/>
              </a:rPr>
              <a:t>3. Как информационно-обучающее пособие</a:t>
            </a: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/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- в обучении особенный акцент сегодня ставится на собственную деятельность ребенка по поиску, осознанию и переработке новых знаний. Учитель в этом случае выступает как организатор процессе учения, руководитель самостоятельной деятельности учащихся, оказывающий им нужную помощь и поддержку.</a:t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r>
              <a:rPr lang="ru-RU" sz="2000">
                <a:solidFill>
                  <a:srgbClr val="7030A0"/>
                </a:solidFill>
                <a:latin typeface="Corbel" pitchFamily="34" charset="0"/>
              </a:rPr>
              <a:t>4. Для контроля знаний</a:t>
            </a: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/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- использование компьютерного тестирования повышает эффективность учебного процесса, активизирует познавательную деятельность школьников. Тесты могут представлять собой варианты карточек с вопросами, ответы на которые ученик записывает в тетради или на специальном бланке.</a:t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endParaRPr lang="ru-RU" sz="2000">
              <a:solidFill>
                <a:srgbClr val="002060"/>
              </a:solidFill>
              <a:latin typeface="Corbe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739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57188" y="214313"/>
            <a:ext cx="8501062" cy="623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100" b="1">
                <a:solidFill>
                  <a:srgbClr val="FF0000"/>
                </a:solidFill>
                <a:latin typeface="Corbel" pitchFamily="34" charset="0"/>
              </a:rPr>
              <a:t>Особенности мультимедийной  технологии:</a:t>
            </a:r>
          </a:p>
          <a:p>
            <a:r>
              <a:rPr lang="ru-RU">
                <a:latin typeface="Corbel" pitchFamily="34" charset="0"/>
              </a:rPr>
              <a:t/>
            </a:r>
            <a:br>
              <a:rPr lang="ru-RU">
                <a:latin typeface="Corbel" pitchFamily="34" charset="0"/>
              </a:rPr>
            </a:b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1. качество изображения, выполняемого мелом на доске, не выдерживает никакого сравнения с аккуратным, ярким, четким и цветным изображением на экране;</a:t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2. с помощью доски и мела затруднено и нелепо объяснять работу с различными инструментами;</a:t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3. во время демонстрации презентации, даже с применением проектора, рабочее место учащегося достаточно хорошо освещено;</a:t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4. повышение уровня использования наглядности на уроке;</a:t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5. повышение производительности урока;</a:t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6. установление межпредметных связей;</a:t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7. преподаватель создающий, или использующий информационные технологии вынужден обращать огромное внимание на логику подачи учебного материала, что положительным образом сказывается на уровне знаний учащихся;</a:t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8. изменяется отношение к ПК. Ребята начинают воспринимать его в качестве универсального инструмента для работы в любой области человеческой деятельности, а не как инструмент для игр.</a:t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endParaRPr lang="ru-RU" sz="2000">
              <a:solidFill>
                <a:srgbClr val="002060"/>
              </a:solidFill>
              <a:latin typeface="Corbe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10997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00063" y="214313"/>
            <a:ext cx="77866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orbel" pitchFamily="34" charset="0"/>
              </a:rPr>
              <a:t>Опыт работы учителя начальных классов</a:t>
            </a:r>
            <a:endParaRPr lang="en-US" sz="2400" b="1">
              <a:solidFill>
                <a:srgbClr val="FF0000"/>
              </a:solidFill>
              <a:latin typeface="Corbel" pitchFamily="34" charset="0"/>
            </a:endParaRPr>
          </a:p>
          <a:p>
            <a:pPr algn="ctr"/>
            <a:r>
              <a:rPr lang="ru-RU" sz="2400" b="1">
                <a:solidFill>
                  <a:srgbClr val="FF0000"/>
                </a:solidFill>
                <a:latin typeface="Corbel" pitchFamily="34" charset="0"/>
              </a:rPr>
              <a:t> Блинковой О.В. по использованию ИКТ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643063" y="1071563"/>
            <a:ext cx="5286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orbel" pitchFamily="34" charset="0"/>
              </a:rPr>
              <a:t> </a:t>
            </a:r>
            <a:r>
              <a:rPr lang="ru-RU" sz="2000" b="1">
                <a:solidFill>
                  <a:srgbClr val="7030A0"/>
                </a:solidFill>
                <a:latin typeface="Corbel" pitchFamily="34" charset="0"/>
              </a:rPr>
              <a:t>презентации к урокам и внеклассным мероприятиям</a:t>
            </a:r>
            <a:br>
              <a:rPr lang="ru-RU" sz="2000" b="1">
                <a:solidFill>
                  <a:srgbClr val="7030A0"/>
                </a:solidFill>
                <a:latin typeface="Corbel" pitchFamily="34" charset="0"/>
              </a:rPr>
            </a:br>
            <a:endParaRPr lang="ru-RU" sz="2000" b="1">
              <a:solidFill>
                <a:srgbClr val="7030A0"/>
              </a:solidFill>
              <a:latin typeface="Corbel" pitchFamily="34" charset="0"/>
            </a:endParaRPr>
          </a:p>
        </p:txBody>
      </p:sp>
      <p:pic>
        <p:nvPicPr>
          <p:cNvPr id="1026" name="Picture 2" descr="C:\Documents and Settings\макс\Рабочий стол\выступление\luntik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1833563"/>
            <a:ext cx="4143375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макс\Рабочий стол\выступление\image002b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25" y="2357438"/>
            <a:ext cx="3643313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Documents and Settings\макс\Рабочий стол\выступление\1001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63" y="2857500"/>
            <a:ext cx="428625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Documents and Settings\макс\Рабочий стол\выступление\65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7750" y="3429000"/>
            <a:ext cx="40767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3187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75" y="1357313"/>
            <a:ext cx="1798638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3" y="1785938"/>
            <a:ext cx="1549400" cy="200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50" y="1214438"/>
            <a:ext cx="1576388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88" y="1785938"/>
            <a:ext cx="190182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4813" y="2928938"/>
            <a:ext cx="1849437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5813" y="3786188"/>
            <a:ext cx="1501775" cy="217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28875" y="2857500"/>
            <a:ext cx="162560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86500" y="3929063"/>
            <a:ext cx="1785938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428875" y="4643438"/>
            <a:ext cx="1625600" cy="207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143375" y="4857750"/>
            <a:ext cx="2000250" cy="189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TextBox 42"/>
          <p:cNvSpPr txBox="1"/>
          <p:nvPr/>
        </p:nvSpPr>
        <p:spPr>
          <a:xfrm>
            <a:off x="785813" y="428625"/>
            <a:ext cx="792956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7030A0"/>
                </a:solidFill>
                <a:uFill>
                  <a:solidFill>
                    <a:srgbClr val="92D050"/>
                  </a:solidFill>
                </a:uFill>
                <a:latin typeface="+mn-lt"/>
              </a:rPr>
              <a:t>Использование готовых электронных продуктов (Цифровых образовательных ресурсов)</a:t>
            </a:r>
          </a:p>
        </p:txBody>
      </p:sp>
    </p:spTree>
    <p:custDataLst>
      <p:tags r:id="rId1"/>
    </p:custDataLst>
  </p:cSld>
  <p:clrMapOvr>
    <a:masterClrMapping/>
  </p:clrMapOvr>
  <p:transition advTm="4029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42938" y="142875"/>
            <a:ext cx="8001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7030A0"/>
                </a:solidFill>
                <a:latin typeface="Corbel" pitchFamily="34" charset="0"/>
              </a:rPr>
              <a:t>Проведение уроков Изобразительной деятельности на компьютерах в ИЦШ при помощи программы </a:t>
            </a:r>
            <a:r>
              <a:rPr lang="en-US" sz="2000" b="1">
                <a:solidFill>
                  <a:srgbClr val="7030A0"/>
                </a:solidFill>
                <a:latin typeface="Corbel" pitchFamily="34" charset="0"/>
              </a:rPr>
              <a:t>Paint NET</a:t>
            </a:r>
            <a:endParaRPr lang="ru-RU" sz="2000" b="1">
              <a:solidFill>
                <a:srgbClr val="7030A0"/>
              </a:solidFill>
              <a:latin typeface="Corbel" pitchFamily="34" charset="0"/>
            </a:endParaRPr>
          </a:p>
        </p:txBody>
      </p:sp>
      <p:pic>
        <p:nvPicPr>
          <p:cNvPr id="2056" name="Picture 8" descr="Картинка 165 из 4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1000125"/>
            <a:ext cx="392906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 descr="Картинка 11 из 42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3" y="4071938"/>
            <a:ext cx="4143375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2" descr="Картинка 11 из 421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4875" y="4071938"/>
            <a:ext cx="3786188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Picture 14" descr="Картинка 11 из 421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3438" y="1000125"/>
            <a:ext cx="3714750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204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57188" y="357188"/>
            <a:ext cx="8215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300" b="1">
                <a:solidFill>
                  <a:srgbClr val="7030A0"/>
                </a:solidFill>
                <a:latin typeface="Corbel" pitchFamily="34" charset="0"/>
              </a:rPr>
              <a:t>Работа с ресурсами Интернет</a:t>
            </a:r>
          </a:p>
        </p:txBody>
      </p:sp>
      <p:pic>
        <p:nvPicPr>
          <p:cNvPr id="29701" name="Picture 5" descr="Картинка 75 из 115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5" y="1000125"/>
            <a:ext cx="4357688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4643438" y="1928813"/>
            <a:ext cx="4357687" cy="4643437"/>
          </a:xfrm>
          <a:prstGeom prst="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</p:pic>
    </p:spTree>
    <p:custDataLst>
      <p:tags r:id="rId1"/>
    </p:custDataLst>
  </p:cSld>
  <p:clrMapOvr>
    <a:masterClrMapping/>
  </p:clrMapOvr>
  <p:transition advTm="2921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9" name="Рисунок 1" descr="Кроссворды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214313"/>
            <a:ext cx="228600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2" descr="http://www.solnet.ee/sol/pic/fon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838200"/>
            <a:ext cx="62865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10"/>
          <p:cNvSpPr>
            <a:spLocks noChangeArrowheads="1"/>
          </p:cNvSpPr>
          <p:nvPr/>
        </p:nvSpPr>
        <p:spPr bwMode="auto">
          <a:xfrm>
            <a:off x="0" y="214313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8437" name="Rectangle 11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000">
                <a:solidFill>
                  <a:srgbClr val="000080"/>
                </a:solidFill>
                <a:cs typeface="Times New Roman" pitchFamily="18" charset="0"/>
              </a:rPr>
              <a:t/>
            </a:r>
            <a:br>
              <a:rPr lang="ru-RU" sz="1000">
                <a:solidFill>
                  <a:srgbClr val="000080"/>
                </a:solidFill>
                <a:cs typeface="Times New Roman" pitchFamily="18" charset="0"/>
              </a:rPr>
            </a:br>
            <a:endParaRPr lang="ru-RU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214313" y="642938"/>
            <a:ext cx="5357812" cy="233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000">
                <a:solidFill>
                  <a:srgbClr val="000080"/>
                </a:solidFill>
                <a:cs typeface="Times New Roman" pitchFamily="18" charset="0"/>
              </a:rPr>
              <a:t/>
            </a:r>
            <a:br>
              <a:rPr lang="ru-RU" sz="1000">
                <a:solidFill>
                  <a:srgbClr val="000080"/>
                </a:solidFill>
                <a:cs typeface="Times New Roman" pitchFamily="18" charset="0"/>
              </a:rPr>
            </a:br>
            <a:r>
              <a:rPr lang="ru-RU" sz="1200" b="1">
                <a:solidFill>
                  <a:srgbClr val="000099"/>
                </a:solidFill>
                <a:cs typeface="Times New Roman" pitchFamily="18" charset="0"/>
              </a:rPr>
              <a:t>сообразительным</a:t>
            </a:r>
            <a:r>
              <a:rPr lang="ru-RU" sz="1200">
                <a:solidFill>
                  <a:srgbClr val="000080"/>
                </a:solidFill>
                <a:cs typeface="Times New Roman" pitchFamily="18" charset="0"/>
              </a:rPr>
              <a:t/>
            </a:r>
            <a:br>
              <a:rPr lang="ru-RU" sz="1200">
                <a:solidFill>
                  <a:srgbClr val="000080"/>
                </a:solidFill>
                <a:cs typeface="Times New Roman" pitchFamily="18" charset="0"/>
              </a:rPr>
            </a:br>
            <a:r>
              <a:rPr lang="ru-RU" sz="1200">
                <a:solidFill>
                  <a:srgbClr val="000080"/>
                </a:solidFill>
                <a:cs typeface="Times New Roman" pitchFamily="18" charset="0"/>
              </a:rPr>
              <a:t/>
            </a:r>
            <a:br>
              <a:rPr lang="ru-RU" sz="1200">
                <a:solidFill>
                  <a:srgbClr val="000080"/>
                </a:solidFill>
                <a:cs typeface="Times New Roman" pitchFamily="18" charset="0"/>
              </a:rPr>
            </a:br>
            <a:r>
              <a:rPr lang="ru-RU" sz="1200" b="1">
                <a:solidFill>
                  <a:srgbClr val="FF0066"/>
                </a:solidFill>
                <a:cs typeface="Times New Roman" pitchFamily="18" charset="0"/>
              </a:rPr>
              <a:t>ГОЛОВОЛОМКА </a:t>
            </a:r>
            <a:br>
              <a:rPr lang="ru-RU" sz="1200" b="1">
                <a:solidFill>
                  <a:srgbClr val="FF0066"/>
                </a:solidFill>
                <a:cs typeface="Times New Roman" pitchFamily="18" charset="0"/>
              </a:rPr>
            </a:br>
            <a:r>
              <a:rPr lang="ru-RU" sz="1200" b="1">
                <a:solidFill>
                  <a:srgbClr val="FF0066"/>
                </a:solidFill>
                <a:cs typeface="Times New Roman" pitchFamily="18" charset="0"/>
              </a:rPr>
              <a:t>"РАДУГА"</a:t>
            </a:r>
            <a:r>
              <a:rPr lang="ru-RU" sz="1200">
                <a:solidFill>
                  <a:srgbClr val="000080"/>
                </a:solidFill>
                <a:cs typeface="Times New Roman" pitchFamily="18" charset="0"/>
              </a:rPr>
              <a:t/>
            </a:r>
            <a:br>
              <a:rPr lang="ru-RU" sz="1200">
                <a:solidFill>
                  <a:srgbClr val="000080"/>
                </a:solidFill>
                <a:cs typeface="Times New Roman" pitchFamily="18" charset="0"/>
              </a:rPr>
            </a:br>
            <a:r>
              <a:rPr lang="ru-RU" sz="1200">
                <a:solidFill>
                  <a:srgbClr val="000080"/>
                </a:solidFill>
                <a:cs typeface="Times New Roman" pitchFamily="18" charset="0"/>
              </a:rPr>
              <a:t/>
            </a:r>
            <a:br>
              <a:rPr lang="ru-RU" sz="1200">
                <a:solidFill>
                  <a:srgbClr val="000080"/>
                </a:solidFill>
                <a:cs typeface="Times New Roman" pitchFamily="18" charset="0"/>
              </a:rPr>
            </a:br>
            <a:r>
              <a:rPr lang="ru-RU" sz="1200">
                <a:solidFill>
                  <a:srgbClr val="000080"/>
                </a:solidFill>
                <a:cs typeface="Times New Roman" pitchFamily="18" charset="0"/>
              </a:rPr>
              <a:t>Здесь спряталась известная пословица. Чтобы ее отыскать, надо "пройти по радуге": сначала прочитать все буквы красного цвета, затем - оранжевого и так далее. Чтение - как в книге: слева направо, с верхнего ряда до нижнего. Начинай с красной буквы </a:t>
            </a:r>
            <a:r>
              <a:rPr lang="ru-RU" sz="1200">
                <a:solidFill>
                  <a:srgbClr val="FF0000"/>
                </a:solidFill>
                <a:cs typeface="Times New Roman" pitchFamily="18" charset="0"/>
              </a:rPr>
              <a:t>"Н"</a:t>
            </a:r>
            <a:r>
              <a:rPr lang="ru-RU" sz="1200">
                <a:solidFill>
                  <a:srgbClr val="000080"/>
                </a:solidFill>
                <a:cs typeface="Times New Roman" pitchFamily="18" charset="0"/>
              </a:rPr>
              <a:t>. </a:t>
            </a:r>
            <a:r>
              <a:rPr lang="ru-RU" sz="1000">
                <a:solidFill>
                  <a:srgbClr val="000080"/>
                </a:solidFill>
                <a:cs typeface="Times New Roman" pitchFamily="18" charset="0"/>
              </a:rPr>
              <a:t/>
            </a:r>
            <a:br>
              <a:rPr lang="ru-RU" sz="1000">
                <a:solidFill>
                  <a:srgbClr val="000080"/>
                </a:solidFill>
                <a:cs typeface="Times New Roman" pitchFamily="18" charset="0"/>
              </a:rPr>
            </a:br>
            <a:r>
              <a:rPr lang="ru-RU" sz="1000">
                <a:solidFill>
                  <a:srgbClr val="000080"/>
                </a:solidFill>
                <a:cs typeface="Times New Roman" pitchFamily="18" charset="0"/>
              </a:rPr>
              <a:t/>
            </a:r>
            <a:br>
              <a:rPr lang="ru-RU" sz="1000">
                <a:solidFill>
                  <a:srgbClr val="000080"/>
                </a:solidFill>
                <a:cs typeface="Times New Roman" pitchFamily="18" charset="0"/>
              </a:rPr>
            </a:br>
            <a:endParaRPr lang="ru-RU"/>
          </a:p>
        </p:txBody>
      </p:sp>
      <p:pic>
        <p:nvPicPr>
          <p:cNvPr id="15" name="Рисунок 14" descr="Радуг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50" y="2571750"/>
            <a:ext cx="45720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Ребусы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29313" y="3714750"/>
            <a:ext cx="200025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Ребус - поговорка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86313" y="4714875"/>
            <a:ext cx="4143375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5" name="Picture 15" descr="C:\Documents and Settings\макс\Рабочий стол\выступление\logo1[1]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553075" y="142875"/>
            <a:ext cx="34480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715000" y="1785938"/>
            <a:ext cx="32861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orbel" pitchFamily="34" charset="0"/>
              </a:rPr>
              <a:t>В мае 2010 года обучающиеся приняли участие во всероссийской викторине «Школьная страна»</a:t>
            </a:r>
          </a:p>
        </p:txBody>
      </p:sp>
    </p:spTree>
    <p:custDataLst>
      <p:tags r:id="rId1"/>
    </p:custDataLst>
  </p:cSld>
  <p:clrMapOvr>
    <a:masterClrMapping/>
  </p:clrMapOvr>
  <p:transition advTm="2242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2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14375" y="785813"/>
            <a:ext cx="77866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C00000"/>
                </a:solidFill>
                <a:latin typeface="Corbel" pitchFamily="34" charset="0"/>
              </a:rPr>
              <a:t>Компьютер – это уже </a:t>
            </a:r>
          </a:p>
          <a:p>
            <a:r>
              <a:rPr lang="ru-RU" sz="4000" b="1">
                <a:solidFill>
                  <a:srgbClr val="C00000"/>
                </a:solidFill>
                <a:latin typeface="Corbel" pitchFamily="34" charset="0"/>
              </a:rPr>
              <a:t>не роскошь – это необходимость. </a:t>
            </a:r>
          </a:p>
        </p:txBody>
      </p:sp>
      <p:pic>
        <p:nvPicPr>
          <p:cNvPr id="2" name="Picture 2" descr="C:\Documents and Settings\макс\Рабочий стол\выступление\2381513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2928938"/>
            <a:ext cx="450056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7768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785813"/>
            <a:ext cx="7886700" cy="252888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latin typeface="+mn-lt"/>
              </a:rPr>
              <a:t>«ИСПОЛЬЗОВАНИЕ ИНФОРМАЦИОННО – КОММУНИКАЦИОННЫХ     ТЕХНОЛОГИЙ В НАЧАЛЬНЫХ КЛАССАХ». 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50" y="4572000"/>
            <a:ext cx="5772150" cy="17145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2050" name="Picture 2" descr="Картинка 9 из 113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813" y="3643313"/>
            <a:ext cx="45720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603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00063" y="214313"/>
            <a:ext cx="2000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u="sng">
                <a:solidFill>
                  <a:srgbClr val="FF0000"/>
                </a:solidFill>
                <a:latin typeface="Corbel" pitchFamily="34" charset="0"/>
              </a:rPr>
              <a:t>Актуальность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0063" y="642938"/>
            <a:ext cx="8215312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2060"/>
                </a:solidFill>
                <a:latin typeface="Corbel" pitchFamily="34" charset="0"/>
              </a:rPr>
              <a:t> В Концепции модернизации российского образования на период до 201</a:t>
            </a:r>
            <a:r>
              <a:rPr lang="en-US">
                <a:solidFill>
                  <a:srgbClr val="002060"/>
                </a:solidFill>
                <a:latin typeface="Corbel" pitchFamily="34" charset="0"/>
              </a:rPr>
              <a:t>1</a:t>
            </a:r>
            <a:r>
              <a:rPr lang="ru-RU">
                <a:solidFill>
                  <a:srgbClr val="002060"/>
                </a:solidFill>
                <a:latin typeface="Corbel" pitchFamily="34" charset="0"/>
              </a:rPr>
              <a:t> года поставлена важная задача: подготовить подрастающее поколение к жизни в быстро меняющемся информационном обществе, в мире, в котором ускоряется процесс появления новых знаний, постоянно возникает потребность в новых профессиях, в непрерывном повышении квалификации. И ключевую роль в решении этих задач играет владение современным человеком ИКТ.</a:t>
            </a:r>
          </a:p>
          <a:p>
            <a:r>
              <a:rPr lang="ru-RU">
                <a:solidFill>
                  <a:srgbClr val="002060"/>
                </a:solidFill>
                <a:latin typeface="Corbel" pitchFamily="34" charset="0"/>
              </a:rPr>
              <a:t>           Информационная компетентность школьников необходима для качественного освоения всех учебных предметов. Овладение компьютерной культурой, формирование информационной компетенции школьников – необходимое условие включения подрастающего поколения в мировое информационное пространство. </a:t>
            </a:r>
          </a:p>
        </p:txBody>
      </p:sp>
      <p:pic>
        <p:nvPicPr>
          <p:cNvPr id="3077" name="Picture 5" descr="http://eduold.madeinweb.ru/gallery/intellect/intellect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75" y="4214813"/>
            <a:ext cx="342900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1384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50" y="642938"/>
            <a:ext cx="8429625" cy="52943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   </a:t>
            </a:r>
            <a:r>
              <a:rPr lang="ru-RU" sz="2000" b="1" cap="all" dirty="0">
                <a:solidFill>
                  <a:srgbClr val="FF0000"/>
                </a:solidFill>
                <a:latin typeface="+mj-lt"/>
              </a:rPr>
              <a:t> </a:t>
            </a:r>
            <a:r>
              <a:rPr lang="ru-RU" sz="2000" b="1" cap="all" dirty="0">
                <a:solidFill>
                  <a:srgbClr val="FF0000"/>
                </a:solidFill>
                <a:latin typeface="+mn-lt"/>
              </a:rPr>
              <a:t>Информатизация начальной школы играет важную роль для достижения современного качества образования и формирования информационной культуры ребенка ХХI века.</a:t>
            </a:r>
            <a:endParaRPr lang="en-US" sz="2000" b="1" cap="all" dirty="0">
              <a:solidFill>
                <a:srgbClr val="FF000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7030A0"/>
                </a:solidFill>
                <a:latin typeface="+mn-lt"/>
              </a:rPr>
              <a:t> </a:t>
            </a:r>
            <a:r>
              <a:rPr lang="ru-RU" sz="2000" b="1" dirty="0">
                <a:solidFill>
                  <a:srgbClr val="7030A0"/>
                </a:solidFill>
                <a:latin typeface="+mn-lt"/>
              </a:rPr>
              <a:t>Отсюда следуют цели использования ИКТ:</a:t>
            </a:r>
            <a:br>
              <a:rPr lang="ru-RU" sz="2000" b="1" dirty="0">
                <a:solidFill>
                  <a:srgbClr val="7030A0"/>
                </a:solidFill>
                <a:latin typeface="+mn-lt"/>
              </a:rPr>
            </a:br>
            <a:endParaRPr lang="en-US" sz="2000" b="1" dirty="0">
              <a:solidFill>
                <a:srgbClr val="7030A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spc="100" dirty="0">
                <a:solidFill>
                  <a:srgbClr val="002060"/>
                </a:solidFill>
                <a:latin typeface="+mn-lt"/>
              </a:rPr>
              <a:t>• Повысить мотивацию обучения;</a:t>
            </a:r>
            <a:br>
              <a:rPr lang="ru-RU" sz="2000" spc="100" dirty="0">
                <a:solidFill>
                  <a:srgbClr val="002060"/>
                </a:solidFill>
                <a:latin typeface="+mn-lt"/>
              </a:rPr>
            </a:br>
            <a:r>
              <a:rPr lang="ru-RU" sz="2000" spc="100" dirty="0">
                <a:solidFill>
                  <a:srgbClr val="002060"/>
                </a:solidFill>
                <a:latin typeface="+mn-lt"/>
              </a:rPr>
              <a:t>• Повысить эффективность процесса обучения;</a:t>
            </a:r>
            <a:br>
              <a:rPr lang="ru-RU" sz="2000" spc="100" dirty="0">
                <a:solidFill>
                  <a:srgbClr val="002060"/>
                </a:solidFill>
                <a:latin typeface="+mn-lt"/>
              </a:rPr>
            </a:br>
            <a:r>
              <a:rPr lang="ru-RU" sz="2000" spc="100" dirty="0">
                <a:solidFill>
                  <a:srgbClr val="002060"/>
                </a:solidFill>
                <a:latin typeface="+mn-lt"/>
              </a:rPr>
              <a:t>• Способствовать активизации познавательной сферы обучающихся;</a:t>
            </a:r>
            <a:br>
              <a:rPr lang="ru-RU" sz="2000" spc="100" dirty="0">
                <a:solidFill>
                  <a:srgbClr val="002060"/>
                </a:solidFill>
                <a:latin typeface="+mn-lt"/>
              </a:rPr>
            </a:br>
            <a:r>
              <a:rPr lang="ru-RU" sz="2000" spc="100" dirty="0">
                <a:solidFill>
                  <a:srgbClr val="002060"/>
                </a:solidFill>
                <a:latin typeface="+mn-lt"/>
              </a:rPr>
              <a:t>• Совершенствовать методики проведения уроков;</a:t>
            </a:r>
            <a:br>
              <a:rPr lang="ru-RU" sz="2000" spc="100" dirty="0">
                <a:solidFill>
                  <a:srgbClr val="002060"/>
                </a:solidFill>
                <a:latin typeface="+mn-lt"/>
              </a:rPr>
            </a:br>
            <a:r>
              <a:rPr lang="ru-RU" sz="2000" spc="100" dirty="0">
                <a:solidFill>
                  <a:srgbClr val="002060"/>
                </a:solidFill>
                <a:latin typeface="+mn-lt"/>
              </a:rPr>
              <a:t>• Своевременно отслеживать результаты обучения и воспитания;</a:t>
            </a:r>
            <a:br>
              <a:rPr lang="ru-RU" sz="2000" spc="100" dirty="0">
                <a:solidFill>
                  <a:srgbClr val="002060"/>
                </a:solidFill>
                <a:latin typeface="+mn-lt"/>
              </a:rPr>
            </a:br>
            <a:r>
              <a:rPr lang="ru-RU" sz="2000" spc="100" dirty="0">
                <a:solidFill>
                  <a:srgbClr val="002060"/>
                </a:solidFill>
                <a:latin typeface="+mn-lt"/>
              </a:rPr>
              <a:t>• Планировать и систематизировать свою работу;</a:t>
            </a:r>
            <a:br>
              <a:rPr lang="ru-RU" sz="2000" spc="100" dirty="0">
                <a:solidFill>
                  <a:srgbClr val="002060"/>
                </a:solidFill>
                <a:latin typeface="+mn-lt"/>
              </a:rPr>
            </a:br>
            <a:r>
              <a:rPr lang="ru-RU" sz="2000" spc="100" dirty="0">
                <a:solidFill>
                  <a:srgbClr val="002060"/>
                </a:solidFill>
                <a:latin typeface="+mn-lt"/>
              </a:rPr>
              <a:t>• Использовать как средство самообразования;</a:t>
            </a:r>
            <a:br>
              <a:rPr lang="ru-RU" sz="2000" spc="100" dirty="0">
                <a:solidFill>
                  <a:srgbClr val="002060"/>
                </a:solidFill>
                <a:latin typeface="+mn-lt"/>
              </a:rPr>
            </a:br>
            <a:r>
              <a:rPr lang="ru-RU" sz="2000" spc="100" dirty="0">
                <a:solidFill>
                  <a:srgbClr val="002060"/>
                </a:solidFill>
                <a:latin typeface="+mn-lt"/>
              </a:rPr>
              <a:t>• Качественно и быстро подготовить урок (мероприятие).</a:t>
            </a:r>
            <a:br>
              <a:rPr lang="ru-RU" sz="2000" spc="100" dirty="0">
                <a:solidFill>
                  <a:srgbClr val="002060"/>
                </a:solidFill>
                <a:latin typeface="+mn-lt"/>
              </a:rPr>
            </a:br>
            <a:endParaRPr lang="ru-RU" sz="2000" spc="100" dirty="0">
              <a:solidFill>
                <a:srgbClr val="002060"/>
              </a:solidFill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p:transition advTm="4370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642938" y="750888"/>
            <a:ext cx="8072437" cy="555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500" b="1">
                <a:solidFill>
                  <a:srgbClr val="FF0000"/>
                </a:solidFill>
                <a:latin typeface="Corbel" pitchFamily="34" charset="0"/>
              </a:rPr>
              <a:t>Информатизация начального образования проходит по следующим направлениям:</a:t>
            </a:r>
            <a:r>
              <a:rPr lang="ru-RU" sz="2500">
                <a:solidFill>
                  <a:srgbClr val="FF0000"/>
                </a:solidFill>
                <a:latin typeface="Corbel" pitchFamily="34" charset="0"/>
              </a:rPr>
              <a:t/>
            </a:r>
            <a:br>
              <a:rPr lang="ru-RU" sz="2500">
                <a:solidFill>
                  <a:srgbClr val="FF0000"/>
                </a:solidFill>
                <a:latin typeface="Corbel" pitchFamily="34" charset="0"/>
              </a:rPr>
            </a:br>
            <a:endParaRPr lang="en-US" sz="2500">
              <a:solidFill>
                <a:srgbClr val="FF0000"/>
              </a:solidFill>
              <a:latin typeface="Corbel" pitchFamily="34" charset="0"/>
            </a:endParaRPr>
          </a:p>
          <a:p>
            <a:endParaRPr lang="en-US" sz="2000">
              <a:solidFill>
                <a:srgbClr val="002060"/>
              </a:solidFill>
              <a:latin typeface="Corbel" pitchFamily="34" charset="0"/>
            </a:endParaRPr>
          </a:p>
          <a:p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• Использование ИКТ в качестве дидактического средства обучения (создание дидактических пособий, разработка и применение готовых компьютерных программ по различным предметам, использование в своей работе Интернет-ресурсов и т.д.;</a:t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endParaRPr lang="en-US" sz="2000">
              <a:solidFill>
                <a:srgbClr val="002060"/>
              </a:solidFill>
              <a:latin typeface="Corbel" pitchFamily="34" charset="0"/>
            </a:endParaRPr>
          </a:p>
          <a:p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• Проведение урока с использованием ИТ (применение ИТ на отдельных этапах урока, использование ИТ для закрепления и контроля знаний, организация групповой и индивидуальной работы, внеклассной работы и работы с родителями);</a:t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endParaRPr lang="en-US" sz="2000">
              <a:solidFill>
                <a:srgbClr val="002060"/>
              </a:solidFill>
              <a:latin typeface="Corbel" pitchFamily="34" charset="0"/>
            </a:endParaRPr>
          </a:p>
          <a:p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• Осуществление проектной деятельности младших школьников с использованием ИКТ.</a:t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endParaRPr lang="ru-RU" sz="2000">
              <a:solidFill>
                <a:srgbClr val="002060"/>
              </a:solidFill>
              <a:latin typeface="Corbe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403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28625" y="285750"/>
            <a:ext cx="8286750" cy="597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100" b="1">
                <a:solidFill>
                  <a:srgbClr val="FF0000"/>
                </a:solidFill>
                <a:latin typeface="Corbel" pitchFamily="34" charset="0"/>
              </a:rPr>
              <a:t>Возможности использования ИКТ в начальной школе.</a:t>
            </a:r>
            <a:br>
              <a:rPr lang="ru-RU" sz="2100" b="1">
                <a:solidFill>
                  <a:srgbClr val="FF0000"/>
                </a:solidFill>
                <a:latin typeface="Corbel" pitchFamily="34" charset="0"/>
              </a:rPr>
            </a:br>
            <a:r>
              <a:rPr lang="ru-RU" sz="2100" b="1">
                <a:solidFill>
                  <a:srgbClr val="FF0000"/>
                </a:solidFill>
                <a:latin typeface="Corbel" pitchFamily="34" charset="0"/>
              </a:rPr>
              <a:t>  </a:t>
            </a:r>
            <a:endParaRPr lang="en-US" sz="2100" b="1">
              <a:solidFill>
                <a:srgbClr val="FF0000"/>
              </a:solidFill>
              <a:latin typeface="Corbel" pitchFamily="34" charset="0"/>
            </a:endParaRPr>
          </a:p>
          <a:p>
            <a:r>
              <a:rPr lang="ru-RU">
                <a:latin typeface="Corbel" pitchFamily="34" charset="0"/>
              </a:rPr>
              <a:t> </a:t>
            </a: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Спектр использования возможностей ИКТ достаточно широк. Однако, работая с детьми младшего школьного возраста, необходимо помнить </a:t>
            </a:r>
            <a:r>
              <a:rPr lang="ru-RU" sz="2000">
                <a:solidFill>
                  <a:srgbClr val="7030A0"/>
                </a:solidFill>
                <a:latin typeface="Corbel" pitchFamily="34" charset="0"/>
              </a:rPr>
              <a:t>заповедь «Не навреди!»</a:t>
            </a: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/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Организация учебного процесса в начальной школе, прежде всего, должна способствовать активизации познавательной сферы обучающихся, успешному усвоению учебного материала и способствовать психическому развитию ребенка. Следовательно, ИКТ должно выполнять определенную образовательную функцию, помочь ребенку разобраться в потоке информации, воспринять ее, запомнить, а не в коем случае не подорвать здоровье. ИКТ должны выступать как вспомогательный элемент учебного процесса, а не основной. Учитывая психологические особенности младшего школьника, работа с использованием ИКТ должны быть четко продумана и дозирована. Таким образом, применение ИКТ на уроках должно носить щадящий характер. Планируя урок в начальной школе, учитель должен тщательно продумать цель, место и способ использования ИКТ.</a:t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endParaRPr lang="ru-RU" sz="2000">
              <a:solidFill>
                <a:srgbClr val="002060"/>
              </a:solidFill>
              <a:latin typeface="Corbe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719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714375" y="428625"/>
            <a:ext cx="7786688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100" b="1">
                <a:solidFill>
                  <a:srgbClr val="FF0000"/>
                </a:solidFill>
                <a:latin typeface="Corbel" pitchFamily="34" charset="0"/>
              </a:rPr>
              <a:t>Требования, предъявляемые к учителю, работающему с применением ИТ:</a:t>
            </a:r>
          </a:p>
          <a:p>
            <a:endParaRPr lang="ru-RU" sz="2100" b="1">
              <a:solidFill>
                <a:srgbClr val="FF0000"/>
              </a:solidFill>
              <a:latin typeface="Corbel" pitchFamily="34" charset="0"/>
            </a:endParaRPr>
          </a:p>
          <a:p>
            <a:endParaRPr lang="ru-RU" sz="2100" b="1">
              <a:solidFill>
                <a:srgbClr val="FF0000"/>
              </a:solidFill>
              <a:latin typeface="Corbel" pitchFamily="34" charset="0"/>
            </a:endParaRPr>
          </a:p>
          <a:p>
            <a:endParaRPr lang="ru-RU">
              <a:latin typeface="Corbel" pitchFamily="34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00063" y="1285875"/>
            <a:ext cx="6072187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endParaRPr lang="ru-RU" sz="2000">
              <a:solidFill>
                <a:srgbClr val="002060"/>
              </a:solidFill>
              <a:latin typeface="Corbe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владеть основами работы на компьютере</a:t>
            </a:r>
            <a:endParaRPr lang="en-US" sz="2000">
              <a:solidFill>
                <a:srgbClr val="002060"/>
              </a:solidFill>
              <a:latin typeface="Corbel" pitchFamily="34" charset="0"/>
            </a:endParaRPr>
          </a:p>
          <a:p>
            <a:endParaRPr lang="en-US" sz="2000">
              <a:solidFill>
                <a:srgbClr val="002060"/>
              </a:solidFill>
              <a:latin typeface="Corbe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иметь навыки работы с мультимедийными программами</a:t>
            </a:r>
          </a:p>
          <a:p>
            <a:endParaRPr lang="en-US" sz="2000">
              <a:solidFill>
                <a:srgbClr val="002060"/>
              </a:solidFill>
              <a:latin typeface="Corbe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владеть основами работы в Интернете</a:t>
            </a:r>
          </a:p>
          <a:p>
            <a:endParaRPr lang="ru-RU" sz="2000">
              <a:solidFill>
                <a:srgbClr val="002060"/>
              </a:solidFill>
              <a:latin typeface="Corbel" pitchFamily="34" charset="0"/>
            </a:endParaRPr>
          </a:p>
        </p:txBody>
      </p:sp>
      <p:pic>
        <p:nvPicPr>
          <p:cNvPr id="1026" name="Picture 2" descr="Картинка 76 из 1159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0" y="2928938"/>
            <a:ext cx="3786188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1620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85750" y="285750"/>
            <a:ext cx="7858125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100" b="1">
                <a:solidFill>
                  <a:srgbClr val="FF0000"/>
                </a:solidFill>
                <a:latin typeface="Corbel" pitchFamily="34" charset="0"/>
              </a:rPr>
              <a:t>Основные возможности использования ИКТ, которые помогут учителю создать комфортные условия на уроке и достичь высокого уровня усвоения материала:</a:t>
            </a:r>
          </a:p>
          <a:p>
            <a:r>
              <a:rPr lang="ru-RU" sz="2100" b="1">
                <a:solidFill>
                  <a:srgbClr val="FF0000"/>
                </a:solidFill>
                <a:latin typeface="Corbel" pitchFamily="34" charset="0"/>
              </a:rPr>
              <a:t/>
            </a:r>
            <a:br>
              <a:rPr lang="ru-RU" sz="2100" b="1">
                <a:solidFill>
                  <a:srgbClr val="FF0000"/>
                </a:solidFill>
                <a:latin typeface="Corbel" pitchFamily="34" charset="0"/>
              </a:rPr>
            </a:b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• Создание и подготовка дидактических материалов (варианты заданий, таблицы, памятки, схемы, чертежи, демонстрационные таблицы и т.д.);</a:t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• Создание презентаций на определенную тему по учебному материалу;</a:t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• Использование готовых программных продуктов;</a:t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• Поиск и использование Интернет-ресурсов при </a:t>
            </a:r>
          </a:p>
          <a:p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подготовке уроков, внеклассного мероприятия,</a:t>
            </a:r>
          </a:p>
          <a:p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 самообразования;</a:t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• Создание мониторингов по отслеживанию </a:t>
            </a:r>
            <a:endParaRPr lang="en-US" sz="2000">
              <a:solidFill>
                <a:srgbClr val="002060"/>
              </a:solidFill>
              <a:latin typeface="Corbel" pitchFamily="34" charset="0"/>
            </a:endParaRPr>
          </a:p>
          <a:p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результатов обучения и воспитания;</a:t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• Создание текстовых работ;</a:t>
            </a:r>
            <a:br>
              <a:rPr lang="ru-RU" sz="2000">
                <a:solidFill>
                  <a:srgbClr val="002060"/>
                </a:solidFill>
                <a:latin typeface="Corbel" pitchFamily="34" charset="0"/>
              </a:rPr>
            </a:br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• Обобщение методического опыта в электронном</a:t>
            </a:r>
            <a:endParaRPr lang="en-US" sz="2000">
              <a:solidFill>
                <a:srgbClr val="002060"/>
              </a:solidFill>
              <a:latin typeface="Corbel" pitchFamily="34" charset="0"/>
            </a:endParaRPr>
          </a:p>
          <a:p>
            <a:r>
              <a:rPr lang="ru-RU" sz="2000">
                <a:solidFill>
                  <a:srgbClr val="002060"/>
                </a:solidFill>
                <a:latin typeface="Corbel" pitchFamily="34" charset="0"/>
              </a:rPr>
              <a:t> виде.</a:t>
            </a:r>
          </a:p>
        </p:txBody>
      </p:sp>
      <p:pic>
        <p:nvPicPr>
          <p:cNvPr id="2050" name="Picture 2" descr="Картинка 62 из 1159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88" y="3571875"/>
            <a:ext cx="28575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2826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Картинка 13 из 12095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5" y="214313"/>
            <a:ext cx="3500438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 descr="C:\Documents and Settings\макс\Рабочий стол\выступление\Master_klass_6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0" y="1500188"/>
            <a:ext cx="364331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 descr="C:\Documents and Settings\макс\Рабочий стол\выступление\o2_1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0563" y="3429000"/>
            <a:ext cx="4143375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 descr="C:\Documents and Settings\макс\Рабочий стол\выступление\52695526[1]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0688" y="142875"/>
            <a:ext cx="3500437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C:\Documents and Settings\макс\Рабочий стол\выступление\1243500258[1]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063" y="2786063"/>
            <a:ext cx="3429000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7" descr="C:\Documents and Settings\макс\Рабочий стол\выступление\39975732[1]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43250" y="142875"/>
            <a:ext cx="307181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1244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6|1.7|1.3|1.3|1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5.1|5.6|3.9|4.5|4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3.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5.8|3.2|2.9|2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3.7|2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|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2.5|3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4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9|5.1|4.1|2.8|3.8"/>
</p:tagLst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E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Другая 1">
      <a:majorFont>
        <a:latin typeface="Monotype Corsiva"/>
        <a:ea typeface=""/>
        <a:cs typeface=""/>
      </a:majorFont>
      <a:minorFont>
        <a:latin typeface="Corbe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542</TotalTime>
  <Words>275</Words>
  <Application>Microsoft Office PowerPoint</Application>
  <PresentationFormat>Экран (4:3)</PresentationFormat>
  <Paragraphs>64</Paragraphs>
  <Slides>17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МОУСОШ №1 начальная школа</vt:lpstr>
      <vt:lpstr>«ИСПОЛЬЗОВАНИЕ ИНФОРМАЦИОННО – КОММУНИКАЦИОННЫХ     ТЕХНОЛОГИЙ В НАЧАЛЬНЫХ КЛАССАХ».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81</cp:revision>
  <dcterms:modified xsi:type="dcterms:W3CDTF">2012-06-05T15:57:50Z</dcterms:modified>
</cp:coreProperties>
</file>