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59" r:id="rId13"/>
    <p:sldId id="271" r:id="rId14"/>
    <p:sldId id="272" r:id="rId15"/>
    <p:sldId id="273" r:id="rId16"/>
    <p:sldId id="274" r:id="rId17"/>
    <p:sldId id="275" r:id="rId18"/>
    <p:sldId id="260" r:id="rId19"/>
    <p:sldId id="285" r:id="rId20"/>
    <p:sldId id="287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fotki.yandex.ru/get/2711/pastoralex.e/0_327b2_3b055c9f_X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.shutterstock.com/display_pic_with_logo/91282/91282,1217488840,1/stock-photo-portrait-of-pretty-teacher-sitting-at-the-table-on-the-background-of-schoolboy-15553105.jpg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womansday.com/var/ezflow_site/storage/images/wd2/content/crafts/teacher-s-photo-contest-easter-crafts/526483-1-eng-US/Teacher-s-Photo-Contest-Easter-Crafts_featured_article_628x371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tihi.ru/pics/2009/03/03/4484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anorama.pl.ua/uploads/posts/2010-05/1274886401_uchenik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tandart.edu.ru/Attachment.aspx?Id=422" TargetMode="External"/><Relationship Id="rId3" Type="http://schemas.openxmlformats.org/officeDocument/2006/relationships/hyperlink" Target="http://standart.edu.ru/Attachment.aspx?Id=418" TargetMode="External"/><Relationship Id="rId7" Type="http://schemas.openxmlformats.org/officeDocument/2006/relationships/hyperlink" Target="http://standart.edu.ru/Attachment.aspx?Id=421" TargetMode="External"/><Relationship Id="rId2" Type="http://schemas.openxmlformats.org/officeDocument/2006/relationships/hyperlink" Target="http://standart.edu.ru/Attachment.aspx?Id=41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ndart.edu.ru/Attachment.aspx?Id=416" TargetMode="External"/><Relationship Id="rId5" Type="http://schemas.openxmlformats.org/officeDocument/2006/relationships/hyperlink" Target="http://standart.edu.ru/Attachment.aspx?Id=420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standart.edu.ru/Attachment.aspx?Id=419" TargetMode="External"/><Relationship Id="rId9" Type="http://schemas.openxmlformats.org/officeDocument/2006/relationships/hyperlink" Target="http://standart.edu.ru/Attachment.aspx?Id=4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1371600"/>
            <a:ext cx="7885014" cy="24145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План работы муниципального методического объединения (ММО) по  начальной школе </a:t>
            </a:r>
            <a:r>
              <a:rPr lang="en-US" sz="3600" smtClean="0">
                <a:solidFill>
                  <a:srgbClr val="002060"/>
                </a:solidFill>
              </a:rPr>
              <a:t/>
            </a:r>
            <a:br>
              <a:rPr lang="en-US" sz="3600" smtClean="0">
                <a:solidFill>
                  <a:srgbClr val="002060"/>
                </a:solidFill>
              </a:rPr>
            </a:br>
            <a:r>
              <a:rPr lang="ru-RU" sz="3600" smtClean="0">
                <a:solidFill>
                  <a:srgbClr val="002060"/>
                </a:solidFill>
              </a:rPr>
              <a:t>на </a:t>
            </a:r>
            <a:r>
              <a:rPr lang="ru-RU" sz="3600" dirty="0" smtClean="0">
                <a:solidFill>
                  <a:srgbClr val="002060"/>
                </a:solidFill>
              </a:rPr>
              <a:t>2010-2011 учебный год.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14348" y="4357694"/>
            <a:ext cx="7673748" cy="11430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blipFill>
                  <a:blip r:embed="rId2"/>
                  <a:tile tx="0" ty="0" sx="100000" sy="100000" flip="none" algn="tl"/>
                </a:blipFill>
              </a:rPr>
              <a:t>Составил: руководитель муниципального методического объединения </a:t>
            </a:r>
            <a:r>
              <a:rPr lang="ru-RU" sz="2800" b="1" i="1" dirty="0" smtClean="0">
                <a:blipFill>
                  <a:blip r:embed="rId2"/>
                  <a:tile tx="0" ty="0" sx="100000" sy="100000" flip="none" algn="tl"/>
                </a:blipFill>
              </a:rPr>
              <a:t>Блинкова О.В.</a:t>
            </a:r>
            <a:endParaRPr lang="ru-RU" sz="2800" b="1" dirty="0" smtClean="0">
              <a:blipFill>
                <a:blip r:embed="rId2"/>
                <a:tile tx="0" ty="0" sx="100000" sy="100000" flip="none" algn="tl"/>
              </a:blip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Решение МО: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715436" cy="5857916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Формировать и развивать ключевые компетенции младших школьников средствами современного урока.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Формировать способность и готовность учащихся реализовывать универсальные учебные действия для повышения  эффективности образовательно-воспитательного процесса в начальной школе.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Применять в своей деятельности работу по созданию портфолио обучающихся для повышения самооценки ученика, максимального  раскрытия индивидуальных возможностей каждого ребенка, развития мотивации дальнейшего творческого роста.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Использовать в своей работе опыт  педагога МОУ СОШ№2 </a:t>
            </a:r>
            <a:r>
              <a:rPr lang="ru-RU" sz="2400" dirty="0" err="1" smtClean="0">
                <a:solidFill>
                  <a:srgbClr val="002060"/>
                </a:solidFill>
              </a:rPr>
              <a:t>Климиной</a:t>
            </a:r>
            <a:r>
              <a:rPr lang="ru-RU" sz="2400" dirty="0" smtClean="0">
                <a:solidFill>
                  <a:srgbClr val="002060"/>
                </a:solidFill>
              </a:rPr>
              <a:t> А.В. при проведении классных часов в начальной школе.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Работать над созданием Основной образовательной программы ОУ, используя рекомендации, полученные на МО.</a:t>
            </a:r>
          </a:p>
          <a:p>
            <a:pPr marL="457200" indent="-457200" algn="l">
              <a:buFont typeface="+mj-lt"/>
              <a:buAutoNum type="arabicPeriod"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46 из 840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928670"/>
            <a:ext cx="721523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Спасибо за работу!</a:t>
            </a:r>
          </a:p>
          <a:p>
            <a:endParaRPr lang="ru-RU" sz="3600" dirty="0" smtClean="0"/>
          </a:p>
          <a:p>
            <a:r>
              <a:rPr lang="ru-RU" sz="3600" b="1" i="1" dirty="0" err="1" smtClean="0">
                <a:solidFill>
                  <a:srgbClr val="002060"/>
                </a:solidFill>
              </a:rPr>
              <a:t>Нажежд</a:t>
            </a:r>
            <a:r>
              <a:rPr lang="ru-RU" sz="3600" b="1" i="1" dirty="0" smtClean="0">
                <a:solidFill>
                  <a:srgbClr val="002060"/>
                </a:solidFill>
              </a:rPr>
              <a:t> Вам счастливых,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Большого призванья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И новых находок,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И новых побед!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851648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Ключевая фигура современной школы - учитель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786874" cy="528641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1.Профессиональная компетентность учителя начальных классов. </a:t>
            </a:r>
            <a:r>
              <a:rPr lang="ru-RU" dirty="0" smtClean="0">
                <a:solidFill>
                  <a:srgbClr val="FFC000"/>
                </a:solidFill>
              </a:rPr>
              <a:t>(Яковлева И.А.)</a:t>
            </a: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2.Работа с одарёнными детьми.</a:t>
            </a:r>
          </a:p>
          <a:p>
            <a:pPr algn="l"/>
            <a:r>
              <a:rPr lang="ru-RU" dirty="0" smtClean="0">
                <a:solidFill>
                  <a:srgbClr val="FFC000"/>
                </a:solidFill>
              </a:rPr>
              <a:t>(Черкасова В.В.)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3.Педагогические методы и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приёмы повышения мотиваций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Обучения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ru-RU" dirty="0" smtClean="0">
                <a:solidFill>
                  <a:srgbClr val="FFFF00"/>
                </a:solidFill>
              </a:rPr>
              <a:t>Иванова Е.А.)</a:t>
            </a:r>
          </a:p>
          <a:p>
            <a:pPr algn="l"/>
            <a:endParaRPr lang="ru-RU" dirty="0"/>
          </a:p>
        </p:txBody>
      </p:sp>
      <p:pic>
        <p:nvPicPr>
          <p:cNvPr id="59394" name="Picture 2" descr="Картинка 1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71810"/>
            <a:ext cx="4000495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4298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769441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" charset="0"/>
                <a:ea typeface="Times New Roman" pitchFamily="18" charset="0"/>
                <a:cs typeface="Times New Roman" pitchFamily="18" charset="0"/>
              </a:rPr>
              <a:t>Учитель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Lucida" charset="0"/>
                <a:ea typeface="Times New Roman" pitchFamily="18" charset="0"/>
                <a:cs typeface="Times New Roman" pitchFamily="18" charset="0"/>
              </a:rPr>
              <a:t> ключевая фигура современной школы.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85736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28596" y="1571612"/>
            <a:ext cx="81439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Главным ресурсом повышения качества образования 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реализации национальной образовательной стратегии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инициативы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Наша новая школа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является кадровый ресурс. Поэтому одно из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пяти основных направлений президентской инициативы связано именно 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реализацией учительского потенциала.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Ключевой фигурой современной школы является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учитель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поскольку качество образования не может быть выше качества работающих в этой среде учителей. Государственным приоритетом в сфере повышения статуса учителя становится разработка политики по формированию новой генерации учителей как новой общественной элиты.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357166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1.Профессиональная компетентность учителя начальных классов.(Яковлева И.А.)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74"/>
            <a:ext cx="828680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Какими качествами должен обладать современный учитель начальной  школы, чтобы соответствовать запросам общества по воспитанию адаптивной личности, обладающей ключевыми компетентностями, способной к адекватному самоопределению в будущей профессиональной сфере?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 В чём современное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предназначение учителя?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29699" name="Picture 3" descr="Картинка 76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450056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85786" y="500042"/>
            <a:ext cx="7572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2.Работа с одарёнными детьми. (Черкасова В.В.)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28596" y="1142984"/>
            <a:ext cx="81439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современном российском обществе возрастает потребность в людях неординарно мыслящих, творческих, активных, способных нестандартно решать поставленные задачи и формулировать новые, перспективные цели. Годы кризиса в России негативно отразились на образовательном и интеллектуальном уровне образования. Установка на массовое образование снизила возможность развития интеллектуального ресурса, и только современная реформа образования в России позволила вновь обратиться к поддержке одаренных детей, ведь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талантливая молодежь – это будущая национальная, профессиональная элита.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 В этих условиях поддержка, развитие и социализация одаренных детей, несомненно, становятся одной из приоритетных задач системы образования. Процесс выявления, обучения и воспитания одаренных, талантливых детей составляет новую задачу совершенствования системы образования, так как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обучение одаренных детей сегодня – это модель обучения всех детей завтра. 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428604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3.Педагогические методы и приёмы повышения мотиваций обучения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(Иванова Е.А.)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57158" y="1214422"/>
            <a:ext cx="835824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2010-2011 учебный год является последним этапом подготовки к внедрению ФГОС второго поколения в начальной школе. Теперь в начальной школе ребенка должны научить не только читать, считать и писать, чему и сейчас учат вполне успешно. Ему должны привить две группы новых умений. К первой относится группа универсальных учебных действий составляющих основу умения учиться: навыки решения творческих задач и навыки поиска, анализа и интерпретации информации. Ко второй – формирование у детей мотивации к обучению, помощи им в самоорганизации и саморазвитии.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Формирование мотивации учения в школьном возрасте без преувеличения можно назвать одной из центральных проблем современной школы, делом общественной важности. Особую важность имеет вопрос о мотивации именно на начальной ступени обучения, так как основы для того, чтобы дети умели и имели желание учиться,  закладываются  в младшем школьном возрасте.  Именно мотив является источником деятельности и выполняет функцию побуждения и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смыслообразования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38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42900"/>
            <a:ext cx="9144000" cy="7000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714356"/>
            <a:ext cx="75724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lang="ru-RU" sz="36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Спасибо за работу!</a:t>
            </a:r>
          </a:p>
          <a:p>
            <a:pPr lvl="0"/>
            <a:endParaRPr lang="ru-RU" sz="2800" b="1" i="1" dirty="0" smtClean="0">
              <a:solidFill>
                <a:srgbClr val="7030A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Пусть в Ваш дом не заглянет ненастье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И болезни дорог не найдут.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Мы желаем здоровья и счастья!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И спасибо за добрый Ваш труд!</a:t>
            </a:r>
            <a:endParaRPr lang="ru-RU" sz="3200" b="1" i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0001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Информационно-образовательная среда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786874" cy="564360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1. Цифровые образовательные ресурсы в начальной школе.</a:t>
            </a:r>
          </a:p>
          <a:p>
            <a:pPr algn="l"/>
            <a:endParaRPr lang="ru-RU" sz="2400" dirty="0" smtClean="0">
              <a:solidFill>
                <a:srgbClr val="002060"/>
              </a:solidFill>
            </a:endParaRP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2. Использование ЦОР в МОУ СОШ №1 начальная школа.     </a:t>
            </a:r>
            <a:r>
              <a:rPr lang="ru-RU" sz="2400" dirty="0" smtClean="0">
                <a:solidFill>
                  <a:srgbClr val="00B050"/>
                </a:solidFill>
              </a:rPr>
              <a:t>(Блинкова О.В.)</a:t>
            </a:r>
          </a:p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3.Программа «Перспективная начальная школа»</a:t>
            </a:r>
          </a:p>
          <a:p>
            <a:pPr algn="l"/>
            <a:endParaRPr lang="ru-RU" sz="2400" dirty="0" smtClean="0">
              <a:solidFill>
                <a:srgbClr val="002060"/>
              </a:solidFill>
            </a:endParaRPr>
          </a:p>
          <a:p>
            <a:pPr algn="l"/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643314"/>
            <a:ext cx="409574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42852"/>
            <a:ext cx="8786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МЕТОДИЧЕСКИЕ РЕКОМЕНДАЦИИ ПО СОЗДАНИЮ УСЛОВИЙ ДЛЯ ПЕРЕХОДА НАЧАЛЬНОГО ЗВЕНА ОБЩЕОБРАЗОВАТЕЛЬНОЙ ШКОЛЫ НА РАБОТУ ПО ФЕДЕРАЛЬНОМУ ГОСУДАРСТВЕННОМУ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ОБРАЗОВАТЕЛЬНОМУ СТАНДАРТУ ВТОРОГО ПОКОЛЕНИЯ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785794"/>
            <a:ext cx="878687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полноценного осуществления всех видов деятельности необходимо создать специально организованное образовательное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пространство, обеспеченное необходимым материально-техническим, информационно-методическим и учебным оборудованием, включающим: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средства ИКТ;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‑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цифровые образовательные ресурсы;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учебно-методическую литературу;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учебно-практическое и лабораторное оборудование;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экранно-звуковые средства.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786058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к ресурсному обеспечению образовательной деятельности младших школьников</a:t>
            </a:r>
            <a:endParaRPr kumimoji="0" lang="ru-RU" sz="1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3200400"/>
          <a:ext cx="821537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5429288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Виды образовательных ресурсов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Характеристика требований</a:t>
                      </a:r>
                      <a:endParaRPr lang="ru-RU" sz="1600" dirty="0"/>
                    </a:p>
                  </a:txBody>
                  <a:tcPr/>
                </a:tc>
              </a:tr>
              <a:tr h="212096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Цифровые образовательные ресурсы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Учебный процесс в начальной школе должен быть обеспечен цифровыми образовательными ресурсами, включающими электронные учебники и тренажёры по предметам, поисковые системы и средства поиска в сети Интернет, коллекции электронных образовательных ресурсов, образовательные </a:t>
                      </a:r>
                      <a:r>
                        <a:rPr kumimoji="0" lang="ru-RU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Интернет-порталы</a:t>
                      </a:r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 Цифровые образовательные источники могут заменять печатные наглядные демонстрационные материалы (плакаты, таблицы и схемы).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Цифровые образовательные ресурсы должны выполнять функции: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 информационных источников;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 инструментов поиска необходимой информации;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 средств организации учебного процесса.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и перечень цифровых образовательных ресурсов должны отвечать требованиям необходимости и достаточности.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</a:rPr>
              <a:t>Тема работы методического объединения: </a:t>
            </a:r>
            <a:r>
              <a:rPr lang="ru-RU" sz="2800" dirty="0" smtClean="0">
                <a:solidFill>
                  <a:srgbClr val="002060"/>
                </a:solidFill>
              </a:rPr>
              <a:t>«Повышение качества начального общего образования через реализацию основных направлений национальной образовательной инициативы «Наша новая школа»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8715436" cy="421484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rgbClr val="00B050"/>
                </a:solidFill>
              </a:rPr>
              <a:t>Цель работы методического объединения: </a:t>
            </a:r>
            <a:r>
              <a:rPr lang="ru-RU" dirty="0" smtClean="0">
                <a:solidFill>
                  <a:srgbClr val="002060"/>
                </a:solidFill>
              </a:rPr>
              <a:t>Повышение качества образования младших школьников путём формирования профессиональной компетентности учителя начальных классов.</a:t>
            </a:r>
          </a:p>
          <a:p>
            <a:pPr algn="l"/>
            <a:r>
              <a:rPr lang="ru-RU" b="1" dirty="0" smtClean="0">
                <a:solidFill>
                  <a:srgbClr val="00B050"/>
                </a:solidFill>
              </a:rPr>
              <a:t>Задачи МО: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Работа по внедрению новых образовательных стандартов в начальной школе и обновлению системы качества образования.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Активное использование современных педагогических и информационных технологий.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Анализ возможностей новых учебно-методических комплектов.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 Работа по выявлению одарённости младших школьников в развитии интеллектуальных и творческих способностей.</a:t>
            </a:r>
          </a:p>
          <a:p>
            <a:pPr lvl="0" algn="l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Развитие учительского потенциала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643314"/>
            <a:ext cx="2786050" cy="303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28926" y="78579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Решение МО: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428736"/>
            <a:ext cx="7858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Повысить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компетентность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учителей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начальных классов в области ИКТ, которая позволит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им эффективно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использовать в обучении ИКТ и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ЦОРы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Использовать в учебном процессе современные цифровые образовательные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ресурсы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Пополнять коллекцию электронных учебников и тренажеров по предметам.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Обмениваться опытом работы с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ЦОРами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857232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  за  работу!</a:t>
            </a:r>
          </a:p>
          <a:p>
            <a:pPr algn="ctr"/>
            <a:endParaRPr lang="ru-RU" sz="48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Хотим Вам пожелать во всем удачи,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Чтоб были по плечу Вам все задачи,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Чтоб дети Вас ничем не огорчали,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Чтоб обходили стороною Вас печали!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643998" cy="135729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7030A0"/>
                </a:solidFill>
              </a:rPr>
              <a:t>Обучающийся – главное действующее лицо современной школы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357298"/>
            <a:ext cx="9001156" cy="5143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1.Ключевые компетентности обучающихся начальной школы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.(Миронова Е.А.)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2.Формирование универсальных учебных действий в начальной школе.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(Павлова Т.Н.)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3.Портфолио обучающегося начальной школы.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(Лысова И.В.)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4.Различные формы проведения классных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часов в начальной школе.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Климина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А.В.)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5.Обмен опытом по внедрению ФГОС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второго поколения в образовательный 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процесс начальной школы</a:t>
            </a:r>
          </a:p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(Грахова Т.В.</a:t>
            </a:r>
          </a:p>
          <a:p>
            <a:pPr algn="l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Шигина А.А.)</a:t>
            </a:r>
          </a:p>
          <a:p>
            <a:pPr algn="l"/>
            <a:endParaRPr lang="ru-RU" dirty="0"/>
          </a:p>
        </p:txBody>
      </p:sp>
      <p:pic>
        <p:nvPicPr>
          <p:cNvPr id="55300" name="Picture 4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86190"/>
            <a:ext cx="3357554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Портрет выпускника начальной школы: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71612"/>
            <a:ext cx="7854696" cy="4857784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любящий свой народ, свой край и свою Родину;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уважающий и принимающий ценности семьи и общества;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любознательный, активно и заинтересованно познающий мир;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владеющий основами умения учиться, способный к организации собственной деятельности;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готовый самостоятельно действовать и отвечать за свои поступки перед семьей и обществом;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доброжелательный, умеющий слушать и слышать собеседника, обосновывать свою позицию, высказывать свое мнение;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выполняющий правила здорового и безопасного для себя и окружающих образа жизни.</a:t>
            </a:r>
          </a:p>
          <a:p>
            <a:pPr algn="l"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8572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Формирование ключевых компетенций у младших школьников. </a:t>
            </a:r>
            <a:r>
              <a:rPr lang="ru-RU" sz="2800" b="0" i="1" dirty="0" smtClean="0">
                <a:solidFill>
                  <a:srgbClr val="00B050"/>
                </a:solidFill>
              </a:rPr>
              <a:t>(Миронова Е.А.)</a:t>
            </a:r>
            <a:endParaRPr lang="ru-RU" sz="2800" b="0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85860"/>
            <a:ext cx="7854696" cy="535785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В «Концепции модернизации российского образования на период до 2010 года» зафиксировано положение о том, что </a:t>
            </a:r>
            <a:r>
              <a:rPr lang="ru-RU" i="1" dirty="0" smtClean="0">
                <a:solidFill>
                  <a:srgbClr val="FF0000"/>
                </a:solidFill>
              </a:rPr>
              <a:t>«…общеобразовательная школа должна формировать целостную систему универсальных знаний, учений, навыков, а также опыт самостоятельной деятельности и личной ответственности обучающихся, то есть ключевые компетенции, определяющие современное качество образования»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Формирование универсальных учебных действий в начальной школе. </a:t>
            </a:r>
            <a:r>
              <a:rPr lang="ru-RU" sz="2800" b="0" i="1" dirty="0" smtClean="0">
                <a:solidFill>
                  <a:srgbClr val="00B050"/>
                </a:solidFill>
              </a:rPr>
              <a:t>(Павлова Т.Н.)</a:t>
            </a:r>
            <a:endParaRPr lang="ru-RU" sz="2800" b="0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28736"/>
            <a:ext cx="7854696" cy="5143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Результатом обучения в начальной школе должно стать формирование у учащихся “умения учиться”, т.е. формирование у них </a:t>
            </a:r>
            <a:r>
              <a:rPr lang="ru-RU" dirty="0" err="1" smtClean="0">
                <a:solidFill>
                  <a:srgbClr val="002060"/>
                </a:solidFill>
              </a:rPr>
              <a:t>общеучебных</a:t>
            </a:r>
            <a:r>
              <a:rPr lang="ru-RU" dirty="0" smtClean="0">
                <a:solidFill>
                  <a:srgbClr val="002060"/>
                </a:solidFill>
              </a:rPr>
              <a:t> навыков и способности самоорганизации своей деятельности, позволяющих решать различные учебные задачи.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Универсальные учебные действия (УУД) обеспечивают возможность каждому ученику самостоятельно осуществлять деятельность учения, ставить учебные цели, искать и использовать необходимые средства и способы их достижения, уметь контролировать и оценивать учебную деятельность и ее результаты. Они создают условия развития личности и ее самореализации. </a:t>
            </a:r>
          </a:p>
          <a:p>
            <a:pPr algn="l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Портфолио обучающегося начальной школы. </a:t>
            </a:r>
            <a:r>
              <a:rPr lang="ru-RU" sz="2800" b="0" i="1" dirty="0" smtClean="0">
                <a:solidFill>
                  <a:srgbClr val="00B050"/>
                </a:solidFill>
              </a:rPr>
              <a:t>(Лысова И.В.)</a:t>
            </a:r>
            <a:endParaRPr lang="ru-RU" sz="2800" b="0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571612"/>
            <a:ext cx="7854696" cy="5000660"/>
          </a:xfrm>
        </p:spPr>
        <p:txBody>
          <a:bodyPr/>
          <a:lstStyle/>
          <a:p>
            <a:pPr algn="l"/>
            <a:r>
              <a:rPr lang="ru-RU" i="1" dirty="0" smtClean="0">
                <a:solidFill>
                  <a:srgbClr val="002060"/>
                </a:solidFill>
              </a:rPr>
              <a:t>Портфолио обучающегося младших классов есть далеко не в каждой школе. Пока он вводится в рамках эксперимента. Но все идет к тому, что спустя всего несколько лет портфолио станет обязательным атрибутом обучающегося начальной школы.</a:t>
            </a:r>
          </a:p>
          <a:p>
            <a:pPr algn="l"/>
            <a:r>
              <a:rPr lang="ru-RU" b="1" dirty="0" smtClean="0">
                <a:solidFill>
                  <a:srgbClr val="00B050"/>
                </a:solidFill>
              </a:rPr>
              <a:t>Девизом работы с портфолио обучающегося начальной школы должна стать фраза: </a:t>
            </a:r>
            <a:r>
              <a:rPr lang="ru-RU" b="1" i="1" dirty="0" smtClean="0">
                <a:solidFill>
                  <a:srgbClr val="00B050"/>
                </a:solidFill>
              </a:rPr>
              <a:t>"Каждодневный творческий процесс обучающегося должен быть зафиксирован"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3572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Различные формы проведения классных часов в начальной школе. </a:t>
            </a:r>
            <a:r>
              <a:rPr lang="ru-RU" sz="2800" b="0" i="1" dirty="0" smtClean="0">
                <a:solidFill>
                  <a:srgbClr val="00B050"/>
                </a:solidFill>
              </a:rPr>
              <a:t>(</a:t>
            </a:r>
            <a:r>
              <a:rPr lang="ru-RU" sz="2800" b="0" i="1" dirty="0" err="1" smtClean="0">
                <a:solidFill>
                  <a:srgbClr val="00B050"/>
                </a:solidFill>
              </a:rPr>
              <a:t>Климина</a:t>
            </a:r>
            <a:r>
              <a:rPr lang="ru-RU" sz="2800" b="0" i="1" dirty="0" smtClean="0">
                <a:solidFill>
                  <a:srgbClr val="00B050"/>
                </a:solidFill>
              </a:rPr>
              <a:t> А.В.)</a:t>
            </a:r>
            <a:endParaRPr lang="ru-RU" sz="2800" b="0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7854696" cy="507209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Одной из основных форм внеклассной воспитательной работы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с обучающимися был и остаётся </a:t>
            </a:r>
            <a:r>
              <a:rPr lang="ru-RU" b="1" dirty="0" smtClean="0">
                <a:solidFill>
                  <a:srgbClr val="00B050"/>
                </a:solidFill>
              </a:rPr>
              <a:t>классный час.</a:t>
            </a:r>
          </a:p>
          <a:p>
            <a:pPr algn="l"/>
            <a:r>
              <a:rPr lang="ru-RU" i="1" dirty="0" smtClean="0">
                <a:solidFill>
                  <a:srgbClr val="C00000"/>
                </a:solidFill>
              </a:rPr>
              <a:t>“Классный час есть форма прямого общения воспитателя со своими воспитанниками”. (</a:t>
            </a:r>
            <a:r>
              <a:rPr lang="ru-RU" dirty="0" smtClean="0">
                <a:solidFill>
                  <a:srgbClr val="C00000"/>
                </a:solidFill>
              </a:rPr>
              <a:t>В. П. Созонов)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Классные часы проводятся с различными </a:t>
            </a:r>
            <a:r>
              <a:rPr lang="ru-RU" b="1" dirty="0" smtClean="0">
                <a:solidFill>
                  <a:srgbClr val="002060"/>
                </a:solidFill>
              </a:rPr>
              <a:t>воспитательными целями: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1. Создание условий для становления и проявления индивидуальности обучающегося, его творческих способностей.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2. Обогащение обучающегося знаниями о природе, обществе, человеке.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3. Формирование эмоционально- чувственной сферы и ценностных отношений личности ребёнка.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4. Формирование классного коллектива как благоприятной среды развития и жизнедеятельности школьников.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8467756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Внедрение ФГОС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второго поколения в образовательный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процесс начальной школы</a:t>
            </a:r>
            <a:r>
              <a:rPr lang="ru-RU" sz="2800" b="0" i="1" dirty="0" smtClean="0">
                <a:solidFill>
                  <a:srgbClr val="7030A0"/>
                </a:solidFill>
              </a:rPr>
              <a:t>.</a:t>
            </a:r>
            <a:r>
              <a:rPr lang="ru-RU" sz="2800" b="0" i="1" dirty="0" smtClean="0">
                <a:solidFill>
                  <a:srgbClr val="00B050"/>
                </a:solidFill>
              </a:rPr>
              <a:t>(Шигина А.А., Грахова Т.В.)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8245252" cy="55721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Основная образовательная программа образовательного учреждения содержит следующие разделы: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• </a:t>
            </a:r>
            <a:r>
              <a:rPr lang="ru-RU" sz="2400" u="sng" dirty="0" smtClean="0">
                <a:solidFill>
                  <a:srgbClr val="FFFF00"/>
                </a:solidFill>
              </a:rPr>
              <a:t>пояснительную записку;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  <a:hlinkClick r:id="rId2"/>
              </a:rPr>
              <a:t/>
            </a:r>
            <a:br>
              <a:rPr lang="ru-RU" sz="2400" dirty="0" smtClean="0">
                <a:solidFill>
                  <a:srgbClr val="FFFF00"/>
                </a:solidFill>
                <a:hlinkClick r:id="rId2"/>
              </a:rPr>
            </a:br>
            <a:r>
              <a:rPr lang="ru-RU" sz="2400" dirty="0" smtClean="0">
                <a:solidFill>
                  <a:srgbClr val="FFFF00"/>
                </a:solidFill>
              </a:rPr>
              <a:t>• </a:t>
            </a:r>
            <a:r>
              <a:rPr lang="ru-RU" sz="2400" u="sng" dirty="0" smtClean="0">
                <a:solidFill>
                  <a:srgbClr val="FFFF00"/>
                </a:solidFill>
                <a:hlinkClick r:id="rId2"/>
              </a:rPr>
              <a:t>планируемые результаты освоения обучающимися основной образовательной программы начального общего образования;</a:t>
            </a: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>• </a:t>
            </a:r>
            <a:r>
              <a:rPr lang="ru-RU" sz="2400" u="sng" dirty="0" smtClean="0">
                <a:solidFill>
                  <a:srgbClr val="FFFF00"/>
                </a:solidFill>
                <a:hlinkClick r:id="rId3"/>
              </a:rPr>
              <a:t>базисный учебный план образовательного учреждения;</a:t>
            </a: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>• </a:t>
            </a:r>
            <a:r>
              <a:rPr lang="ru-RU" sz="2400" u="sng" dirty="0" smtClean="0">
                <a:solidFill>
                  <a:srgbClr val="FFFF00"/>
                </a:solidFill>
                <a:hlinkClick r:id="rId4"/>
              </a:rPr>
              <a:t>программу формирования универсальных учебных действий у обучающихся на ступени начального общего образования;</a:t>
            </a: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>• </a:t>
            </a:r>
            <a:r>
              <a:rPr lang="ru-RU" sz="2400" u="sng" dirty="0" smtClean="0">
                <a:solidFill>
                  <a:srgbClr val="FFFF00"/>
                </a:solidFill>
                <a:hlinkClick r:id="rId5"/>
              </a:rPr>
              <a:t>программы отдельных учебных предметов, курсов;</a:t>
            </a: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>• </a:t>
            </a:r>
            <a:r>
              <a:rPr lang="ru-RU" sz="2400" u="sng" dirty="0" smtClean="0">
                <a:solidFill>
                  <a:srgbClr val="FFFF00"/>
                </a:solidFill>
                <a:hlinkClick r:id="rId6"/>
              </a:rPr>
              <a:t>программу духовно-нравственного развития, воспитания </a:t>
            </a:r>
            <a:endParaRPr lang="en-US" sz="2400" u="sng" dirty="0" smtClean="0">
              <a:solidFill>
                <a:srgbClr val="FFFF00"/>
              </a:solidFill>
              <a:hlinkClick r:id="rId6"/>
            </a:endParaRPr>
          </a:p>
          <a:p>
            <a:pPr algn="l"/>
            <a:r>
              <a:rPr lang="ru-RU" sz="2400" u="sng" dirty="0" smtClean="0">
                <a:solidFill>
                  <a:srgbClr val="FFFF00"/>
                </a:solidFill>
                <a:hlinkClick r:id="rId6"/>
              </a:rPr>
              <a:t>обучающихся на ступени начального общего образования;</a:t>
            </a: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>• </a:t>
            </a:r>
            <a:r>
              <a:rPr lang="ru-RU" sz="2400" u="sng" dirty="0" smtClean="0">
                <a:solidFill>
                  <a:srgbClr val="FFFF00"/>
                </a:solidFill>
                <a:hlinkClick r:id="rId7"/>
              </a:rPr>
              <a:t>программу формирования культуры здорового и безопасного</a:t>
            </a:r>
            <a:endParaRPr lang="en-US" sz="2400" u="sng" dirty="0" smtClean="0">
              <a:solidFill>
                <a:srgbClr val="FFFF00"/>
              </a:solidFill>
              <a:hlinkClick r:id="rId7"/>
            </a:endParaRPr>
          </a:p>
          <a:p>
            <a:pPr algn="l"/>
            <a:r>
              <a:rPr lang="ru-RU" sz="2400" u="sng" dirty="0" smtClean="0">
                <a:solidFill>
                  <a:srgbClr val="FFFF00"/>
                </a:solidFill>
                <a:hlinkClick r:id="rId7"/>
              </a:rPr>
              <a:t> образа жизни;</a:t>
            </a: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>• </a:t>
            </a:r>
            <a:r>
              <a:rPr lang="ru-RU" sz="2400" u="sng" dirty="0" smtClean="0">
                <a:solidFill>
                  <a:srgbClr val="FFFF00"/>
                </a:solidFill>
                <a:hlinkClick r:id="rId8"/>
              </a:rPr>
              <a:t>программу коррекционной работы;</a:t>
            </a: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/>
            </a:r>
            <a:br>
              <a:rPr lang="ru-RU" sz="2400" u="sng" dirty="0" smtClean="0">
                <a:solidFill>
                  <a:srgbClr val="FFFF00"/>
                </a:solidFill>
              </a:rPr>
            </a:br>
            <a:r>
              <a:rPr lang="ru-RU" sz="2400" u="sng" dirty="0" smtClean="0">
                <a:solidFill>
                  <a:srgbClr val="FFFF00"/>
                </a:solidFill>
              </a:rPr>
              <a:t>• </a:t>
            </a:r>
            <a:r>
              <a:rPr lang="ru-RU" sz="2400" u="sng" dirty="0" smtClean="0">
                <a:solidFill>
                  <a:srgbClr val="FFFF00"/>
                </a:solidFill>
                <a:hlinkClick r:id="rId9"/>
              </a:rPr>
              <a:t>систему оценки достижения планируемых результатов освоения </a:t>
            </a:r>
            <a:endParaRPr lang="en-US" sz="2400" u="sng" dirty="0" smtClean="0">
              <a:solidFill>
                <a:srgbClr val="FFFF00"/>
              </a:solidFill>
              <a:hlinkClick r:id="rId9"/>
            </a:endParaRPr>
          </a:p>
          <a:p>
            <a:pPr algn="l"/>
            <a:r>
              <a:rPr lang="ru-RU" sz="2400" u="sng" dirty="0" smtClean="0">
                <a:solidFill>
                  <a:srgbClr val="FFFF00"/>
                </a:solidFill>
                <a:hlinkClick r:id="rId9"/>
              </a:rPr>
              <a:t>основной образовательной программы начального </a:t>
            </a:r>
            <a:r>
              <a:rPr lang="ru-RU" sz="2400" u="sng" dirty="0" smtClean="0">
                <a:solidFill>
                  <a:srgbClr val="00B050"/>
                </a:solidFill>
                <a:hlinkClick r:id="rId9"/>
              </a:rPr>
              <a:t>общего образова</a:t>
            </a:r>
            <a:r>
              <a:rPr lang="ru-RU" sz="2400" dirty="0" smtClean="0">
                <a:solidFill>
                  <a:srgbClr val="00B050"/>
                </a:solidFill>
                <a:hlinkClick r:id="rId9"/>
              </a:rPr>
              <a:t>ния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://standart.edu.ru/attachment.aspx?id=39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3905249"/>
            <a:ext cx="190500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1288</Words>
  <PresentationFormat>Экран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План работы муниципального методического объединения (ММО) по  начальной школе  на 2010-2011 учебный год. </vt:lpstr>
      <vt:lpstr>Тема работы методического объединения: «Повышение качества начального общего образования через реализацию основных направлений национальной образовательной инициативы «Наша новая школа» </vt:lpstr>
      <vt:lpstr>Обучающийся – главное действующее лицо современной школы</vt:lpstr>
      <vt:lpstr>Портрет выпускника начальной школы:</vt:lpstr>
      <vt:lpstr>Формирование ключевых компетенций у младших школьников. (Миронова Е.А.)</vt:lpstr>
      <vt:lpstr>Формирование универсальных учебных действий в начальной школе. (Павлова Т.Н.)</vt:lpstr>
      <vt:lpstr>Портфолио обучающегося начальной школы. (Лысова И.В.)</vt:lpstr>
      <vt:lpstr>Различные формы проведения классных часов в начальной школе. (Климина А.В.)</vt:lpstr>
      <vt:lpstr>Внедрение ФГОС  второго поколения в образовательный  процесс начальной школы.(Шигина А.А., Грахова Т.В.)</vt:lpstr>
      <vt:lpstr>Решение МО:</vt:lpstr>
      <vt:lpstr>Слайд 11</vt:lpstr>
      <vt:lpstr>Ключевая фигура современной школы - учитель</vt:lpstr>
      <vt:lpstr>Слайд 13</vt:lpstr>
      <vt:lpstr>Слайд 14</vt:lpstr>
      <vt:lpstr>Слайд 15</vt:lpstr>
      <vt:lpstr>Слайд 16</vt:lpstr>
      <vt:lpstr>Слайд 17</vt:lpstr>
      <vt:lpstr>Информационно-образовательная среда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43</cp:revision>
  <dcterms:modified xsi:type="dcterms:W3CDTF">2011-05-09T15:10:06Z</dcterms:modified>
</cp:coreProperties>
</file>