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4" r:id="rId8"/>
    <p:sldId id="265" r:id="rId9"/>
    <p:sldId id="263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 cstate="email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3891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3891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effectLst/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effectLst/>
              </a:defRPr>
            </a:lvl1pPr>
          </a:lstStyle>
          <a:p>
            <a:endParaRPr lang="ru-RU"/>
          </a:p>
        </p:txBody>
      </p:sp>
      <p:pic>
        <p:nvPicPr>
          <p:cNvPr id="2057" name="Picture 9" descr="C:\Wendy\anabnr2.GI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/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  <a:effectLst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1835696" y="2060848"/>
            <a:ext cx="5688632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Georgia"/>
              </a:rPr>
              <a:t>«Плохое поведение». </a:t>
            </a:r>
            <a:endParaRPr lang="ru-RU" sz="20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Georgia"/>
            </a:endParaRPr>
          </a:p>
        </p:txBody>
      </p:sp>
      <p:sp>
        <p:nvSpPr>
          <p:cNvPr id="7" name="WordArt 2"/>
          <p:cNvSpPr txBox="1"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1907704" y="4149080"/>
            <a:ext cx="5184576" cy="6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b" anchorCtr="0" compatLnSpc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0" cap="none" spc="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Что нужно знать родителям. </a:t>
            </a:r>
            <a:endParaRPr kumimoji="0" lang="ru-RU" sz="2000" b="1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FF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pic>
        <p:nvPicPr>
          <p:cNvPr id="8" name="Picture 2" descr="C:\Users\Преподаватель\Desktop\2 - картинки\i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32656"/>
            <a:ext cx="2448272" cy="17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836712"/>
            <a:ext cx="5400600" cy="2880320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В глубине души ребенок переживает, страдает, а на поверхности - протесты, непослушание. В школе  у такого ребёнка возникает желание </a:t>
            </a:r>
            <a:r>
              <a:rPr lang="ru-RU" sz="1800" i="1" dirty="0" smtClean="0">
                <a:solidFill>
                  <a:srgbClr val="000000"/>
                </a:solidFill>
                <a:latin typeface="Arial Black" pitchFamily="34" charset="0"/>
              </a:rPr>
              <a:t>отомстить учителю, </a:t>
            </a:r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а может это месть всем женщинам, особенно если мать ведёт асоциальный образ жизни.  </a:t>
            </a:r>
            <a:endParaRPr lang="ru-RU" sz="18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4" name="Picture 2" descr="C:\Users\Преподаватель\Desktop\2 - картинки\i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836712"/>
            <a:ext cx="2592288" cy="24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39552" y="3356992"/>
            <a:ext cx="80648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kern="0" dirty="0" smtClean="0">
                <a:latin typeface="Arial Black" pitchFamily="34" charset="0"/>
              </a:rPr>
              <a:t>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Учитель подчас не знает, что делать, у него опускаются руки и возникает желание  произвести ответные действия. Но это означает  биться с учеником на равных.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Взрослому человеку так поступать нельзя!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39552" y="4581128"/>
            <a:ext cx="8245424" cy="204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Нужно разобраться, откуда у ребёнка душевная боль. Постараться помочь, а не вступать в борьбу. Просто сказать, но совсем не просто сделать. Учитель  испытывает эмоциональное раздражение, возмущение поведением ученика. Но  в такой ситуации надо иметь здравый ум и не мстить ни в коем случае ребёнку.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5544616" cy="1728192"/>
          </a:xfrm>
        </p:spPr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ru-RU" b="1" dirty="0" smtClean="0">
                <a:solidFill>
                  <a:srgbClr val="C00000"/>
                </a:solidFill>
              </a:rPr>
              <a:t>Причина четвертая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b="1" dirty="0" smtClean="0">
                <a:solidFill>
                  <a:srgbClr val="C00000"/>
                </a:solidFill>
              </a:rPr>
              <a:t>потеря веры в собственный успех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sz="1800" dirty="0" smtClean="0">
                <a:latin typeface="Arial Black" pitchFamily="34" charset="0"/>
              </a:rPr>
              <a:t> 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3284984"/>
            <a:ext cx="8064896" cy="316835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Blip>
                <a:blip r:embed="rId2"/>
              </a:buBlip>
              <a:tabLst/>
              <a:defRPr/>
            </a:pPr>
            <a:r>
              <a:rPr lang="ru-RU" sz="3200" b="1" kern="0" dirty="0" smtClean="0">
                <a:solidFill>
                  <a:srgbClr val="C00000"/>
                </a:solidFill>
              </a:rPr>
              <a:t>   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Причинами неверия в собственный успех могут стать учебные неудачи: ученик думает, что у него всё равно ничего не получится. Он сидит тихо на уроке, не мешает, но ничего не делает. Здесь учителю важно не напоминать постоянно о неуспехе. У ребёнка могут  не сложиться взаимоотношения  с одноклассниками  и с учителем,  Нельзя в таких случаях подшучивать над неуспевающим учеником, высказывать остроты, навязывать  советы: «Я бы на твоём месте…», «А вот у Димы…» и т.п.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5" name="Picture 2" descr="C:\Users\Преподаватель\Desktop\картинки-фото\i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5" y="1196752"/>
            <a:ext cx="28371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908720"/>
            <a:ext cx="4464496" cy="4392488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У ученика может быть  низкая самооценка. В какой-то одной области он испытывает неудачи, и они являются причиной  проблем  в другой.   Например, у ребёнка не сложились отношения в классе, а следствием стала запущенная учеба; в другом случае неуспехи в школе приводят к вызывающему поведению дома.  </a:t>
            </a:r>
            <a:endParaRPr lang="ru-RU" sz="18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4" name="Picture 3" descr="C:\Users\Преподаватель\Desktop\картинки-фото\i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412776"/>
            <a:ext cx="3501029" cy="2376264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4581128"/>
            <a:ext cx="8208912" cy="2016224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Подобное «смещение неблагополучия» происходит из-за низкой самооценки ребенка. Накопив горький опыт, он теряет уверенность в себе и приходит к выводу: «Нечего стараться, все равно ничего не получится». Это – в душе, а поведением он показывает: «Мне все равно...», «Да, вот такой я плохой...».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2924944"/>
            <a:ext cx="8352928" cy="3672408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Задача учителя и родителей  - вернуть ученику веру в свои силы, повысить его самооценку. Хвалить даже за маленький успех.  Самый отстающий ученик расцветает, услышав похвалу в свой адрес! Но у него не хватает знаний, чтобы стабильно правильно выполнять задания. Поэтому очень важно, чтобы с первого года учёбы в школе, ребёнок был успешным. У каждого  ученика  есть  способности. Кто-то успешен в точных  науках, а кто-то в  гуманитарных.  Некоторые дети хорошо мастерят руками; другие красиво рисуют или имеют хороший голос. А есть дети просто добрые и воспитанные, но  с учёбой имеющие проблемы.</a:t>
            </a:r>
          </a:p>
          <a:p>
            <a:endParaRPr lang="ru-RU" sz="1800" dirty="0">
              <a:latin typeface="Arial Black" pitchFamily="34" charset="0"/>
            </a:endParaRPr>
          </a:p>
        </p:txBody>
      </p:sp>
      <p:pic>
        <p:nvPicPr>
          <p:cNvPr id="5" name="Picture 2" descr="C:\Users\Преподаватель\Desktop\2 - картинки\i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764704"/>
            <a:ext cx="3189384" cy="211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4176464" cy="2232248"/>
          </a:xfrm>
        </p:spPr>
        <p:txBody>
          <a:bodyPr/>
          <a:lstStyle/>
          <a:p>
            <a:pPr marL="514350" indent="-514350">
              <a:buFont typeface="+mj-lt"/>
              <a:buAutoNum type="arabicParenR" startAt="5"/>
            </a:pPr>
            <a:r>
              <a:rPr lang="ru-RU" b="1" dirty="0" smtClean="0">
                <a:solidFill>
                  <a:srgbClr val="C00000"/>
                </a:solidFill>
              </a:rPr>
              <a:t>Причина пятая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b="1" dirty="0" smtClean="0">
                <a:solidFill>
                  <a:srgbClr val="C00000"/>
                </a:solidFill>
              </a:rPr>
              <a:t>попытки заручиться поддержкой  </a:t>
            </a:r>
            <a:endParaRPr lang="ru-RU" sz="1800" dirty="0" smtClean="0">
              <a:latin typeface="Arial Black" pitchFamily="34" charset="0"/>
            </a:endParaRPr>
          </a:p>
          <a:p>
            <a:pPr marL="514350" indent="-514350">
              <a:buFont typeface="+mj-lt"/>
              <a:buAutoNum type="arabicParenR" startAt="5"/>
            </a:pPr>
            <a:endParaRPr lang="ru-RU" sz="1800" dirty="0" smtClean="0">
              <a:latin typeface="Arial Black" pitchFamily="34" charset="0"/>
            </a:endParaRPr>
          </a:p>
          <a:p>
            <a:endParaRPr lang="ru-RU" sz="1800" dirty="0">
              <a:latin typeface="Arial Black" pitchFamily="34" charset="0"/>
            </a:endParaRPr>
          </a:p>
        </p:txBody>
      </p:sp>
      <p:sp>
        <p:nvSpPr>
          <p:cNvPr id="4" name="Содержимое 7"/>
          <p:cNvSpPr txBox="1">
            <a:spLocks/>
          </p:cNvSpPr>
          <p:nvPr/>
        </p:nvSpPr>
        <p:spPr bwMode="auto">
          <a:xfrm>
            <a:off x="899592" y="3356992"/>
            <a:ext cx="79928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(во многом схожа с первой).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Если ребенок не получает необходимого внимания в семье, то он находит свой способ получить внимание и поддержку  у друзей. Он допоздна пропадает на улице со своими сверстниками. Несмотря на недовольство и выговоры  родителей, ситуация не улучшается.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>
          <a:xfrm>
            <a:off x="827584" y="5085184"/>
            <a:ext cx="7992888" cy="1426542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Без причины не бывает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плохого поведения у ребёнка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 только нам, взрослым, подчас некогда докапываться до этих причин.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C:\Users\Преподаватель\Desktop\i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836712"/>
            <a:ext cx="3579948" cy="232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680520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Чувства родителей подсказывают ответ на вопрос о том, чего пытается добиться ребенок своим поведением. Когда ребёнок плохо себя ведёт, задайте себе вопрос, что вы чувствуете в этот момент.</a:t>
            </a:r>
          </a:p>
          <a:p>
            <a:pPr lvl="0">
              <a:buFont typeface="+mj-lt"/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  <a:latin typeface="Arial Black" pitchFamily="34" charset="0"/>
              </a:rPr>
              <a:t>Чувство досады, раздражения свидетельствует о том, что ребенок ищет внимания.</a:t>
            </a:r>
          </a:p>
          <a:p>
            <a:pPr lvl="0">
              <a:buFont typeface="+mj-lt"/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  <a:latin typeface="Arial Black" pitchFamily="34" charset="0"/>
              </a:rPr>
              <a:t>Чувство гнева говорит о борьбе ребёнка за самоутверждение.</a:t>
            </a:r>
          </a:p>
          <a:p>
            <a:pPr lvl="0">
              <a:buFont typeface="+mj-lt"/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  <a:latin typeface="Arial Black" pitchFamily="34" charset="0"/>
              </a:rPr>
              <a:t>Если родители чувствуют обиду, ребенок ищет мести.</a:t>
            </a:r>
          </a:p>
          <a:p>
            <a:pPr lvl="0">
              <a:buFont typeface="+mj-lt"/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  <a:latin typeface="Arial Black" pitchFamily="34" charset="0"/>
              </a:rPr>
              <a:t>Чувство беспомощности обычно является сигналом того, что ребенок потерял веру в собственный успех.</a:t>
            </a:r>
          </a:p>
          <a:p>
            <a:pPr lvl="0">
              <a:buFont typeface="+mj-lt"/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  <a:latin typeface="Arial Black" pitchFamily="34" charset="0"/>
              </a:rPr>
              <a:t>Наконец, если родители озабочены или встревожены, вероятнее всего ребёнок ищет поддержки со стороны друзей.</a:t>
            </a:r>
          </a:p>
          <a:p>
            <a:endParaRPr lang="ru-RU" sz="1800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259632" y="908720"/>
            <a:ext cx="7416824" cy="4948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i="1" kern="10" spc="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Как</a:t>
            </a:r>
            <a:r>
              <a:rPr lang="ru-RU" sz="2000" b="1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 </a:t>
            </a:r>
            <a:r>
              <a:rPr lang="ru-RU" sz="2000" b="1" i="1" kern="10" spc="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выявить</a:t>
            </a:r>
            <a:r>
              <a:rPr lang="ru-RU" sz="2000" b="1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 </a:t>
            </a:r>
            <a:r>
              <a:rPr lang="ru-RU" sz="2000" b="1" i="1" kern="10" spc="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причину</a:t>
            </a:r>
            <a:r>
              <a:rPr lang="ru-RU" sz="2000" b="1" i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 </a:t>
            </a:r>
            <a:r>
              <a:rPr lang="ru-RU" sz="2000" b="1" i="1" kern="10" spc="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eorgia"/>
              </a:rPr>
              <a:t>непослушания?</a:t>
            </a:r>
            <a:endParaRPr lang="ru-RU" sz="2000" b="1" i="1" kern="10" spc="0" dirty="0">
              <a:ln w="12700">
                <a:solidFill>
                  <a:srgbClr val="FF6600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8"/>
            <a:ext cx="4536504" cy="4114800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Несколько основных причин «плохого» поведения детей – борьба за внимание, борьба за самоутверждение, месть, потеря веры в собственный успех, попытка заручиться поддержкой друзей – это путеводные нити для родителей в организации поддержки и помощи ребёнку.</a:t>
            </a:r>
          </a:p>
        </p:txBody>
      </p:sp>
      <p:pic>
        <p:nvPicPr>
          <p:cNvPr id="4" name="Picture 5" descr="C:\Users\Преподаватель\Desktop\2 - картинки\i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484784"/>
            <a:ext cx="3158751" cy="252028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827584" y="4509120"/>
            <a:ext cx="7772400" cy="1872208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Взрослым следует помнить: всякое серьезное нарушение поведения – это крик о помощи. Своим поведением ребёнок говорит нам: «Мне плохо! Помогите!»   Отсюда следует вывод:  ребенок нуждается в помощи, а не в критике или в  наказаниях.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789040"/>
            <a:ext cx="7772400" cy="2839318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 Естественно, дети проделывают всё это не сознательно; как правило, досаждая взрослым своим плохим поведением, они не отдают себе отчёт в том, чего они пытаются добиться.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Если научиться определять причину нарушения поведения, то можно конструктивно построить общение с ребёнком, изменив способы общения с ним. И  не на один раз, а на всё время, действуя при этом приемлемыми способами.</a:t>
            </a:r>
            <a:endParaRPr lang="ru-RU" sz="18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4" name="Picture 6" descr="C:\Users\Преподаватель\Desktop\2 - картинки\i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908720"/>
            <a:ext cx="3744416" cy="26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04864"/>
            <a:ext cx="7772400" cy="4114800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1800" b="1" dirty="0" smtClean="0"/>
              <a:t>http://www.parentsvesti.pz6.ru/index.php?option=com_content&amp;view=article&amp;id=220:2011-10-08-07-03-45&amp;catid=44:2011-09-26-07-40-11&amp;Itemid=94</a:t>
            </a:r>
            <a:endParaRPr lang="ru-RU" sz="1800" dirty="0" smtClean="0"/>
          </a:p>
          <a:p>
            <a:pPr lvl="0">
              <a:buFont typeface="+mj-lt"/>
              <a:buAutoNum type="arabicParenR"/>
            </a:pPr>
            <a:r>
              <a:rPr lang="ru-RU" sz="1800" b="1" dirty="0" smtClean="0"/>
              <a:t>http://www.shkolnik.domlad18.com/motivy-ploxogo-povedeniya-uchenikov/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Интернет-ресурсы.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1484784"/>
            <a:ext cx="4297288" cy="41148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Семилетний ребёнок стал первоклассником. В его жизни  происходят серьезные перемены: изменяется режим дня, увеличиваются физические, психические и эмоциональные нагрузки, появляются новые обязанности. </a:t>
            </a: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Преподаватель\Desktop\2 - картинки\i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2148" y="1412776"/>
            <a:ext cx="254428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355976" y="1340768"/>
            <a:ext cx="4464496" cy="48965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Большинство детей  в возрасте 7 лет  готовы  к школе:  у них достаточно  развиты память,  внимание,  имеется необходимый словарный запас.  Школа, расширяя кругозор  младших школьников, вводит  их в мир  новых понятий и впечатлений, оказывает  влияние на мировоззрение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pic>
        <p:nvPicPr>
          <p:cNvPr id="4" name="Picture 3" descr="C:\Users\Преподаватель\Desktop\2 - картинки\i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484784"/>
            <a:ext cx="3096344" cy="392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3861048"/>
            <a:ext cx="7772400" cy="276731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В  начале учёбы  порой отчетливо проявляются дефекты дошкольного воспитания: эгоизм, непослушание, неуважительное отношение к старшим и товарищам, нечестность и т.п.     Родители начинают получать  от учителей  не очень приятные сообщения о том, что у ребёнка неудовлетворительное поведение. </a:t>
            </a:r>
          </a:p>
        </p:txBody>
      </p:sp>
      <p:pic>
        <p:nvPicPr>
          <p:cNvPr id="4" name="Picture 4" descr="C:\Users\Преподаватель\Desktop\2 - картинки\i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052736"/>
            <a:ext cx="4104456" cy="274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Georgia" pitchFamily="18" charset="0"/>
              </a:rPr>
              <a:t>Откуда вообще берётся плохое поведение? </a:t>
            </a:r>
            <a:r>
              <a:rPr lang="ru-RU" sz="2400" b="1" dirty="0" smtClean="0">
                <a:solidFill>
                  <a:srgbClr val="000000"/>
                </a:solidFill>
              </a:rPr>
              <a:t>Причины непослушания ребёнка, мотивы «плохого поведения» следует искать в глубине психики ребёнка. На поверхности кажется, что он «просто не слушается», «просто не хочет понять», а на самом деле причина иная. И, как правило, она эмоциональная, а не рациональная, и она не осознается ни взрослым, ни самим ребенком. Родителям  такие причины надо знать.</a:t>
            </a:r>
          </a:p>
          <a:p>
            <a:endParaRPr lang="ru-RU" dirty="0"/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55576" y="908720"/>
            <a:ext cx="799288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i="1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Georgia"/>
              </a:rPr>
              <a:t>Чего хотят дети, когда они «плохо себя ведут?</a:t>
            </a:r>
            <a:endParaRPr lang="ru-RU" sz="2000" b="1" i="1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352928" cy="1872208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Выделяют </a:t>
            </a:r>
            <a:r>
              <a:rPr lang="ru-RU" sz="2400" b="1" dirty="0" smtClean="0">
                <a:solidFill>
                  <a:srgbClr val="C00000"/>
                </a:solidFill>
              </a:rPr>
              <a:t>5 основных причин </a:t>
            </a:r>
            <a:r>
              <a:rPr lang="ru-RU" sz="2400" b="1" dirty="0" smtClean="0"/>
              <a:t>нарушения поведения у детей, которые приводят к тому, что ребёнок становится  непослушным, а подчас,  и  неуправляемым.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4608512" cy="41148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</a:rPr>
              <a:t>Причина первая</a:t>
            </a:r>
            <a:r>
              <a:rPr lang="ru-RU" sz="2000" dirty="0" smtClean="0">
                <a:solidFill>
                  <a:srgbClr val="000000"/>
                </a:solidFill>
                <a:latin typeface="Arial Black" pitchFamily="34" charset="0"/>
              </a:rPr>
              <a:t> –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</a:rPr>
              <a:t>борьба за внимание</a:t>
            </a:r>
            <a:r>
              <a:rPr lang="ru-RU" sz="2000" dirty="0" smtClean="0">
                <a:solidFill>
                  <a:srgbClr val="000000"/>
                </a:solidFill>
                <a:latin typeface="Arial Black" pitchFamily="34" charset="0"/>
              </a:rPr>
              <a:t>. Если ребенок не получает внимания, которое ему так необходимо для нормального развития и эмоционального благополучия, то он находит свой способ его получить: он не слушается.  </a:t>
            </a:r>
            <a:endParaRPr lang="ru-RU" sz="2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39552" y="5661248"/>
            <a:ext cx="82089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Blip>
                <a:blip r:embed="rId2"/>
              </a:buBlip>
              <a:tabLst/>
              <a:defRPr/>
            </a:pPr>
            <a:r>
              <a:rPr lang="ru-RU" sz="2000" b="1" kern="0" dirty="0" smtClean="0">
                <a:solidFill>
                  <a:srgbClr val="000000"/>
                </a:solidFill>
                <a:latin typeface="Arial Black" pitchFamily="34" charset="0"/>
              </a:rPr>
              <a:t> 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Непослушание – это тоже возможность привлечь к себе внимание.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5" name="Picture 2" descr="C:\Users\Преподаватель\Desktop\2 - картинки\i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2636912"/>
            <a:ext cx="32403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908720"/>
            <a:ext cx="6336704" cy="1224136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ru-RU" b="1" dirty="0" smtClean="0">
                <a:solidFill>
                  <a:srgbClr val="C00000"/>
                </a:solidFill>
              </a:rPr>
              <a:t>Причина вторая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b="1" dirty="0" smtClean="0">
                <a:solidFill>
                  <a:srgbClr val="C00000"/>
                </a:solidFill>
              </a:rPr>
              <a:t>борьба за самоутверждение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sz="2000" dirty="0" smtClean="0">
                <a:latin typeface="Arial Black" pitchFamily="34" charset="0"/>
              </a:rPr>
              <a:t>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995936" y="1988840"/>
            <a:ext cx="48965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Это борьба против  родительской власти и чрезмерной  опёки. Ребенок начинает борьбу с бесконечными  указаниями, замечаниями и опасениям взрослых. В  младшем дошкольном возрасте малыш впервые сказал: «Я сам!»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 descr="C:\Users\Преподаватель\Desktop\2 - картинки\i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492896"/>
            <a:ext cx="294368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755576" y="5229200"/>
            <a:ext cx="792088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Эта позиция у большинства детей сохраняется надолго, особенно обостряясь в подростковом возрасте.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284984"/>
            <a:ext cx="8136904" cy="3384376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Arial Black" pitchFamily="34" charset="0"/>
              </a:rPr>
              <a:t>Ребёнок хочет  иметь свое мнение, принимать собственные решения. Это даёт ему возможность  приобретать свой опыт, пусть даже ошибочный. Если родители  постоянно делают замечания, дают советы, критикуют, высказывают преувеличенные  опасения , то ребенок «восстает». Такой ученик с помощью  плохого  поведения  пытается бороться с учителем за власть в классе. Ему нужны зрители. Задача преподавателя привлечь ребячий коллектив на свою сторону. Когда озорник  поймёт, что остался в одиночестве, он успокоится.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  <p:pic>
        <p:nvPicPr>
          <p:cNvPr id="4" name="Picture 5" descr="C:\Users\Преподаватель\Desktop\2 - картинки\i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3" y="836712"/>
            <a:ext cx="324914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836712"/>
            <a:ext cx="7537648" cy="9361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ru-RU" b="1" dirty="0" smtClean="0">
                <a:solidFill>
                  <a:srgbClr val="C00000"/>
                </a:solidFill>
              </a:rPr>
              <a:t>Причина третья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b="1" dirty="0" smtClean="0">
                <a:solidFill>
                  <a:srgbClr val="C00000"/>
                </a:solidFill>
              </a:rPr>
              <a:t>желание мщения</a:t>
            </a:r>
            <a:r>
              <a:rPr lang="ru-RU" dirty="0" smtClean="0">
                <a:solidFill>
                  <a:srgbClr val="C00000"/>
                </a:solidFill>
              </a:rPr>
              <a:t>.   </a:t>
            </a:r>
            <a:r>
              <a:rPr lang="ru-RU" sz="1800" dirty="0" smtClean="0">
                <a:latin typeface="Arial Black" pitchFamily="34" charset="0"/>
              </a:rPr>
              <a:t> 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83568" y="1484784"/>
            <a:ext cx="49685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 семье могут быть старшие или младшие братья и сёстры. Если родители сравнивают ребёнка с ними не в его пользу, уделяют больше внимание младшим детям, ребёнок может мстить за это. Причиной мести могут послужить и другие  факторы: унижение друг друга членами семьи; несправедливость родителей и невыполненные ими обещаний; 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611560" y="4941168"/>
            <a:ext cx="82089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чрезмерное проявление любви взрослых друг к другу и, наоборот, развод родителей, появление в доме новых членов семьи,  или самого ребенка отлучили от семьи (отправили к бабушке с дедушкой) и т.п.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6" name="Picture 4" descr="C:\Users\Преподаватель\Desktop\2 - картинки\i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9533" y="2036708"/>
            <a:ext cx="2978931" cy="2040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кошечк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Тема1кошечка</Template>
  <TotalTime>140</TotalTime>
  <Words>1209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Тема1кошечка</vt:lpstr>
      <vt:lpstr>«Плохое поведение». </vt:lpstr>
      <vt:lpstr>Слайд 2</vt:lpstr>
      <vt:lpstr>Слайд 3</vt:lpstr>
      <vt:lpstr>Слайд 4</vt:lpstr>
      <vt:lpstr>Слайд 5</vt:lpstr>
      <vt:lpstr>   Выделяют 5 основных причин нарушения поведения у детей, которые приводят к тому, что ребёнок становится  непослушным, а подчас,  и  неуправляемым.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Интернет-ресурсы.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17</cp:revision>
  <dcterms:created xsi:type="dcterms:W3CDTF">2013-07-19T14:26:46Z</dcterms:created>
  <dcterms:modified xsi:type="dcterms:W3CDTF">2013-07-27T01:09:19Z</dcterms:modified>
</cp:coreProperties>
</file>