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81" r:id="rId5"/>
    <p:sldId id="282" r:id="rId6"/>
    <p:sldId id="28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/>
              </a:rPr>
            </a:br>
            <a:r>
              <a:rPr lang="ru-RU" dirty="0" err="1" smtClean="0">
                <a:solidFill>
                  <a:srgbClr val="FF0000"/>
                </a:solidFill>
                <a:latin typeface="Arial"/>
              </a:rPr>
              <a:t>Девиантное</a:t>
            </a:r>
            <a:r>
              <a:rPr lang="ru-RU" dirty="0" smtClean="0">
                <a:solidFill>
                  <a:srgbClr val="FF0000"/>
                </a:solidFill>
                <a:latin typeface="Arial"/>
              </a:rPr>
              <a:t> поведение -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 это поведение, отклоняющееся от </a:t>
            </a:r>
            <a:r>
              <a:rPr lang="ru-RU" sz="2400" dirty="0" smtClean="0"/>
              <a:t>общепринятых норм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700808"/>
            <a:ext cx="5753100" cy="388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6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Существуют разные классификации </a:t>
            </a:r>
            <a:r>
              <a:rPr lang="ru-RU" b="1" u="sng" dirty="0" err="1">
                <a:solidFill>
                  <a:srgbClr val="FF0000"/>
                </a:solidFill>
              </a:rPr>
              <a:t>девиантного</a:t>
            </a:r>
            <a:r>
              <a:rPr lang="ru-RU" b="1" u="sng" dirty="0">
                <a:solidFill>
                  <a:srgbClr val="FF0000"/>
                </a:solidFill>
              </a:rPr>
              <a:t>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1. </a:t>
            </a:r>
            <a:r>
              <a:rPr lang="ru-RU" sz="1800" b="1" u="sng" dirty="0" smtClean="0"/>
              <a:t>«</a:t>
            </a:r>
            <a:r>
              <a:rPr lang="ru-RU" sz="1800" b="1" u="sng" dirty="0" err="1" smtClean="0"/>
              <a:t>Докриминогенный</a:t>
            </a:r>
            <a:r>
              <a:rPr lang="ru-RU" sz="1800" b="1" u="sng" dirty="0" smtClean="0"/>
              <a:t> </a:t>
            </a:r>
            <a:r>
              <a:rPr lang="ru-RU" sz="1800" b="1" u="sng" dirty="0"/>
              <a:t>уровень» </a:t>
            </a:r>
            <a:r>
              <a:rPr lang="ru-RU" sz="1800" dirty="0"/>
              <a:t>— мелкие </a:t>
            </a:r>
            <a:r>
              <a:rPr lang="ru-RU" sz="1800" dirty="0" smtClean="0"/>
              <a:t>проступки и </a:t>
            </a:r>
            <a:r>
              <a:rPr lang="ru-RU" sz="1800" dirty="0"/>
              <a:t>нарушение норм </a:t>
            </a:r>
            <a:r>
              <a:rPr lang="ru-RU" sz="1800" dirty="0" smtClean="0"/>
              <a:t>морали</a:t>
            </a:r>
          </a:p>
          <a:p>
            <a:pPr marL="0" indent="0">
              <a:buNone/>
            </a:pPr>
            <a:r>
              <a:rPr lang="ru-RU" sz="1800" b="1" dirty="0" smtClean="0"/>
              <a:t>2. </a:t>
            </a:r>
            <a:r>
              <a:rPr lang="ru-RU" sz="1800" b="1" u="sng" dirty="0" smtClean="0"/>
              <a:t>«Криминогенный </a:t>
            </a:r>
            <a:r>
              <a:rPr lang="ru-RU" sz="1800" b="1" u="sng" dirty="0"/>
              <a:t>уровень» </a:t>
            </a:r>
            <a:r>
              <a:rPr lang="ru-RU" sz="1800" dirty="0"/>
              <a:t>— действия и поступки, выражающиеся в преступных </a:t>
            </a:r>
            <a:r>
              <a:rPr lang="ru-RU" sz="1800" dirty="0" smtClean="0"/>
              <a:t>уголовно-наказуемых деяниях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23" y="256490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b="1" u="sng" dirty="0">
                <a:solidFill>
                  <a:srgbClr val="FF0000"/>
                </a:solidFill>
                <a:ea typeface="Calibri"/>
                <a:cs typeface="Times New Roman"/>
              </a:rPr>
              <a:t>С</a:t>
            </a:r>
            <a:r>
              <a:rPr lang="ru-RU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оциальные нормы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/>
              <a:t>– это предписания</a:t>
            </a:r>
            <a:r>
              <a:rPr lang="ru-RU" sz="1600" dirty="0"/>
              <a:t>, требования, пожелания и ожидания соответствующего (общественно </a:t>
            </a:r>
            <a:r>
              <a:rPr lang="ru-RU" sz="1600" dirty="0" smtClean="0"/>
              <a:t>одобряемого</a:t>
            </a:r>
            <a:r>
              <a:rPr lang="ru-RU" sz="1600" dirty="0"/>
              <a:t>) </a:t>
            </a:r>
            <a:r>
              <a:rPr lang="ru-RU" sz="1600" dirty="0" smtClean="0"/>
              <a:t>поведения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b="1" u="sng" dirty="0">
                <a:solidFill>
                  <a:srgbClr val="FF0000"/>
                </a:solidFill>
                <a:ea typeface="Calibri"/>
                <a:cs typeface="Times New Roman"/>
              </a:rPr>
              <a:t>Первый тип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– это нормы, которые возникают и существуют только в малых группах (молодежных тусовках, компании друзей, семье, рабочих бригадах, спортивных командах). Они называются “групповыми привычками”.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b="1" u="sng" dirty="0">
                <a:solidFill>
                  <a:srgbClr val="FF0000"/>
                </a:solidFill>
                <a:ea typeface="Calibri"/>
                <a:cs typeface="Times New Roman"/>
              </a:rPr>
              <a:t>Второй тип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– это нормы, которые возникают и существуют в больших группах или в обществе в целом. Они называются “общими правилами”. </a:t>
            </a:r>
            <a:endParaRPr lang="ru-RU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700" b="1" u="sng" dirty="0">
                <a:solidFill>
                  <a:srgbClr val="FF0000"/>
                </a:solidFill>
                <a:ea typeface="Calibri"/>
                <a:cs typeface="Times New Roman"/>
              </a:rPr>
              <a:t>Все социальные нормы можно классифицировать в зависимости от того, насколько строго соблюдается их исполнение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solidFill>
                  <a:prstClr val="black"/>
                </a:solidFill>
                <a:ea typeface="Calibri"/>
                <a:cs typeface="Times New Roman"/>
              </a:rPr>
              <a:t>За нарушение одних норм следует мягкое наказание – неодобрение, ухмылка, недоброжелательный взгляд.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solidFill>
                  <a:prstClr val="black"/>
                </a:solidFill>
                <a:ea typeface="Calibri"/>
                <a:cs typeface="Times New Roman"/>
              </a:rPr>
              <a:t>За нарушение других норм жесткие санкции – тюремное заключение.</a:t>
            </a:r>
            <a:endParaRPr lang="ru-RU" sz="1700" dirty="0">
              <a:solidFill>
                <a:prstClr val="black"/>
              </a:solidFill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5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u="sng" dirty="0" err="1" smtClean="0">
                <a:solidFill>
                  <a:srgbClr val="FF0000"/>
                </a:solidFill>
                <a:ea typeface="Calibri"/>
                <a:cs typeface="Times New Roman"/>
              </a:rPr>
              <a:t>Девиант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– </a:t>
            </a:r>
            <a:endParaRPr lang="ru-RU" dirty="0" smtClean="0"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dirty="0" smtClean="0">
                <a:ea typeface="Calibri"/>
                <a:cs typeface="Times New Roman"/>
              </a:rPr>
              <a:t>любой </a:t>
            </a:r>
            <a:r>
              <a:rPr lang="ru-RU" dirty="0">
                <a:ea typeface="Calibri"/>
                <a:cs typeface="Times New Roman"/>
              </a:rPr>
              <a:t>человек, сбившийся с пути или </a:t>
            </a:r>
            <a:r>
              <a:rPr lang="ru-RU" dirty="0" smtClean="0">
                <a:ea typeface="Calibri"/>
                <a:cs typeface="Times New Roman"/>
              </a:rPr>
              <a:t>отклонившийся </a:t>
            </a:r>
            <a:r>
              <a:rPr lang="ru-RU" dirty="0">
                <a:ea typeface="Calibri"/>
                <a:cs typeface="Times New Roman"/>
              </a:rPr>
              <a:t>от </a:t>
            </a:r>
            <a:r>
              <a:rPr lang="ru-RU" dirty="0" smtClean="0">
                <a:ea typeface="Calibri"/>
                <a:cs typeface="Times New Roman"/>
              </a:rPr>
              <a:t>нормы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636912"/>
            <a:ext cx="5619750" cy="357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9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Некоторые характерные признаки семьи с повышенным риском появления наркозависимых детей: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замалчивание проблем; сдерживание проявления своих чувств;</a:t>
            </a:r>
          </a:p>
          <a:p>
            <a:pPr lvl="0"/>
            <a:r>
              <a:rPr lang="ru-RU" dirty="0"/>
              <a:t>избегание прямых высказываний, выражение мыслей путем иносказаний, осуществление потребностей через манипуляции;</a:t>
            </a:r>
          </a:p>
          <a:p>
            <a:pPr lvl="0"/>
            <a:r>
              <a:rPr lang="ru-RU" dirty="0"/>
              <a:t>привычка строить нереальные планы и возлагать на людей или обстоятельства несбыточные надежды;</a:t>
            </a:r>
          </a:p>
          <a:p>
            <a:pPr lvl="0"/>
            <a:r>
              <a:rPr lang="ru-RU" dirty="0"/>
              <a:t>командный, “критикующий” стиль общения;</a:t>
            </a:r>
          </a:p>
          <a:p>
            <a:pPr lvl="0"/>
            <a:r>
              <a:rPr lang="ru-RU" dirty="0"/>
              <a:t>неблаговидные поступки внутри семьи за ее “благополучным” фасадом;</a:t>
            </a:r>
          </a:p>
          <a:p>
            <a:pPr lvl="0"/>
            <a:r>
              <a:rPr lang="ru-RU" dirty="0" err="1"/>
              <a:t>сверхконтроль</a:t>
            </a:r>
            <a:r>
              <a:rPr lang="ru-RU" dirty="0"/>
              <a:t> или </a:t>
            </a:r>
            <a:r>
              <a:rPr lang="ru-RU" dirty="0" err="1" smtClean="0"/>
              <a:t>сверхпопустительство</a:t>
            </a:r>
            <a:r>
              <a:rPr lang="ru-RU" dirty="0" smtClean="0"/>
              <a:t> </a:t>
            </a:r>
            <a:r>
              <a:rPr lang="ru-RU" dirty="0"/>
              <a:t>родителей в отношении детей;</a:t>
            </a:r>
          </a:p>
          <a:p>
            <a:r>
              <a:rPr lang="ru-RU" b="1" u="sng" dirty="0">
                <a:solidFill>
                  <a:srgbClr val="7030A0"/>
                </a:solidFill>
              </a:rPr>
              <a:t>отсутствие эмоционального контакта между детьми и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7596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7030A0"/>
                </a:solidFill>
                <a:ea typeface="Calibri"/>
                <a:cs typeface="Times New Roman"/>
              </a:rPr>
              <a:t>Семья </a:t>
            </a:r>
            <a:r>
              <a:rPr lang="ru-RU" sz="2000" dirty="0">
                <a:ea typeface="Calibri"/>
                <a:cs typeface="Times New Roman"/>
              </a:rPr>
              <a:t>является “</a:t>
            </a:r>
            <a:r>
              <a:rPr lang="ru-RU" sz="2000" b="1" dirty="0">
                <a:solidFill>
                  <a:srgbClr val="7030A0"/>
                </a:solidFill>
                <a:ea typeface="Calibri"/>
                <a:cs typeface="Times New Roman"/>
              </a:rPr>
              <a:t>котлом</a:t>
            </a:r>
            <a:r>
              <a:rPr lang="ru-RU" sz="2000" dirty="0">
                <a:ea typeface="Calibri"/>
                <a:cs typeface="Times New Roman"/>
              </a:rPr>
              <a:t>”, в котором “вываривается” личность ребенка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Любите </a:t>
            </a:r>
            <a:r>
              <a:rPr lang="ru-RU" sz="2000" b="1" dirty="0" smtClean="0">
                <a:solidFill>
                  <a:srgbClr val="FF0000"/>
                </a:solidFill>
              </a:rPr>
              <a:t>детей, </a:t>
            </a:r>
            <a:r>
              <a:rPr lang="ru-RU" sz="2000" b="1" dirty="0" smtClean="0">
                <a:solidFill>
                  <a:srgbClr val="FF0000"/>
                </a:solidFill>
              </a:rPr>
              <a:t>чаще </a:t>
            </a:r>
            <a:r>
              <a:rPr lang="ru-RU" sz="2000" b="1" dirty="0" smtClean="0">
                <a:solidFill>
                  <a:srgbClr val="FF0000"/>
                </a:solidFill>
              </a:rPr>
              <a:t>разговаривайте, </a:t>
            </a:r>
            <a:r>
              <a:rPr lang="ru-RU" sz="2000" b="1" dirty="0" smtClean="0">
                <a:solidFill>
                  <a:srgbClr val="FF0000"/>
                </a:solidFill>
              </a:rPr>
              <a:t>играйте </a:t>
            </a:r>
            <a:r>
              <a:rPr lang="ru-RU" sz="2000" b="1" dirty="0">
                <a:solidFill>
                  <a:srgbClr val="FF0000"/>
                </a:solidFill>
              </a:rPr>
              <a:t>и занимайтесь с </a:t>
            </a:r>
            <a:r>
              <a:rPr lang="ru-RU" sz="2000" b="1" dirty="0" smtClean="0">
                <a:solidFill>
                  <a:srgbClr val="FF0000"/>
                </a:solidFill>
              </a:rPr>
              <a:t>ними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72816"/>
            <a:ext cx="7239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3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252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Девиантное поведение -  </vt:lpstr>
      <vt:lpstr>Существуют разные классификации девиантного поведения</vt:lpstr>
      <vt:lpstr> Социальные нормы</vt:lpstr>
      <vt:lpstr>Презентация PowerPoint</vt:lpstr>
      <vt:lpstr>Некоторые характерные признаки семьи с повышенным риском появления наркозависимых детей:</vt:lpstr>
      <vt:lpstr> Семья является “котлом”, в котором “вываривается” личность ребенка  Любите детей, чаще разговаривайте, играйте и занимайтесь с ними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20</cp:revision>
  <dcterms:modified xsi:type="dcterms:W3CDTF">2013-12-16T18:37:20Z</dcterms:modified>
</cp:coreProperties>
</file>