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sldIdLst>
    <p:sldId id="256" r:id="rId2"/>
    <p:sldId id="257" r:id="rId3"/>
    <p:sldId id="260" r:id="rId4"/>
    <p:sldId id="259" r:id="rId5"/>
    <p:sldId id="258" r:id="rId6"/>
    <p:sldId id="263" r:id="rId7"/>
    <p:sldId id="264" r:id="rId8"/>
    <p:sldId id="266" r:id="rId9"/>
    <p:sldId id="267" r:id="rId10"/>
    <p:sldId id="269" r:id="rId11"/>
    <p:sldId id="270" r:id="rId12"/>
    <p:sldId id="268" r:id="rId13"/>
    <p:sldId id="271" r:id="rId14"/>
    <p:sldId id="273" r:id="rId15"/>
    <p:sldId id="272" r:id="rId16"/>
    <p:sldId id="276" r:id="rId17"/>
    <p:sldId id="277" r:id="rId18"/>
    <p:sldId id="278" r:id="rId19"/>
    <p:sldId id="280" r:id="rId20"/>
    <p:sldId id="281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 bwMode="auto">
      <p:bgPr>
        <a:blipFill dpi="0" rotWithShape="0">
          <a:blip r:embed="rId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стиль основного заголовка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Нажмите кнопку, чтобы изменить стили основного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27.07.2013</a:t>
            </a:fld>
            <a:endParaRPr lang="ru-RU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4.jpeg"/><Relationship Id="rId4" Type="http://schemas.openxmlformats.org/officeDocument/2006/relationships/image" Target="../media/image23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7.jpeg"/><Relationship Id="rId4" Type="http://schemas.openxmlformats.org/officeDocument/2006/relationships/image" Target="../media/image26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0.jpeg"/><Relationship Id="rId4" Type="http://schemas.openxmlformats.org/officeDocument/2006/relationships/image" Target="../media/image29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2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gif"/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6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shkolnik.domlad18.com/goto/http:/www.radikal.ru" TargetMode="External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1331640" y="2708920"/>
            <a:ext cx="6120680" cy="792088"/>
          </a:xfrm>
          <a:prstGeom prst="rect">
            <a:avLst/>
          </a:prstGeom>
        </p:spPr>
        <p:txBody>
          <a:bodyPr wrap="none" fromWordArt="1">
            <a:prstTxWarp prst="textPlain">
              <a:avLst/>
            </a:prstTxWarp>
          </a:bodyPr>
          <a:lstStyle/>
          <a:p>
            <a:pPr algn="ctr" rtl="0"/>
            <a:r>
              <a:rPr lang="ru-RU" sz="2000" b="1" kern="10" spc="0" dirty="0" smtClean="0">
                <a:ln w="9525">
                  <a:solidFill>
                    <a:schemeClr val="tx1"/>
                  </a:solidFill>
                  <a:round/>
                  <a:headEnd/>
                  <a:tailEnd/>
                </a:ln>
                <a:solidFill>
                  <a:srgbClr val="0070C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Comic Sans MS"/>
              </a:rPr>
              <a:t>Как правильно общаться с детьми в семье?</a:t>
            </a:r>
            <a:endParaRPr lang="ru-RU" sz="2000" b="1" kern="10" spc="0" dirty="0">
              <a:ln w="9525">
                <a:solidFill>
                  <a:schemeClr val="tx1"/>
                </a:solidFill>
                <a:round/>
                <a:headEnd/>
                <a:tailEnd/>
              </a:ln>
              <a:solidFill>
                <a:srgbClr val="0070C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Comic Sans MS"/>
            </a:endParaRPr>
          </a:p>
        </p:txBody>
      </p:sp>
      <p:sp>
        <p:nvSpPr>
          <p:cNvPr id="6" name="WordArt 2"/>
          <p:cNvSpPr>
            <a:spLocks noChangeArrowheads="1" noChangeShapeType="1" noTextEdit="1"/>
          </p:cNvSpPr>
          <p:nvPr/>
        </p:nvSpPr>
        <p:spPr bwMode="auto">
          <a:xfrm>
            <a:off x="1475656" y="1772816"/>
            <a:ext cx="6624736" cy="72008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000" b="1" kern="10" dirty="0" smtClean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C00000"/>
                </a:solidFill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  <a:latin typeface="Comic Sans MS"/>
              </a:rPr>
              <a:t>Наказывать или не наказывать?...</a:t>
            </a:r>
            <a:endParaRPr lang="ru-RU" sz="2000" b="1" kern="10" spc="0" dirty="0">
              <a:ln w="9525">
                <a:solidFill>
                  <a:srgbClr val="000000"/>
                </a:solidFill>
                <a:round/>
                <a:headEnd/>
                <a:tailEnd/>
              </a:ln>
              <a:solidFill>
                <a:srgbClr val="C00000"/>
              </a:solidFill>
              <a:effectLst>
                <a:outerShdw dist="35921" dir="2700000" algn="ctr" rotWithShape="0">
                  <a:srgbClr val="808080">
                    <a:alpha val="80000"/>
                  </a:srgbClr>
                </a:outerShdw>
              </a:effectLst>
              <a:latin typeface="Comic Sans MS"/>
            </a:endParaRPr>
          </a:p>
        </p:txBody>
      </p:sp>
      <p:pic>
        <p:nvPicPr>
          <p:cNvPr id="7" name="Picture 2" descr="C:\Users\Преподаватель\Desktop\3.картинки\i28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2411760" y="3717032"/>
            <a:ext cx="3384376" cy="225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3" descr="C:\Users\Преподаватель\Desktop\3.картинки\i4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43608" y="620688"/>
            <a:ext cx="2952328" cy="10037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620688"/>
            <a:ext cx="5596731" cy="73183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Физическое наказание…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3501008"/>
            <a:ext cx="5976664" cy="2880320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 Например, жена, обижается  на супруга, но ударив взрослого, можно получить сдачу. Вот мама и отыгрывается за свою неудавшуюся жизнь на собственном ребёнке: «Ты весь в своего папу», «Такой же, как отец…».  Дети очень сильно обижаются на такое несправедливое наказание. </a:t>
            </a:r>
            <a:r>
              <a:rPr lang="ru-RU" sz="1800" b="1" dirty="0" smtClean="0">
                <a:solidFill>
                  <a:srgbClr val="C00000"/>
                </a:solidFill>
              </a:rPr>
              <a:t>Если наказание</a:t>
            </a:r>
            <a:r>
              <a:rPr lang="ru-RU" sz="1800" b="1" dirty="0" smtClean="0"/>
              <a:t> адекватное, для  того, чтобы научить, то оно  вполне допустимо, и ребёнок  воспринимает его правильно.</a:t>
            </a:r>
            <a:br>
              <a:rPr lang="ru-RU" sz="1800" b="1" dirty="0" smtClean="0"/>
            </a:br>
            <a:endParaRPr lang="ru-RU" sz="1800" b="1" dirty="0"/>
          </a:p>
        </p:txBody>
      </p:sp>
      <p:pic>
        <p:nvPicPr>
          <p:cNvPr id="5" name="Picture 9" descr="C:\Users\Преподаватель\Desktop\3.картинки\i33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915816" y="1394893"/>
            <a:ext cx="3600400" cy="202269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971600" y="764704"/>
            <a:ext cx="4824536" cy="5544616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 Ещё одна  довольно распространённая  ошибка в использовании наказания: папа наказывает, а мама тут же отменяет наказание. Затем при ребёнке устраивает разборки с мужем, доказывая, что он не прав. Если ребёнок наказание заслужил, то взрослые, включая бабушек и дедушек, должны действовать в единстве.  Подчас сердобольные бабушки. Жалея  ребёнка, тем самым показывают, какие они добрые,  и подчеркивают, какие злые родители. Такие разногласия среди взрослых мешают воспитанию у детей твёрдых правил поведения и чувства ответственности за свои поступки.</a:t>
            </a:r>
            <a:br>
              <a:rPr lang="ru-RU" sz="1800" b="1" dirty="0" smtClean="0"/>
            </a:br>
            <a:endParaRPr lang="ru-RU" sz="1800" b="1" dirty="0"/>
          </a:p>
        </p:txBody>
      </p:sp>
      <p:pic>
        <p:nvPicPr>
          <p:cNvPr id="5" name="Picture 3" descr="C:\Users\Преподаватель\Desktop\i0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04418" y="620688"/>
            <a:ext cx="2822714" cy="216024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59632" y="836712"/>
            <a:ext cx="5040559" cy="1224136"/>
          </a:xfrm>
        </p:spPr>
        <p:txBody>
          <a:bodyPr/>
          <a:lstStyle/>
          <a:p>
            <a:r>
              <a:rPr lang="ru-RU" sz="2800" b="1" i="1" dirty="0" smtClean="0">
                <a:solidFill>
                  <a:srgbClr val="C00000"/>
                </a:solidFill>
              </a:rPr>
              <a:t>Как правильно общаться с детьми в семье</a:t>
            </a:r>
            <a:r>
              <a:rPr lang="ru-RU" sz="2800" dirty="0" smtClean="0">
                <a:solidFill>
                  <a:srgbClr val="C00000"/>
                </a:solidFill>
              </a:rPr>
              <a:t>?</a:t>
            </a:r>
            <a:r>
              <a:rPr lang="ru-RU" sz="2800" b="1" dirty="0" smtClean="0">
                <a:solidFill>
                  <a:srgbClr val="C00000"/>
                </a:solidFill>
              </a:rPr>
              <a:t/>
            </a:r>
            <a:br>
              <a:rPr lang="ru-RU" sz="2800" b="1" dirty="0" smtClean="0">
                <a:solidFill>
                  <a:srgbClr val="C00000"/>
                </a:solidFill>
              </a:rPr>
            </a:b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1772816"/>
            <a:ext cx="5257800" cy="452596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dirty="0" smtClean="0"/>
              <a:t> </a:t>
            </a:r>
            <a:r>
              <a:rPr lang="ru-RU" sz="1800" b="1" dirty="0" smtClean="0"/>
              <a:t>Большинство родителей воспитывают своих детей так, как их самих воспитывали  в детстве. </a:t>
            </a:r>
          </a:p>
          <a:p>
            <a:pPr>
              <a:buBlip>
                <a:blip r:embed="rId2"/>
              </a:buBlip>
            </a:pPr>
            <a:r>
              <a:rPr lang="ru-RU" sz="1800" b="1" dirty="0" smtClean="0"/>
              <a:t>   Как правило, трудности в общении с собственными детьми возникают у тех родителей, которые сами страдали от конфликтов со своими  родителями. Учёные утверждают, что стиль родительского поведения </a:t>
            </a:r>
            <a:r>
              <a:rPr lang="ru-RU" sz="1800" b="1" dirty="0" smtClean="0">
                <a:solidFill>
                  <a:srgbClr val="C00000"/>
                </a:solidFill>
              </a:rPr>
              <a:t>"</a:t>
            </a:r>
            <a:r>
              <a:rPr lang="ru-RU" sz="1800" b="1" i="1" dirty="0" smtClean="0">
                <a:solidFill>
                  <a:srgbClr val="C00000"/>
                </a:solidFill>
              </a:rPr>
              <a:t>записывается" в психике ребёнка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/>
              <a:t>ещё в дошкольном возрасте. </a:t>
            </a:r>
            <a:r>
              <a:rPr lang="ru-RU" sz="1800" b="1" i="1" dirty="0" smtClean="0"/>
              <a:t>Став взрослым, ребёнок воспроизводит его как естественный.</a:t>
            </a:r>
            <a:r>
              <a:rPr lang="ru-RU" sz="1800" b="1" dirty="0" smtClean="0"/>
              <a:t> Эта передача стиля поведения в семье идёт из поколения в поколение.  </a:t>
            </a:r>
            <a:endParaRPr lang="ru-RU" sz="1800" b="1" dirty="0"/>
          </a:p>
        </p:txBody>
      </p:sp>
      <p:pic>
        <p:nvPicPr>
          <p:cNvPr id="4" name="Picture 5" descr="C:\Users\Преподаватель\Desktop\2 - картинки\i2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709197" y="692696"/>
            <a:ext cx="1797320" cy="23042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836712"/>
            <a:ext cx="4608512" cy="2736303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Те родители, которые понимают, что их воспитывали неправильно, на практике испытывают трудности. Они знают, что делают " не так", нервничают и своё раздражение выплёскивают на своих детей, как будто дети виноваты, что родители - плохие воспитатели.</a:t>
            </a:r>
          </a:p>
          <a:p>
            <a:pPr>
              <a:buBlip>
                <a:blip r:embed="rId2"/>
              </a:buBlip>
            </a:pPr>
            <a:endParaRPr lang="ru-RU" sz="1800" b="1" dirty="0"/>
          </a:p>
        </p:txBody>
      </p:sp>
      <p:pic>
        <p:nvPicPr>
          <p:cNvPr id="4" name="Picture 2" descr="C:\Users\Преподаватель\Desktop\3.картинки\i40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836712"/>
            <a:ext cx="2592288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4" descr="C:\Users\Преподаватель\Desktop\i34т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259632" y="3284984"/>
            <a:ext cx="2304256" cy="2057371"/>
          </a:xfrm>
          <a:prstGeom prst="rect">
            <a:avLst/>
          </a:prstGeom>
          <a:noFill/>
        </p:spPr>
      </p:pic>
      <p:pic>
        <p:nvPicPr>
          <p:cNvPr id="6" name="Picture 7" descr="C:\Users\Преподаватель\Desktop\i31м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851920" y="3717032"/>
            <a:ext cx="2850782" cy="21488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3284984"/>
            <a:ext cx="5257800" cy="3024336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Прежде всего родители должны  помнить, что </a:t>
            </a:r>
            <a:r>
              <a:rPr lang="ru-RU" sz="1800" b="1" i="1" dirty="0" smtClean="0">
                <a:solidFill>
                  <a:srgbClr val="C00000"/>
                </a:solidFill>
              </a:rPr>
              <a:t>следует любить своих детей и   принимать их безусловно такими, какие они есть.</a:t>
            </a:r>
          </a:p>
          <a:p>
            <a:pPr>
              <a:buBlip>
                <a:blip r:embed="rId2"/>
              </a:buBlip>
            </a:pPr>
            <a:r>
              <a:rPr lang="ru-RU" sz="1800" b="1" dirty="0" smtClean="0"/>
              <a:t>    </a:t>
            </a:r>
            <a:r>
              <a:rPr lang="ru-RU" sz="1800" b="1" i="1" dirty="0" smtClean="0"/>
              <a:t>Недовольство можно выражать неправильными действиями ребёнка, но не ребёнком в целом.</a:t>
            </a:r>
            <a:r>
              <a:rPr lang="ru-RU" sz="1800" b="1" dirty="0" smtClean="0"/>
              <a:t>  Но это недовольство не должно стать систематическим, каждодневным, иначе оно перерастёт в неприятие.</a:t>
            </a:r>
          </a:p>
          <a:p>
            <a:pPr>
              <a:buBlip>
                <a:blip r:embed="rId2"/>
              </a:buBlip>
            </a:pPr>
            <a:endParaRPr lang="ru-RU" sz="1800" b="1" dirty="0"/>
          </a:p>
        </p:txBody>
      </p:sp>
      <p:pic>
        <p:nvPicPr>
          <p:cNvPr id="4" name="Picture 5" descr="C:\Users\Преподаватель\Desktop\i33и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624" y="764703"/>
            <a:ext cx="2808312" cy="2095755"/>
          </a:xfrm>
          <a:prstGeom prst="rect">
            <a:avLst/>
          </a:prstGeom>
          <a:noFill/>
        </p:spPr>
      </p:pic>
      <p:pic>
        <p:nvPicPr>
          <p:cNvPr id="5" name="Picture 3" descr="C:\Users\Преподаватель\Desktop\3.картинки\i38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372200" y="1772816"/>
            <a:ext cx="2124075" cy="157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6" descr="C:\Users\Преподаватель\Desktop\i30с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4139952" y="1412776"/>
            <a:ext cx="2128477" cy="15727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404664"/>
            <a:ext cx="5184576" cy="101500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 </a:t>
            </a:r>
            <a:r>
              <a:rPr lang="ru-RU" sz="2400" b="1" i="1" dirty="0" smtClean="0">
                <a:solidFill>
                  <a:srgbClr val="C00000"/>
                </a:solidFill>
              </a:rPr>
              <a:t>А если ребёнок не слушается, раздражает родителей?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1340768"/>
            <a:ext cx="5256584" cy="280831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Большинство родителей, увидев у ребёнка ошибки (не только в тетради), тут же пытаются на них  указать. А дети по-разному реагирует на такие указания: одни просто "надуются», другие взбунтуются. Взрослые забывают, что ребёнок  учится жить, ошибки просто неизбежны.</a:t>
            </a:r>
          </a:p>
        </p:txBody>
      </p:sp>
      <p:pic>
        <p:nvPicPr>
          <p:cNvPr id="4" name="Picture 2" descr="C:\Users\Преподаватель\Desktop\i2ф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043608" y="764704"/>
            <a:ext cx="2171102" cy="1644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683568" y="5085184"/>
            <a:ext cx="6120680" cy="151216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Безусловно, родители должны замечать детские промахи, но сначала нужно сказать ребёнку, что у него уже неплохо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получается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а потом на фоне одобрения указать на ошибку.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8" descr="C:\Users\Преподаватель\Desktop\2 - картинки\i1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1331640" y="2996952"/>
            <a:ext cx="1872208" cy="134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10" descr="C:\Users\Преподаватель\Desktop\i1ф.jpg"/>
          <p:cNvPicPr>
            <a:picLocks noChangeAspect="1" noChangeArrowheads="1"/>
          </p:cNvPicPr>
          <p:nvPr/>
        </p:nvPicPr>
        <p:blipFill>
          <a:blip r:embed="rId5" cstate="email"/>
          <a:srcRect/>
          <a:stretch>
            <a:fillRect/>
          </a:stretch>
        </p:blipFill>
        <p:spPr bwMode="auto">
          <a:xfrm>
            <a:off x="3707904" y="3789040"/>
            <a:ext cx="1512168" cy="12462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2"/>
          <p:cNvSpPr txBox="1">
            <a:spLocks/>
          </p:cNvSpPr>
          <p:nvPr/>
        </p:nvSpPr>
        <p:spPr>
          <a:xfrm>
            <a:off x="1043608" y="1916832"/>
            <a:ext cx="5400600" cy="1224136"/>
          </a:xfrm>
          <a:prstGeom prst="rect">
            <a:avLst/>
          </a:prstGeom>
        </p:spPr>
        <p:txBody>
          <a:bodyPr/>
          <a:lstStyle/>
          <a:p>
            <a:pPr marL="342900" indent="-342900">
              <a:buClr>
                <a:srgbClr val="C00000"/>
              </a:buClr>
              <a:buFont typeface="+mj-lt"/>
              <a:buAutoNum type="arabicPeriod"/>
            </a:pPr>
            <a:r>
              <a:rPr lang="ru-RU" b="1" dirty="0" smtClean="0"/>
              <a:t>Если ребёнок хочет делать что-то</a:t>
            </a:r>
            <a:r>
              <a:rPr lang="ru-RU" b="1" i="1" dirty="0" smtClean="0"/>
              <a:t> сам и не просит вашей помощи</a:t>
            </a:r>
            <a:r>
              <a:rPr lang="ru-RU" b="1" dirty="0" smtClean="0"/>
              <a:t>, оставьте его в покое.</a:t>
            </a:r>
          </a:p>
          <a:p>
            <a:r>
              <a:rPr lang="ru-RU" b="1" dirty="0" smtClean="0">
                <a:solidFill>
                  <a:srgbClr val="C00000"/>
                </a:solidFill>
              </a:rPr>
              <a:t> </a:t>
            </a:r>
            <a:endParaRPr kumimoji="0" lang="ru-RU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043608" y="404664"/>
            <a:ext cx="7250509" cy="1152128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20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Взрослые очень часто стараются опережать события. </a:t>
            </a:r>
            <a:endParaRPr kumimoji="0" lang="ru-RU" sz="2000" b="0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146" name="WordArt 2"/>
          <p:cNvSpPr>
            <a:spLocks noChangeArrowheads="1" noChangeShapeType="1" noTextEdit="1"/>
          </p:cNvSpPr>
          <p:nvPr/>
        </p:nvSpPr>
        <p:spPr bwMode="auto">
          <a:xfrm>
            <a:off x="2555776" y="1268760"/>
            <a:ext cx="4968552" cy="566886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ru-RU" sz="2000" kern="10" spc="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0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80000"/>
                    </a:srgbClr>
                  </a:outerShdw>
                </a:effectLst>
                <a:latin typeface="Arial Black"/>
              </a:rPr>
              <a:t>Запомните основные правила.</a:t>
            </a:r>
            <a:endParaRPr lang="ru-RU" sz="2000" kern="10" spc="0" dirty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0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80000"/>
                  </a:srgbClr>
                </a:outerShdw>
              </a:effectLst>
              <a:latin typeface="Arial Black"/>
            </a:endParaRPr>
          </a:p>
        </p:txBody>
      </p:sp>
      <p:pic>
        <p:nvPicPr>
          <p:cNvPr id="5" name="Picture 9" descr="C:\Users\Преподаватель\Desktop\2 - картинки\i1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516216" y="1916832"/>
            <a:ext cx="1952857" cy="1296144"/>
          </a:xfrm>
          <a:prstGeom prst="rect">
            <a:avLst/>
          </a:prstGeom>
          <a:noFill/>
        </p:spPr>
      </p:pic>
      <p:sp>
        <p:nvSpPr>
          <p:cNvPr id="6" name="Содержимое 5"/>
          <p:cNvSpPr txBox="1">
            <a:spLocks/>
          </p:cNvSpPr>
          <p:nvPr/>
        </p:nvSpPr>
        <p:spPr>
          <a:xfrm>
            <a:off x="1115616" y="4077072"/>
            <a:ext cx="5472608" cy="2376264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+mj-lt"/>
              <a:buAutoNum type="arabicPeriod" startAt="2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у ребёнка возникли трудности, и он с ними сам не может справиться и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готов принять вашу помощь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обязательно помогите ему. Скажите волшебные слова:"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Давай сделаем вместе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". Сегодня вы сделаете вместе, а завтра ребёнок справиться сам, потому что вы ему вовремя помогли.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18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11" descr="C:\Users\Преподаватель\Desktop\i4ф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987824" y="2708920"/>
            <a:ext cx="1800200" cy="13501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692696"/>
            <a:ext cx="5257800" cy="2808312"/>
          </a:xfrm>
        </p:spPr>
        <p:txBody>
          <a:bodyPr/>
          <a:lstStyle/>
          <a:p>
            <a:pPr>
              <a:buClr>
                <a:srgbClr val="C00000"/>
              </a:buClr>
              <a:buFont typeface="+mj-lt"/>
              <a:buAutoNum type="arabicPeriod" startAt="3"/>
            </a:pPr>
            <a:r>
              <a:rPr lang="ru-RU" sz="1800" b="1" dirty="0" smtClean="0"/>
              <a:t>Берите на себя только то, что ребёнок не может  выполнить сам, остальное представьте делать ему. Маленькие дети очень активно осваивают всё новое, с возрастом желание быть активным угасает. В этом часто виноваты сами взрослые, которые ничего не позволяли маленькому ребёнку сделать самостоятельно.</a:t>
            </a:r>
          </a:p>
          <a:p>
            <a:pPr>
              <a:buFont typeface="+mj-lt"/>
              <a:buAutoNum type="arabicPeriod" startAt="3"/>
            </a:pPr>
            <a:endParaRPr lang="ru-RU" sz="1800" b="1" dirty="0"/>
          </a:p>
        </p:txBody>
      </p:sp>
      <p:sp>
        <p:nvSpPr>
          <p:cNvPr id="4" name="Содержимое 2"/>
          <p:cNvSpPr txBox="1">
            <a:spLocks/>
          </p:cNvSpPr>
          <p:nvPr/>
        </p:nvSpPr>
        <p:spPr bwMode="auto">
          <a:xfrm>
            <a:off x="1043608" y="3573016"/>
            <a:ext cx="5257800" cy="2404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 startAt="4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Учтите, что в совместной деятельности родителя и ребёнка очень важен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тон общения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Если вы чему-то обучаете ребёнка, не ругайте его, не награждайте «нелестными эпитетами». Иначе желание учиться пропадёт. Выдерживайте ровный, спокойный и доброжелательный тон. 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5" name="Picture 2" descr="C:\Users\Преподаватель\Desktop\i3ф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259632" y="1268760"/>
            <a:ext cx="2130957" cy="16561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Преподаватель\Desktop\i3ф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6804248" y="692696"/>
            <a:ext cx="1838325" cy="1428750"/>
          </a:xfrm>
          <a:prstGeom prst="rect">
            <a:avLst/>
          </a:prstGeom>
          <a:noFill/>
        </p:spPr>
      </p:pic>
      <p:sp>
        <p:nvSpPr>
          <p:cNvPr id="6" name="Содержимое 2"/>
          <p:cNvSpPr txBox="1">
            <a:spLocks/>
          </p:cNvSpPr>
          <p:nvPr/>
        </p:nvSpPr>
        <p:spPr bwMode="auto">
          <a:xfrm>
            <a:off x="1043608" y="620688"/>
            <a:ext cx="5544616" cy="5805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 startAt="5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 совместной деятельности сотрудничество должно быть равным. Если родитель занимает позицию 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над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ребёнком, то у ребёнка возникает желание сделать наоборот.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C00000"/>
              </a:buClr>
              <a:buSzTx/>
              <a:buFont typeface="+mj-lt"/>
              <a:buAutoNum type="arabicPeriod" startAt="5"/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Конфликт между родителями и ребёнком может быть из-за того, что родители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чрезмерно заботливы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Родители  не живут своей жизнью, а «растворяются» в своём ребёнке. Они слишком многое  хотят выполнить 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за ребёнка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Особенно опасна  излишняя опека в подростковом возрасте. Она  вызывает серьёзные противодействия со стороны детей.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Чтобы не допустить подобной ошибки, родителям следует постепенно и неуклонно</a:t>
            </a:r>
            <a:r>
              <a:rPr kumimoji="0" lang="ru-RU" sz="1800" b="1" i="1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снимать с себя заботу и ответственность за личные дела ребёнка</a:t>
            </a: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и передавать их ему.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331640" y="908720"/>
            <a:ext cx="5257800" cy="240486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2000" b="1" dirty="0" smtClean="0"/>
              <a:t> Давайте своим детям возможность учиться </a:t>
            </a:r>
            <a:r>
              <a:rPr lang="ru-RU" sz="2000" b="1" i="1" dirty="0" smtClean="0"/>
              <a:t>на собственных ошибках</a:t>
            </a:r>
            <a:r>
              <a:rPr lang="ru-RU" sz="2000" b="1" dirty="0" smtClean="0"/>
              <a:t>, не старайтесь везде "подстелить соломки", потому что, набивая собственные шишки, дети взрослеют и становятся самостоятельными.</a:t>
            </a:r>
            <a:endParaRPr lang="ru-RU" sz="2000" b="1" dirty="0"/>
          </a:p>
        </p:txBody>
      </p:sp>
      <p:pic>
        <p:nvPicPr>
          <p:cNvPr id="4" name="Picture 2" descr="C:\Users\Преподаватель\Desktop\2 - картинки\i3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763688" y="3573016"/>
            <a:ext cx="4576125" cy="244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3" descr="C:\Users\Преподаватель\Desktop\2 - картинки\i5ф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88224" y="1628800"/>
            <a:ext cx="1644774" cy="164477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501008"/>
            <a:ext cx="5544616" cy="283691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В своей семье родители решают данную проблему, исходя из  возникшей ситуации и обстоятельств ей сопутствующих.</a:t>
            </a:r>
            <a:r>
              <a:rPr lang="ru-RU" sz="1800" b="1" dirty="0" smtClean="0">
                <a:hlinkClick r:id="rId3"/>
              </a:rPr>
              <a:t> </a:t>
            </a:r>
            <a:r>
              <a:rPr lang="ru-RU" sz="1800" b="1" dirty="0" smtClean="0"/>
              <a:t> </a:t>
            </a:r>
          </a:p>
          <a:p>
            <a:pPr>
              <a:buBlip>
                <a:blip r:embed="rId2"/>
              </a:buBlip>
            </a:pPr>
            <a:r>
              <a:rPr lang="ru-RU" sz="1800" b="1" dirty="0" smtClean="0"/>
              <a:t>Было бы неплохо, если родители  ознакомятся с общими направлениями по вопросам наказания детей. Это поможет и предостережёт их от возможных ошибок. Каким методом воздействовать на ребёнка?</a:t>
            </a:r>
            <a:endParaRPr lang="ru-RU" sz="1800" b="1" dirty="0"/>
          </a:p>
        </p:txBody>
      </p:sp>
      <p:pic>
        <p:nvPicPr>
          <p:cNvPr id="4" name="Picture 4" descr="C:\Users\Преподаватель\Desktop\3.картинки\i3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2699792" y="692696"/>
            <a:ext cx="2808312" cy="25685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411760" y="764704"/>
            <a:ext cx="3744416" cy="731838"/>
          </a:xfrm>
        </p:spPr>
        <p:txBody>
          <a:bodyPr/>
          <a:lstStyle/>
          <a:p>
            <a:r>
              <a:rPr lang="ru-RU" sz="2400" b="1" dirty="0" smtClean="0"/>
              <a:t>Интернет-ресурсы.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556792"/>
            <a:ext cx="7108899" cy="892696"/>
          </a:xfrm>
        </p:spPr>
        <p:txBody>
          <a:bodyPr/>
          <a:lstStyle/>
          <a:p>
            <a:r>
              <a:rPr lang="ru-RU" sz="2000" b="1" dirty="0" smtClean="0">
                <a:solidFill>
                  <a:srgbClr val="002060"/>
                </a:solidFill>
              </a:rPr>
              <a:t>http://www.shkolnik.domlad18.com/motivy-ploxogo-povedeniya-uchenikov/</a:t>
            </a:r>
            <a:endParaRPr lang="ru-RU" sz="2000" dirty="0" smtClean="0">
              <a:solidFill>
                <a:srgbClr val="002060"/>
              </a:solidFill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548680"/>
            <a:ext cx="5884763" cy="731838"/>
          </a:xfrm>
        </p:spPr>
        <p:txBody>
          <a:bodyPr/>
          <a:lstStyle/>
          <a:p>
            <a:r>
              <a:rPr lang="ru-RU" sz="2800" b="1" dirty="0" smtClean="0">
                <a:solidFill>
                  <a:srgbClr val="C00000"/>
                </a:solidFill>
              </a:rPr>
              <a:t>Самый правильный метод -</a:t>
            </a:r>
            <a:endParaRPr lang="ru-RU" sz="28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491880" y="1340768"/>
            <a:ext cx="4392488" cy="2016224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      это </a:t>
            </a:r>
            <a:r>
              <a:rPr lang="ru-RU" sz="1800" b="1" i="1" dirty="0" smtClean="0">
                <a:solidFill>
                  <a:srgbClr val="C00000"/>
                </a:solidFill>
              </a:rPr>
              <a:t>убеждение.</a:t>
            </a:r>
            <a:r>
              <a:rPr lang="ru-RU" sz="1800" b="1" dirty="0" smtClean="0">
                <a:solidFill>
                  <a:srgbClr val="C00000"/>
                </a:solidFill>
              </a:rPr>
              <a:t> </a:t>
            </a:r>
            <a:r>
              <a:rPr lang="ru-RU" sz="1800" b="1" dirty="0" smtClean="0"/>
              <a:t>Любому ребёнку можно спокойно и доброжелательно объяснить  цель того или иного требования и прийти к согласию сторон.  В раннем возрасте определите для ребёнка главные "</a:t>
            </a:r>
            <a:r>
              <a:rPr lang="ru-RU" sz="1800" b="1" i="1" dirty="0" smtClean="0"/>
              <a:t>нельзя</a:t>
            </a:r>
            <a:r>
              <a:rPr lang="ru-RU" sz="1800" b="1" dirty="0" smtClean="0"/>
              <a:t>".  </a:t>
            </a:r>
            <a:endParaRPr lang="ru-RU" sz="1800" b="1" dirty="0"/>
          </a:p>
        </p:txBody>
      </p:sp>
      <p:pic>
        <p:nvPicPr>
          <p:cNvPr id="4" name="Picture 6" descr="C:\Users\Преподаватель\Desktop\картинки-фото\i24а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15616" y="1340768"/>
            <a:ext cx="2224087" cy="2952328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899592" y="4365104"/>
            <a:ext cx="5832648" cy="22322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  Нельзя убегать от родителей на улице, нельзя  уходить с незнакомыми людьми, нельзя дотрагиваться до горячих предметов, нельзя стоять на подоконнике, нельзя открывать чужим дверь и т.д. Эти требования не должны меняться.</a:t>
            </a: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779912" y="1052736"/>
            <a:ext cx="4680520" cy="2232248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Никогда не наказывайте детей за то, что вы  сами можете сделать, например, уронить и разбить красивую чашку, что-то пролить на обивку дивана, наступить в лужу, что-то пролить на свою одежду и т.п. </a:t>
            </a:r>
          </a:p>
        </p:txBody>
      </p:sp>
      <p:pic>
        <p:nvPicPr>
          <p:cNvPr id="4" name="Picture 7" descr="C:\Users\Преподаватель\Desktop\3.картинки\i32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259632" y="836712"/>
            <a:ext cx="2448272" cy="2448272"/>
          </a:xfrm>
          <a:prstGeom prst="rect">
            <a:avLst/>
          </a:prstGeom>
          <a:noFill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1187624" y="3861048"/>
            <a:ext cx="5472608" cy="2232248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Если вы будете постоянно упрекать ребёнка и называть его глупым, неповоротливым, неуклюжим, то  он поверит, что такой и есть  и не будет стремиться стать лучше, или вообще не будет высказывать своё мнение, боясь насмешек и унижений.</a:t>
            </a:r>
            <a:b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924944"/>
            <a:ext cx="5688632" cy="355699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Родители часто раздражаются за проступок сына или дочери, кричат на них, а иногда могут и ударить под горячую руку. У  взрослых просто  не хватает терпения, чтобы разобраться в обстоятельствах.  </a:t>
            </a:r>
          </a:p>
          <a:p>
            <a:pPr>
              <a:buBlip>
                <a:blip r:embed="rId2"/>
              </a:buBlip>
            </a:pPr>
            <a:r>
              <a:rPr lang="ru-RU" sz="1800" b="1" dirty="0" smtClean="0"/>
              <a:t>Бывает  перекос в другую сторону, когда родители во всём потакают детям. У слабовольных и нетребовательных родителей вырастают безалаберные, безвольные и неподготовленные к жизни дети.</a:t>
            </a:r>
            <a:br>
              <a:rPr lang="ru-RU" sz="1800" b="1" dirty="0" smtClean="0"/>
            </a:br>
            <a:endParaRPr lang="ru-RU" sz="1800" b="1" dirty="0"/>
          </a:p>
        </p:txBody>
      </p:sp>
      <p:pic>
        <p:nvPicPr>
          <p:cNvPr id="4" name="Picture 8" descr="C:\Users\Преподаватель\Desktop\2 - картинки\i25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155684" y="836712"/>
            <a:ext cx="3254203" cy="2016224"/>
          </a:xfrm>
          <a:prstGeom prst="rect">
            <a:avLst/>
          </a:prstGeom>
          <a:noFill/>
        </p:spPr>
      </p:pic>
      <p:pic>
        <p:nvPicPr>
          <p:cNvPr id="5" name="Picture 2" descr="C:\Users\Преподаватель\Desktop\i0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547664" y="836712"/>
            <a:ext cx="288032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347864" y="980728"/>
            <a:ext cx="5256584" cy="208823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Требовательность должна быть разумной и доброжелательной. Если ребёнку при обучении в школе трудно даётся какой-то предмет, криком и приказами делу не поможешь. Родительские требования должны быть понятны  и  реально выполнимы.</a:t>
            </a:r>
          </a:p>
        </p:txBody>
      </p:sp>
      <p:pic>
        <p:nvPicPr>
          <p:cNvPr id="4" name="Picture 2" descr="C:\Users\Преподаватель\Desktop\3.картинки\i39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187624" y="836712"/>
            <a:ext cx="2104554" cy="189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Содержимое 2"/>
          <p:cNvSpPr txBox="1">
            <a:spLocks/>
          </p:cNvSpPr>
          <p:nvPr/>
        </p:nvSpPr>
        <p:spPr>
          <a:xfrm>
            <a:off x="1115616" y="3284984"/>
            <a:ext cx="3456384" cy="288032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r>
              <a:rPr kumimoji="0" lang="ru-RU" sz="18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Следует учесть, что нельзя чередовать требовательность с попустительством. Внезапный переход от строгости к ласке, связанный с переменой настроения родителей, ребёнку не понятен.  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Blip>
                <a:blip r:embed="rId2"/>
              </a:buBlip>
              <a:tabLst/>
              <a:defRPr/>
            </a:pPr>
            <a:endParaRPr kumimoji="0" lang="ru-RU" sz="1800" b="1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6" name="Picture 3" descr="C:\Users\Преподаватель\Desktop\3.картинки\i34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4644008" y="4149080"/>
            <a:ext cx="2051957" cy="215240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915816" y="908720"/>
            <a:ext cx="3672407" cy="1008112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Без наказания не обойтись…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132856"/>
            <a:ext cx="5976664" cy="424847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Если же  ребёнок постоянно нарушает ваши требования, наверное, </a:t>
            </a:r>
            <a:r>
              <a:rPr lang="ru-RU" sz="1800" b="1" dirty="0" smtClean="0">
                <a:solidFill>
                  <a:srgbClr val="C00000"/>
                </a:solidFill>
              </a:rPr>
              <a:t>без наказания </a:t>
            </a:r>
            <a:r>
              <a:rPr lang="ru-RU" sz="1800" b="1" dirty="0" smtClean="0"/>
              <a:t>тут не обойтись. Например, ребёнок проводит за компьютером больше времени, чем установили вы, и из-за этого не успевает  делать уроки вовремя или не доделывает задания до конца. Тогда следует лишить его  возможности  пользоваться  компьютером на какой-то определённый срок. Обязательно  проговорите и выдержите время запрета. Если ребёнок начнёт вас упрашивать, и вы отступите от своего слова, то он поймёт,  что на вас можно воздействовать просьбами и уговорами и так и будет действовать. </a:t>
            </a:r>
          </a:p>
          <a:p>
            <a:pPr>
              <a:buBlip>
                <a:blip r:embed="rId2"/>
              </a:buBlip>
            </a:pPr>
            <a:endParaRPr lang="ru-RU" sz="1800" dirty="0"/>
          </a:p>
        </p:txBody>
      </p:sp>
      <p:pic>
        <p:nvPicPr>
          <p:cNvPr id="4" name="Picture 4" descr="C:\Users\Преподаватель\Desktop\3.картинки\i46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403648" y="764704"/>
            <a:ext cx="1296144" cy="12961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 descr="C:\Users\Преподаватель\Desktop\картинки-фото\i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821530" y="692696"/>
            <a:ext cx="171091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836712"/>
            <a:ext cx="7086600" cy="73183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Наказать изоляцией…</a:t>
            </a:r>
            <a:endParaRPr lang="ru-RU" sz="3200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700808"/>
            <a:ext cx="5040560" cy="4608512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Если ребёнок раскапризничался, можно наказать  его изоляцией. Объясните, что ему придётся посидеть в одиночестве и обдумать своё поведение. Естественно, что крики и плач сразу не прекратятся. Может быть, вы услышите истерический рёв, но не волнуйтесь, проявите терпение, не идите на поводу своей жалости, и  вскоре наступит тишина.  </a:t>
            </a:r>
          </a:p>
          <a:p>
            <a:pPr>
              <a:buBlip>
                <a:blip r:embed="rId2"/>
              </a:buBlip>
            </a:pPr>
            <a:r>
              <a:rPr lang="ru-RU" sz="1800" b="1" dirty="0" smtClean="0"/>
              <a:t>А вот когда ребёнок  успокоится, попробует к вам подойти,  обнимите и поцелуйте его, скажите добрые слова и не упоминайте об инциденте.</a:t>
            </a:r>
            <a:br>
              <a:rPr lang="ru-RU" sz="1800" b="1" dirty="0" smtClean="0"/>
            </a:br>
            <a:endParaRPr lang="ru-RU" sz="1800" b="1" dirty="0"/>
          </a:p>
        </p:txBody>
      </p:sp>
      <p:pic>
        <p:nvPicPr>
          <p:cNvPr id="4" name="Picture 6" descr="C:\Users\Преподаватель\Desktop\3.картинки\i37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6012160" y="764704"/>
            <a:ext cx="2496277" cy="18722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15616" y="548680"/>
            <a:ext cx="5668739" cy="731838"/>
          </a:xfrm>
        </p:spPr>
        <p:txBody>
          <a:bodyPr/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Физическое наказание…</a:t>
            </a:r>
            <a:endParaRPr lang="ru-RU" sz="3200" b="1" dirty="0">
              <a:solidFill>
                <a:srgbClr val="C0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717032"/>
            <a:ext cx="5472608" cy="2692896"/>
          </a:xfrm>
        </p:spPr>
        <p:txBody>
          <a:bodyPr/>
          <a:lstStyle/>
          <a:p>
            <a:pPr>
              <a:buBlip>
                <a:blip r:embed="rId2"/>
              </a:buBlip>
            </a:pPr>
            <a:r>
              <a:rPr lang="ru-RU" sz="1800" b="1" dirty="0" smtClean="0"/>
              <a:t>Часто родители наказывают детей физически: шлёпают, дёргают, бьют по губам. Может быть, физическое наказание и требуется, но это в самом крайнем случае, когда ребёнок серьёзно провинился. Такое </a:t>
            </a:r>
            <a:r>
              <a:rPr lang="ru-RU" sz="1800" b="1" dirty="0" smtClean="0">
                <a:solidFill>
                  <a:srgbClr val="C00000"/>
                </a:solidFill>
              </a:rPr>
              <a:t>наказание </a:t>
            </a:r>
            <a:r>
              <a:rPr lang="ru-RU" sz="1800" b="1" dirty="0" smtClean="0"/>
              <a:t>не должно быть в гневе, когда родители  просто вымещают на ребёнке свою злость и обиду. </a:t>
            </a:r>
            <a:endParaRPr lang="ru-RU" sz="1800" b="1" dirty="0"/>
          </a:p>
        </p:txBody>
      </p:sp>
      <p:pic>
        <p:nvPicPr>
          <p:cNvPr id="5" name="Picture 8" descr="C:\Users\Преподаватель\Desktop\2 - картинки\i1.jpg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2555776" y="1340768"/>
            <a:ext cx="2664296" cy="2183849"/>
          </a:xfrm>
          <a:prstGeom prst="rect">
            <a:avLst/>
          </a:prstGeom>
          <a:noFill/>
        </p:spPr>
      </p:pic>
      <p:pic>
        <p:nvPicPr>
          <p:cNvPr id="6" name="Picture 7" descr="C:\Users\Преподаватель\Desktop\3.картинки\i45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516216" y="548680"/>
            <a:ext cx="2062515" cy="14807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1тесты">
  <a:themeElements>
    <a:clrScheme name="книги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книги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книги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и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и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и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и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книги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и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и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и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и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и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книги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Тема1тесты</Template>
  <TotalTime>197</TotalTime>
  <Words>1110</Words>
  <Application>Microsoft Office PowerPoint</Application>
  <PresentationFormat>Экран (4:3)</PresentationFormat>
  <Paragraphs>45</Paragraphs>
  <Slides>20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Тема1тесты</vt:lpstr>
      <vt:lpstr>Слайд 1</vt:lpstr>
      <vt:lpstr>Слайд 2</vt:lpstr>
      <vt:lpstr>Самый правильный метод -</vt:lpstr>
      <vt:lpstr>Слайд 4</vt:lpstr>
      <vt:lpstr>Слайд 5</vt:lpstr>
      <vt:lpstr>Слайд 6</vt:lpstr>
      <vt:lpstr>Без наказания не обойтись…</vt:lpstr>
      <vt:lpstr>Наказать изоляцией…</vt:lpstr>
      <vt:lpstr>Физическое наказание…</vt:lpstr>
      <vt:lpstr>Физическое наказание…</vt:lpstr>
      <vt:lpstr>Слайд 11</vt:lpstr>
      <vt:lpstr>Как правильно общаться с детьми в семье? </vt:lpstr>
      <vt:lpstr>Слайд 13</vt:lpstr>
      <vt:lpstr>Слайд 14</vt:lpstr>
      <vt:lpstr> А если ребёнок не слушается, раздражает родителей?</vt:lpstr>
      <vt:lpstr>Слайд 16</vt:lpstr>
      <vt:lpstr>Слайд 17</vt:lpstr>
      <vt:lpstr>Слайд 18</vt:lpstr>
      <vt:lpstr>Слайд 19</vt:lpstr>
      <vt:lpstr>Интернет-ресурсы.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Преподаватель</dc:creator>
  <cp:lastModifiedBy>Преподаватель</cp:lastModifiedBy>
  <cp:revision>24</cp:revision>
  <dcterms:created xsi:type="dcterms:W3CDTF">2013-07-19T17:58:13Z</dcterms:created>
  <dcterms:modified xsi:type="dcterms:W3CDTF">2013-07-27T01:04:34Z</dcterms:modified>
</cp:coreProperties>
</file>