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3A25D-0A49-4649-86FE-2B89CD8C17B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2870CB6-9CF5-4FB2-8C8B-CE537E17ADC6}">
      <dgm:prSet/>
      <dgm:spPr/>
      <dgm:t>
        <a:bodyPr/>
        <a:lstStyle/>
        <a:p>
          <a:pPr rtl="0"/>
          <a:r>
            <a:rPr lang="ru-RU" dirty="0" smtClean="0"/>
            <a:t>Орг. Момент (мотивация)</a:t>
          </a:r>
          <a:endParaRPr lang="ru-RU" dirty="0"/>
        </a:p>
      </dgm:t>
    </dgm:pt>
    <dgm:pt modelId="{9D2D8F56-3854-4586-91A3-E4FD22766491}" type="parTrans" cxnId="{D4451429-2C00-4EB7-BB86-221727E378A7}">
      <dgm:prSet/>
      <dgm:spPr/>
      <dgm:t>
        <a:bodyPr/>
        <a:lstStyle/>
        <a:p>
          <a:endParaRPr lang="ru-RU"/>
        </a:p>
      </dgm:t>
    </dgm:pt>
    <dgm:pt modelId="{C6051F54-82B4-4308-A0F3-76254692BE49}" type="sibTrans" cxnId="{D4451429-2C00-4EB7-BB86-221727E378A7}">
      <dgm:prSet/>
      <dgm:spPr/>
      <dgm:t>
        <a:bodyPr/>
        <a:lstStyle/>
        <a:p>
          <a:endParaRPr lang="ru-RU"/>
        </a:p>
      </dgm:t>
    </dgm:pt>
    <dgm:pt modelId="{02C56901-9E60-44A5-AE6B-B2EC48231C0D}" type="pres">
      <dgm:prSet presAssocID="{CD03A25D-0A49-4649-86FE-2B89CD8C17B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66ABA5-0554-41B8-96D6-4B6ADDADB595}" type="pres">
      <dgm:prSet presAssocID="{D2870CB6-9CF5-4FB2-8C8B-CE537E17ADC6}" presName="horFlow" presStyleCnt="0"/>
      <dgm:spPr/>
    </dgm:pt>
    <dgm:pt modelId="{74F01520-D16C-46BC-BB96-3CEB2A36CF4C}" type="pres">
      <dgm:prSet presAssocID="{D2870CB6-9CF5-4FB2-8C8B-CE537E17ADC6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E4AF82BF-EC6A-4271-9B22-D182019D2AA8}" type="presOf" srcId="{CD03A25D-0A49-4649-86FE-2B89CD8C17BF}" destId="{02C56901-9E60-44A5-AE6B-B2EC48231C0D}" srcOrd="0" destOrd="0" presId="urn:microsoft.com/office/officeart/2005/8/layout/lProcess3"/>
    <dgm:cxn modelId="{D4451429-2C00-4EB7-BB86-221727E378A7}" srcId="{CD03A25D-0A49-4649-86FE-2B89CD8C17BF}" destId="{D2870CB6-9CF5-4FB2-8C8B-CE537E17ADC6}" srcOrd="0" destOrd="0" parTransId="{9D2D8F56-3854-4586-91A3-E4FD22766491}" sibTransId="{C6051F54-82B4-4308-A0F3-76254692BE49}"/>
    <dgm:cxn modelId="{0D626C85-733D-4AD0-9C79-62AE9E70288D}" type="presOf" srcId="{D2870CB6-9CF5-4FB2-8C8B-CE537E17ADC6}" destId="{74F01520-D16C-46BC-BB96-3CEB2A36CF4C}" srcOrd="0" destOrd="0" presId="urn:microsoft.com/office/officeart/2005/8/layout/lProcess3"/>
    <dgm:cxn modelId="{F7A216AA-1344-416C-B922-449007766B42}" type="presParOf" srcId="{02C56901-9E60-44A5-AE6B-B2EC48231C0D}" destId="{4266ABA5-0554-41B8-96D6-4B6ADDADB595}" srcOrd="0" destOrd="0" presId="urn:microsoft.com/office/officeart/2005/8/layout/lProcess3"/>
    <dgm:cxn modelId="{0224FCF3-40B7-4275-9DB8-ED4C365C4441}" type="presParOf" srcId="{4266ABA5-0554-41B8-96D6-4B6ADDADB595}" destId="{74F01520-D16C-46BC-BB96-3CEB2A36CF4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49227-7445-45BF-A82F-3E32AEB54F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F677DF-9DA7-4CE7-BD41-DC0BA97FB06A}">
      <dgm:prSet/>
      <dgm:spPr/>
      <dgm:t>
        <a:bodyPr/>
        <a:lstStyle/>
        <a:p>
          <a:pPr rtl="0"/>
          <a:r>
            <a:rPr lang="ru-RU" dirty="0" smtClean="0"/>
            <a:t>Актуализация знаний</a:t>
          </a:r>
          <a:endParaRPr lang="ru-RU" dirty="0"/>
        </a:p>
      </dgm:t>
    </dgm:pt>
    <dgm:pt modelId="{7F4495AA-3F02-4A6F-9B87-449B78917050}" type="parTrans" cxnId="{AB21D1B0-400C-4824-9819-C74306BFAF72}">
      <dgm:prSet/>
      <dgm:spPr/>
      <dgm:t>
        <a:bodyPr/>
        <a:lstStyle/>
        <a:p>
          <a:endParaRPr lang="ru-RU"/>
        </a:p>
      </dgm:t>
    </dgm:pt>
    <dgm:pt modelId="{D062789D-A0E6-4136-8BAC-5721321CC304}" type="sibTrans" cxnId="{AB21D1B0-400C-4824-9819-C74306BFAF72}">
      <dgm:prSet/>
      <dgm:spPr/>
      <dgm:t>
        <a:bodyPr/>
        <a:lstStyle/>
        <a:p>
          <a:endParaRPr lang="ru-RU"/>
        </a:p>
      </dgm:t>
    </dgm:pt>
    <dgm:pt modelId="{AD7ED5CD-2B79-4503-9F7B-70E7BDADEC03}" type="pres">
      <dgm:prSet presAssocID="{C0649227-7445-45BF-A82F-3E32AEB54F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F5D921-F75E-42B5-BCEF-AEA25E670971}" type="pres">
      <dgm:prSet presAssocID="{FFF677DF-9DA7-4CE7-BD41-DC0BA97FB06A}" presName="horFlow" presStyleCnt="0"/>
      <dgm:spPr/>
    </dgm:pt>
    <dgm:pt modelId="{E17EAB64-539D-4983-92ED-05950E3756F9}" type="pres">
      <dgm:prSet presAssocID="{FFF677DF-9DA7-4CE7-BD41-DC0BA97FB06A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D2140677-6B9A-4ADC-B542-003BBC5712F4}" type="presOf" srcId="{FFF677DF-9DA7-4CE7-BD41-DC0BA97FB06A}" destId="{E17EAB64-539D-4983-92ED-05950E3756F9}" srcOrd="0" destOrd="0" presId="urn:microsoft.com/office/officeart/2005/8/layout/lProcess3"/>
    <dgm:cxn modelId="{AB21D1B0-400C-4824-9819-C74306BFAF72}" srcId="{C0649227-7445-45BF-A82F-3E32AEB54F87}" destId="{FFF677DF-9DA7-4CE7-BD41-DC0BA97FB06A}" srcOrd="0" destOrd="0" parTransId="{7F4495AA-3F02-4A6F-9B87-449B78917050}" sibTransId="{D062789D-A0E6-4136-8BAC-5721321CC304}"/>
    <dgm:cxn modelId="{27EF9323-8F82-4897-BF67-B844847EFF74}" type="presOf" srcId="{C0649227-7445-45BF-A82F-3E32AEB54F87}" destId="{AD7ED5CD-2B79-4503-9F7B-70E7BDADEC03}" srcOrd="0" destOrd="0" presId="urn:microsoft.com/office/officeart/2005/8/layout/lProcess3"/>
    <dgm:cxn modelId="{3337127F-4409-4FC6-A714-34661573E43F}" type="presParOf" srcId="{AD7ED5CD-2B79-4503-9F7B-70E7BDADEC03}" destId="{3EF5D921-F75E-42B5-BCEF-AEA25E670971}" srcOrd="0" destOrd="0" presId="urn:microsoft.com/office/officeart/2005/8/layout/lProcess3"/>
    <dgm:cxn modelId="{3A87F8AB-E585-457A-A9B0-24C3FCA5B1CB}" type="presParOf" srcId="{3EF5D921-F75E-42B5-BCEF-AEA25E670971}" destId="{E17EAB64-539D-4983-92ED-05950E3756F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90FE4-3201-4418-B691-65100F4AD36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00CF67-DFE5-4D1E-99E2-5D244A777418}">
      <dgm:prSet/>
      <dgm:spPr/>
      <dgm:t>
        <a:bodyPr/>
        <a:lstStyle/>
        <a:p>
          <a:pPr rtl="0"/>
          <a:r>
            <a:rPr lang="ru-RU" dirty="0" smtClean="0"/>
            <a:t>Проблемное объяснение с использованием моделей и схем</a:t>
          </a:r>
          <a:endParaRPr lang="ru-RU" dirty="0"/>
        </a:p>
      </dgm:t>
    </dgm:pt>
    <dgm:pt modelId="{A866C8AA-1C2C-4464-9C55-4102441E86A1}" type="parTrans" cxnId="{90ECDDA0-B47A-41CB-AD1C-B1B9E8D92141}">
      <dgm:prSet/>
      <dgm:spPr/>
      <dgm:t>
        <a:bodyPr/>
        <a:lstStyle/>
        <a:p>
          <a:endParaRPr lang="ru-RU"/>
        </a:p>
      </dgm:t>
    </dgm:pt>
    <dgm:pt modelId="{C3D99AB7-96B7-4090-BEBB-4A7977EBAF5F}" type="sibTrans" cxnId="{90ECDDA0-B47A-41CB-AD1C-B1B9E8D92141}">
      <dgm:prSet/>
      <dgm:spPr/>
      <dgm:t>
        <a:bodyPr/>
        <a:lstStyle/>
        <a:p>
          <a:endParaRPr lang="ru-RU"/>
        </a:p>
      </dgm:t>
    </dgm:pt>
    <dgm:pt modelId="{F7091E29-2F3E-415D-91CB-57A86494C622}" type="pres">
      <dgm:prSet presAssocID="{40A90FE4-3201-4418-B691-65100F4AD3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BAA10A-5B00-41A2-B6D2-CBF2D04E205C}" type="pres">
      <dgm:prSet presAssocID="{0E00CF67-DFE5-4D1E-99E2-5D244A777418}" presName="horFlow" presStyleCnt="0"/>
      <dgm:spPr/>
    </dgm:pt>
    <dgm:pt modelId="{AF9D7C30-A734-4F68-B790-9E286C53529F}" type="pres">
      <dgm:prSet presAssocID="{0E00CF67-DFE5-4D1E-99E2-5D244A777418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0ECDDA0-B47A-41CB-AD1C-B1B9E8D92141}" srcId="{40A90FE4-3201-4418-B691-65100F4AD362}" destId="{0E00CF67-DFE5-4D1E-99E2-5D244A777418}" srcOrd="0" destOrd="0" parTransId="{A866C8AA-1C2C-4464-9C55-4102441E86A1}" sibTransId="{C3D99AB7-96B7-4090-BEBB-4A7977EBAF5F}"/>
    <dgm:cxn modelId="{8957FAEF-04BA-4F0F-91E3-151107846FC0}" type="presOf" srcId="{40A90FE4-3201-4418-B691-65100F4AD362}" destId="{F7091E29-2F3E-415D-91CB-57A86494C622}" srcOrd="0" destOrd="0" presId="urn:microsoft.com/office/officeart/2005/8/layout/lProcess3"/>
    <dgm:cxn modelId="{AA1A0E8A-7B5B-4F6D-87A1-5B993E5666C1}" type="presOf" srcId="{0E00CF67-DFE5-4D1E-99E2-5D244A777418}" destId="{AF9D7C30-A734-4F68-B790-9E286C53529F}" srcOrd="0" destOrd="0" presId="urn:microsoft.com/office/officeart/2005/8/layout/lProcess3"/>
    <dgm:cxn modelId="{7E0295C2-CDC5-45A0-8203-FEBFF77162EB}" type="presParOf" srcId="{F7091E29-2F3E-415D-91CB-57A86494C622}" destId="{E3BAA10A-5B00-41A2-B6D2-CBF2D04E205C}" srcOrd="0" destOrd="0" presId="urn:microsoft.com/office/officeart/2005/8/layout/lProcess3"/>
    <dgm:cxn modelId="{4BB9030E-4AFD-47F2-B735-46604D2D2918}" type="presParOf" srcId="{E3BAA10A-5B00-41A2-B6D2-CBF2D04E205C}" destId="{AF9D7C30-A734-4F68-B790-9E286C53529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277036-E8FB-49DE-A903-C0D36AFF4AD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9FD99D7-D17E-4368-B920-CA66D90664CB}">
      <dgm:prSet/>
      <dgm:spPr/>
      <dgm:t>
        <a:bodyPr/>
        <a:lstStyle/>
        <a:p>
          <a:pPr rtl="0"/>
          <a:r>
            <a:rPr lang="ru-RU" dirty="0" smtClean="0"/>
            <a:t>Первичное закрепление</a:t>
          </a:r>
          <a:endParaRPr lang="ru-RU" dirty="0"/>
        </a:p>
      </dgm:t>
    </dgm:pt>
    <dgm:pt modelId="{53239ACA-DCAD-4C9B-8FAC-2D98F3E6FD12}" type="parTrans" cxnId="{271DF397-1A95-4417-BCC2-12BADFFC3893}">
      <dgm:prSet/>
      <dgm:spPr/>
      <dgm:t>
        <a:bodyPr/>
        <a:lstStyle/>
        <a:p>
          <a:endParaRPr lang="ru-RU"/>
        </a:p>
      </dgm:t>
    </dgm:pt>
    <dgm:pt modelId="{3F044C9F-93A8-40DF-8CEF-E651C7B4D05C}" type="sibTrans" cxnId="{271DF397-1A95-4417-BCC2-12BADFFC3893}">
      <dgm:prSet/>
      <dgm:spPr/>
      <dgm:t>
        <a:bodyPr/>
        <a:lstStyle/>
        <a:p>
          <a:endParaRPr lang="ru-RU"/>
        </a:p>
      </dgm:t>
    </dgm:pt>
    <dgm:pt modelId="{D1DDB10E-B102-4FA8-921D-2444E2D4CE4E}" type="pres">
      <dgm:prSet presAssocID="{B2277036-E8FB-49DE-A903-C0D36AFF4AD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266BFF-4A65-4F97-8C51-6BC3C76FEA48}" type="pres">
      <dgm:prSet presAssocID="{19FD99D7-D17E-4368-B920-CA66D90664CB}" presName="horFlow" presStyleCnt="0"/>
      <dgm:spPr/>
    </dgm:pt>
    <dgm:pt modelId="{55F90140-4206-4AF0-9F1A-B826F0AA281E}" type="pres">
      <dgm:prSet presAssocID="{19FD99D7-D17E-4368-B920-CA66D90664CB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271DF397-1A95-4417-BCC2-12BADFFC3893}" srcId="{B2277036-E8FB-49DE-A903-C0D36AFF4ADC}" destId="{19FD99D7-D17E-4368-B920-CA66D90664CB}" srcOrd="0" destOrd="0" parTransId="{53239ACA-DCAD-4C9B-8FAC-2D98F3E6FD12}" sibTransId="{3F044C9F-93A8-40DF-8CEF-E651C7B4D05C}"/>
    <dgm:cxn modelId="{C5100D2C-5574-47C3-87B7-020CC6172F5E}" type="presOf" srcId="{19FD99D7-D17E-4368-B920-CA66D90664CB}" destId="{55F90140-4206-4AF0-9F1A-B826F0AA281E}" srcOrd="0" destOrd="0" presId="urn:microsoft.com/office/officeart/2005/8/layout/lProcess3"/>
    <dgm:cxn modelId="{6A508297-FF5D-4477-8615-6B61636E550A}" type="presOf" srcId="{B2277036-E8FB-49DE-A903-C0D36AFF4ADC}" destId="{D1DDB10E-B102-4FA8-921D-2444E2D4CE4E}" srcOrd="0" destOrd="0" presId="urn:microsoft.com/office/officeart/2005/8/layout/lProcess3"/>
    <dgm:cxn modelId="{0339F6B2-B67D-4E3F-96F8-D9B448D8F70E}" type="presParOf" srcId="{D1DDB10E-B102-4FA8-921D-2444E2D4CE4E}" destId="{25266BFF-4A65-4F97-8C51-6BC3C76FEA48}" srcOrd="0" destOrd="0" presId="urn:microsoft.com/office/officeart/2005/8/layout/lProcess3"/>
    <dgm:cxn modelId="{2456C669-7EFB-44E5-80D9-C3205016283B}" type="presParOf" srcId="{25266BFF-4A65-4F97-8C51-6BC3C76FEA48}" destId="{55F90140-4206-4AF0-9F1A-B826F0AA281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643948-6FFD-42C3-9C11-5C8566C8D9C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A83A86-C130-4778-AE28-AD88165117B7}">
      <dgm:prSet/>
      <dgm:spPr/>
      <dgm:t>
        <a:bodyPr/>
        <a:lstStyle/>
        <a:p>
          <a:pPr rtl="0"/>
          <a:r>
            <a:rPr lang="ru-RU" dirty="0" smtClean="0"/>
            <a:t>Самостоятельная работа с самопроверкой</a:t>
          </a:r>
          <a:endParaRPr lang="ru-RU" dirty="0"/>
        </a:p>
      </dgm:t>
    </dgm:pt>
    <dgm:pt modelId="{8CCC0102-D188-430A-B83B-545855C35D4E}" type="parTrans" cxnId="{E6036319-FE0A-4E83-8FDF-6F43AA3C17B4}">
      <dgm:prSet/>
      <dgm:spPr/>
      <dgm:t>
        <a:bodyPr/>
        <a:lstStyle/>
        <a:p>
          <a:endParaRPr lang="ru-RU"/>
        </a:p>
      </dgm:t>
    </dgm:pt>
    <dgm:pt modelId="{023D7E9D-67D2-4729-9245-6491D8B511B7}" type="sibTrans" cxnId="{E6036319-FE0A-4E83-8FDF-6F43AA3C17B4}">
      <dgm:prSet/>
      <dgm:spPr/>
      <dgm:t>
        <a:bodyPr/>
        <a:lstStyle/>
        <a:p>
          <a:endParaRPr lang="ru-RU"/>
        </a:p>
      </dgm:t>
    </dgm:pt>
    <dgm:pt modelId="{D648582B-B60B-444A-BDC5-C8B501E2A709}" type="pres">
      <dgm:prSet presAssocID="{92643948-6FFD-42C3-9C11-5C8566C8D9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9E4DE9-FDC1-42D4-9C79-734F3258F7EB}" type="pres">
      <dgm:prSet presAssocID="{A4A83A86-C130-4778-AE28-AD88165117B7}" presName="horFlow" presStyleCnt="0"/>
      <dgm:spPr/>
    </dgm:pt>
    <dgm:pt modelId="{B1738028-C8D8-47A8-92A4-5AA977FE65FE}" type="pres">
      <dgm:prSet presAssocID="{A4A83A86-C130-4778-AE28-AD88165117B7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F124998-E20A-4CA4-A627-870F5EBAF78E}" type="presOf" srcId="{A4A83A86-C130-4778-AE28-AD88165117B7}" destId="{B1738028-C8D8-47A8-92A4-5AA977FE65FE}" srcOrd="0" destOrd="0" presId="urn:microsoft.com/office/officeart/2005/8/layout/lProcess3"/>
    <dgm:cxn modelId="{FA9FD3B2-652D-4E36-A0C0-D099E8436C34}" type="presOf" srcId="{92643948-6FFD-42C3-9C11-5C8566C8D9C6}" destId="{D648582B-B60B-444A-BDC5-C8B501E2A709}" srcOrd="0" destOrd="0" presId="urn:microsoft.com/office/officeart/2005/8/layout/lProcess3"/>
    <dgm:cxn modelId="{E6036319-FE0A-4E83-8FDF-6F43AA3C17B4}" srcId="{92643948-6FFD-42C3-9C11-5C8566C8D9C6}" destId="{A4A83A86-C130-4778-AE28-AD88165117B7}" srcOrd="0" destOrd="0" parTransId="{8CCC0102-D188-430A-B83B-545855C35D4E}" sibTransId="{023D7E9D-67D2-4729-9245-6491D8B511B7}"/>
    <dgm:cxn modelId="{5E941DFD-09B1-4749-969A-337948B38F47}" type="presParOf" srcId="{D648582B-B60B-444A-BDC5-C8B501E2A709}" destId="{2E9E4DE9-FDC1-42D4-9C79-734F3258F7EB}" srcOrd="0" destOrd="0" presId="urn:microsoft.com/office/officeart/2005/8/layout/lProcess3"/>
    <dgm:cxn modelId="{05155DED-653E-41FA-B019-4F6422B198EF}" type="presParOf" srcId="{2E9E4DE9-FDC1-42D4-9C79-734F3258F7EB}" destId="{B1738028-C8D8-47A8-92A4-5AA977FE65F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32CFE-5A6E-4C55-8877-632E282F2C7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C15E7F8-443F-485F-91E7-92B24B1F9876}">
      <dgm:prSet/>
      <dgm:spPr/>
      <dgm:t>
        <a:bodyPr/>
        <a:lstStyle/>
        <a:p>
          <a:pPr rtl="0"/>
          <a:r>
            <a:rPr lang="ru-RU" dirty="0" smtClean="0"/>
            <a:t>Включение </a:t>
          </a:r>
          <a:r>
            <a:rPr lang="ru-RU" smtClean="0"/>
            <a:t>в систему </a:t>
          </a:r>
          <a:r>
            <a:rPr lang="ru-RU" dirty="0" smtClean="0"/>
            <a:t>знаний</a:t>
          </a:r>
          <a:endParaRPr lang="ru-RU" dirty="0"/>
        </a:p>
      </dgm:t>
    </dgm:pt>
    <dgm:pt modelId="{BAD9B362-4DA6-4BE0-97E9-FA99104D2ED6}" type="parTrans" cxnId="{16976278-40C5-4064-9D19-6319702F8259}">
      <dgm:prSet/>
      <dgm:spPr/>
      <dgm:t>
        <a:bodyPr/>
        <a:lstStyle/>
        <a:p>
          <a:endParaRPr lang="ru-RU"/>
        </a:p>
      </dgm:t>
    </dgm:pt>
    <dgm:pt modelId="{FD091EDE-1691-490D-A176-2B6F817EFFD7}" type="sibTrans" cxnId="{16976278-40C5-4064-9D19-6319702F8259}">
      <dgm:prSet/>
      <dgm:spPr/>
      <dgm:t>
        <a:bodyPr/>
        <a:lstStyle/>
        <a:p>
          <a:endParaRPr lang="ru-RU"/>
        </a:p>
      </dgm:t>
    </dgm:pt>
    <dgm:pt modelId="{6E817C20-BCB4-4E0C-8BEA-55023E55F38C}" type="pres">
      <dgm:prSet presAssocID="{BE332CFE-5A6E-4C55-8877-632E282F2C7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7E271D-CA12-4F75-9A44-3C5CDBE99F4E}" type="pres">
      <dgm:prSet presAssocID="{AC15E7F8-443F-485F-91E7-92B24B1F9876}" presName="horFlow" presStyleCnt="0"/>
      <dgm:spPr/>
    </dgm:pt>
    <dgm:pt modelId="{CBE539EC-D283-4475-9590-FF597CDF55AB}" type="pres">
      <dgm:prSet presAssocID="{AC15E7F8-443F-485F-91E7-92B24B1F9876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41805AA-DD40-4537-8BF9-C78E8A6FFCFE}" type="presOf" srcId="{AC15E7F8-443F-485F-91E7-92B24B1F9876}" destId="{CBE539EC-D283-4475-9590-FF597CDF55AB}" srcOrd="0" destOrd="0" presId="urn:microsoft.com/office/officeart/2005/8/layout/lProcess3"/>
    <dgm:cxn modelId="{16976278-40C5-4064-9D19-6319702F8259}" srcId="{BE332CFE-5A6E-4C55-8877-632E282F2C74}" destId="{AC15E7F8-443F-485F-91E7-92B24B1F9876}" srcOrd="0" destOrd="0" parTransId="{BAD9B362-4DA6-4BE0-97E9-FA99104D2ED6}" sibTransId="{FD091EDE-1691-490D-A176-2B6F817EFFD7}"/>
    <dgm:cxn modelId="{0818F1D7-ED15-46E8-B36A-CF47A89B3D63}" type="presOf" srcId="{BE332CFE-5A6E-4C55-8877-632E282F2C74}" destId="{6E817C20-BCB4-4E0C-8BEA-55023E55F38C}" srcOrd="0" destOrd="0" presId="urn:microsoft.com/office/officeart/2005/8/layout/lProcess3"/>
    <dgm:cxn modelId="{190CEC0F-DE1B-4C49-9A4F-B5EC9CF8D217}" type="presParOf" srcId="{6E817C20-BCB4-4E0C-8BEA-55023E55F38C}" destId="{7B7E271D-CA12-4F75-9A44-3C5CDBE99F4E}" srcOrd="0" destOrd="0" presId="urn:microsoft.com/office/officeart/2005/8/layout/lProcess3"/>
    <dgm:cxn modelId="{1E4BE46F-778B-4CE2-B163-39F3003E42CD}" type="presParOf" srcId="{7B7E271D-CA12-4F75-9A44-3C5CDBE99F4E}" destId="{CBE539EC-D283-4475-9590-FF597CDF55A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141F12-0F1C-49B7-A826-4520C27C41B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BA9388-F7DB-4DA8-ADB8-39C1D427375F}">
      <dgm:prSet custT="1"/>
      <dgm:spPr/>
      <dgm:t>
        <a:bodyPr/>
        <a:lstStyle/>
        <a:p>
          <a:pPr rtl="0"/>
          <a:r>
            <a:rPr lang="ru-RU" sz="1800" smtClean="0"/>
            <a:t>Итог урока</a:t>
          </a:r>
          <a:endParaRPr lang="ru-RU" sz="1800" dirty="0"/>
        </a:p>
      </dgm:t>
    </dgm:pt>
    <dgm:pt modelId="{1AFF9982-1D52-4C62-9150-C4685F01499A}" type="parTrans" cxnId="{53B36C61-A96B-404F-9233-4F430D50E5CB}">
      <dgm:prSet/>
      <dgm:spPr/>
      <dgm:t>
        <a:bodyPr/>
        <a:lstStyle/>
        <a:p>
          <a:endParaRPr lang="ru-RU"/>
        </a:p>
      </dgm:t>
    </dgm:pt>
    <dgm:pt modelId="{741AA869-EBBC-4407-B06C-20378C80772E}" type="sibTrans" cxnId="{53B36C61-A96B-404F-9233-4F430D50E5CB}">
      <dgm:prSet/>
      <dgm:spPr/>
      <dgm:t>
        <a:bodyPr/>
        <a:lstStyle/>
        <a:p>
          <a:endParaRPr lang="ru-RU"/>
        </a:p>
      </dgm:t>
    </dgm:pt>
    <dgm:pt modelId="{D9E585F0-3F0B-466B-B40D-41A49BD3E6D0}" type="pres">
      <dgm:prSet presAssocID="{C7141F12-0F1C-49B7-A826-4520C27C41B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324739-4EFD-413D-9364-16C045B91364}" type="pres">
      <dgm:prSet presAssocID="{6EBA9388-F7DB-4DA8-ADB8-39C1D427375F}" presName="horFlow" presStyleCnt="0"/>
      <dgm:spPr/>
    </dgm:pt>
    <dgm:pt modelId="{B7E8370C-6B14-467F-A2EC-5F75DC8E05F0}" type="pres">
      <dgm:prSet presAssocID="{6EBA9388-F7DB-4DA8-ADB8-39C1D427375F}" presName="bigChev" presStyleLbl="node1" presStyleIdx="0" presStyleCnt="1" custLinFactNeighborX="6663" custLinFactNeighborY="11282"/>
      <dgm:spPr/>
      <dgm:t>
        <a:bodyPr/>
        <a:lstStyle/>
        <a:p>
          <a:endParaRPr lang="ru-RU"/>
        </a:p>
      </dgm:t>
    </dgm:pt>
  </dgm:ptLst>
  <dgm:cxnLst>
    <dgm:cxn modelId="{B499249B-3ED6-4AA9-9515-883E1E642C09}" type="presOf" srcId="{C7141F12-0F1C-49B7-A826-4520C27C41B1}" destId="{D9E585F0-3F0B-466B-B40D-41A49BD3E6D0}" srcOrd="0" destOrd="0" presId="urn:microsoft.com/office/officeart/2005/8/layout/lProcess3"/>
    <dgm:cxn modelId="{0B8131BD-71FB-4661-81E0-51DA805C1558}" type="presOf" srcId="{6EBA9388-F7DB-4DA8-ADB8-39C1D427375F}" destId="{B7E8370C-6B14-467F-A2EC-5F75DC8E05F0}" srcOrd="0" destOrd="0" presId="urn:microsoft.com/office/officeart/2005/8/layout/lProcess3"/>
    <dgm:cxn modelId="{53B36C61-A96B-404F-9233-4F430D50E5CB}" srcId="{C7141F12-0F1C-49B7-A826-4520C27C41B1}" destId="{6EBA9388-F7DB-4DA8-ADB8-39C1D427375F}" srcOrd="0" destOrd="0" parTransId="{1AFF9982-1D52-4C62-9150-C4685F01499A}" sibTransId="{741AA869-EBBC-4407-B06C-20378C80772E}"/>
    <dgm:cxn modelId="{1C198C1F-BE88-45CD-8D71-10158CFD5FDC}" type="presParOf" srcId="{D9E585F0-3F0B-466B-B40D-41A49BD3E6D0}" destId="{C9324739-4EFD-413D-9364-16C045B91364}" srcOrd="0" destOrd="0" presId="urn:microsoft.com/office/officeart/2005/8/layout/lProcess3"/>
    <dgm:cxn modelId="{E62F483E-BE46-4466-B8C4-68EB7A2A1155}" type="presParOf" srcId="{C9324739-4EFD-413D-9364-16C045B91364}" destId="{B7E8370C-6B14-467F-A2EC-5F75DC8E05F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01520-D16C-46BC-BB96-3CEB2A36CF4C}">
      <dsp:nvSpPr>
        <dsp:cNvPr id="0" name=""/>
        <dsp:cNvSpPr/>
      </dsp:nvSpPr>
      <dsp:spPr>
        <a:xfrm>
          <a:off x="0" y="4565"/>
          <a:ext cx="1597354" cy="638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Орг. Момент (мотивация)</a:t>
          </a:r>
          <a:endParaRPr lang="ru-RU" sz="1400" kern="1200" dirty="0"/>
        </a:p>
      </dsp:txBody>
      <dsp:txXfrm>
        <a:off x="319471" y="4565"/>
        <a:ext cx="958413" cy="638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AB64-539D-4983-92ED-05950E3756F9}">
      <dsp:nvSpPr>
        <dsp:cNvPr id="0" name=""/>
        <dsp:cNvSpPr/>
      </dsp:nvSpPr>
      <dsp:spPr>
        <a:xfrm>
          <a:off x="0" y="67779"/>
          <a:ext cx="1581789" cy="632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Актуализация знаний</a:t>
          </a:r>
          <a:endParaRPr lang="ru-RU" sz="1200" kern="1200" dirty="0"/>
        </a:p>
      </dsp:txBody>
      <dsp:txXfrm>
        <a:off x="316358" y="67779"/>
        <a:ext cx="949074" cy="632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7C30-A734-4F68-B790-9E286C53529F}">
      <dsp:nvSpPr>
        <dsp:cNvPr id="0" name=""/>
        <dsp:cNvSpPr/>
      </dsp:nvSpPr>
      <dsp:spPr>
        <a:xfrm>
          <a:off x="574516" y="557"/>
          <a:ext cx="1947310" cy="778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Проблемное объяснение с использованием моделей и схем</a:t>
          </a:r>
          <a:endParaRPr lang="ru-RU" sz="1200" kern="1200" dirty="0"/>
        </a:p>
      </dsp:txBody>
      <dsp:txXfrm>
        <a:off x="963978" y="557"/>
        <a:ext cx="1168386" cy="778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90140-4206-4AF0-9F1A-B826F0AA281E}">
      <dsp:nvSpPr>
        <dsp:cNvPr id="0" name=""/>
        <dsp:cNvSpPr/>
      </dsp:nvSpPr>
      <dsp:spPr>
        <a:xfrm>
          <a:off x="54006" y="0"/>
          <a:ext cx="1620179" cy="648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Первичное закрепление</a:t>
          </a:r>
          <a:endParaRPr lang="ru-RU" sz="1300" kern="1200" dirty="0"/>
        </a:p>
      </dsp:txBody>
      <dsp:txXfrm>
        <a:off x="378042" y="0"/>
        <a:ext cx="972107" cy="648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8028-C8D8-47A8-92A4-5AA977FE65FE}">
      <dsp:nvSpPr>
        <dsp:cNvPr id="0" name=""/>
        <dsp:cNvSpPr/>
      </dsp:nvSpPr>
      <dsp:spPr>
        <a:xfrm>
          <a:off x="487573" y="184"/>
          <a:ext cx="1910835" cy="7643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Самостоятельная работа с самопроверкой</a:t>
          </a:r>
          <a:endParaRPr lang="ru-RU" sz="1200" kern="1200" dirty="0"/>
        </a:p>
      </dsp:txBody>
      <dsp:txXfrm>
        <a:off x="869740" y="184"/>
        <a:ext cx="1146501" cy="764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539EC-D283-4475-9590-FF597CDF55AB}">
      <dsp:nvSpPr>
        <dsp:cNvPr id="0" name=""/>
        <dsp:cNvSpPr/>
      </dsp:nvSpPr>
      <dsp:spPr>
        <a:xfrm>
          <a:off x="405097" y="364"/>
          <a:ext cx="1909937" cy="763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Включение </a:t>
          </a:r>
          <a:r>
            <a:rPr lang="ru-RU" sz="1700" kern="1200" smtClean="0"/>
            <a:t>в систему </a:t>
          </a:r>
          <a:r>
            <a:rPr lang="ru-RU" sz="1700" kern="1200" dirty="0" smtClean="0"/>
            <a:t>знаний</a:t>
          </a:r>
          <a:endParaRPr lang="ru-RU" sz="1700" kern="1200" dirty="0"/>
        </a:p>
      </dsp:txBody>
      <dsp:txXfrm>
        <a:off x="787084" y="364"/>
        <a:ext cx="1145963" cy="763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8370C-6B14-467F-A2EC-5F75DC8E05F0}">
      <dsp:nvSpPr>
        <dsp:cNvPr id="0" name=""/>
        <dsp:cNvSpPr/>
      </dsp:nvSpPr>
      <dsp:spPr>
        <a:xfrm>
          <a:off x="177418" y="377"/>
          <a:ext cx="1910813" cy="76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Итог урока</a:t>
          </a:r>
          <a:endParaRPr lang="ru-RU" sz="1800" kern="1200" dirty="0"/>
        </a:p>
      </dsp:txBody>
      <dsp:txXfrm>
        <a:off x="559581" y="377"/>
        <a:ext cx="1146488" cy="76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F7240-1088-44EC-8EB6-D1F0A49BDF12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CA91D-8FB6-4875-95F4-CF66C535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5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1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5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5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7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1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9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2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16632"/>
            <a:ext cx="5328592" cy="34563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924944"/>
            <a:ext cx="7272808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Современный урок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3501008"/>
            <a:ext cx="8496944" cy="3168352"/>
          </a:xfrm>
        </p:spPr>
        <p:txBody>
          <a:bodyPr>
            <a:noAutofit/>
          </a:bodyPr>
          <a:lstStyle/>
          <a:p>
            <a:r>
              <a:rPr lang="ru-RU" sz="2000" b="1" dirty="0"/>
              <a:t>Урок</a:t>
            </a:r>
            <a:r>
              <a:rPr lang="ru-RU" sz="2000" dirty="0"/>
              <a:t> – </a:t>
            </a:r>
            <a:r>
              <a:rPr lang="ru-RU" sz="2000" b="1" u="sng" dirty="0">
                <a:solidFill>
                  <a:srgbClr val="002060"/>
                </a:solidFill>
              </a:rPr>
              <a:t>главная составная часть учебного процесса. Учебная деятельность учителя и учащегося в значительной мере сосредотачивается на уроке. </a:t>
            </a:r>
            <a:r>
              <a:rPr lang="ru-RU" sz="2000" b="1" dirty="0">
                <a:solidFill>
                  <a:srgbClr val="002060"/>
                </a:solidFill>
              </a:rPr>
              <a:t>Вот почему качество подготовки учащихся по той или иной учебной дисциплине во многом определяется уровнем проведения урока, его содержательной и методической наполненностью, его атмосферой. </a:t>
            </a:r>
            <a:r>
              <a:rPr lang="ru-RU" sz="2000" b="1" u="sng" dirty="0">
                <a:solidFill>
                  <a:srgbClr val="C00000"/>
                </a:solidFill>
              </a:rPr>
              <a:t>Современный урок </a:t>
            </a:r>
            <a:r>
              <a:rPr lang="ru-RU" sz="2000" b="1" dirty="0">
                <a:solidFill>
                  <a:srgbClr val="C00000"/>
                </a:solidFill>
              </a:rPr>
              <a:t>- это такой урок, на котором ученик из пассивного слушателя превращается в активного участника процесса. </a:t>
            </a:r>
            <a:r>
              <a:rPr lang="ru-RU" sz="2000" b="1" dirty="0">
                <a:solidFill>
                  <a:srgbClr val="002060"/>
                </a:solidFill>
              </a:rPr>
              <a:t>Для этого нужна постоянная работа учителя, который находится в поиске нового и достаточная материальная база для проведения и организации практической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82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36004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3 этап. Постановка проблемы. 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5204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Цель. 1. </a:t>
            </a:r>
            <a:r>
              <a:rPr lang="ru-RU" b="1" dirty="0" smtClean="0">
                <a:solidFill>
                  <a:srgbClr val="0070C0"/>
                </a:solidFill>
              </a:rPr>
              <a:t>Восстановить выполненные операции  и зафиксировать (вербально и </a:t>
            </a:r>
            <a:r>
              <a:rPr lang="ru-RU" b="1" dirty="0" err="1" smtClean="0">
                <a:solidFill>
                  <a:srgbClr val="0070C0"/>
                </a:solidFill>
              </a:rPr>
              <a:t>знаково</a:t>
            </a:r>
            <a:r>
              <a:rPr lang="ru-RU" b="1" dirty="0" smtClean="0">
                <a:solidFill>
                  <a:srgbClr val="0070C0"/>
                </a:solidFill>
              </a:rPr>
              <a:t>) место – шаг, операцию, где возникло затруднение;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2. Соотнести свои действия с используемым способом </a:t>
            </a:r>
            <a:r>
              <a:rPr lang="ru-RU" b="1" dirty="0" err="1" smtClean="0">
                <a:solidFill>
                  <a:srgbClr val="0070C0"/>
                </a:solidFill>
              </a:rPr>
              <a:t>дйствия</a:t>
            </a:r>
            <a:r>
              <a:rPr lang="ru-RU" b="1" dirty="0" smtClean="0">
                <a:solidFill>
                  <a:srgbClr val="0070C0"/>
                </a:solidFill>
              </a:rPr>
              <a:t> и на этой основе выявить и зафиксировать во внешней речи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причину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затруднения – те конкретные знания и умения, которых недостаёт для решения исходной задачи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Организация учебного процесса на этапе 3. 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Форма работы – фронтальная.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85293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Почему с первыми двумя выражениями вы справились быстро, а с третьим – нет?  </a:t>
            </a:r>
            <a:r>
              <a:rPr lang="ru-RU" b="1" dirty="0" smtClean="0">
                <a:solidFill>
                  <a:srgbClr val="00B050"/>
                </a:solidFill>
              </a:rPr>
              <a:t>( Нам не хватило времени)</a:t>
            </a:r>
          </a:p>
          <a:p>
            <a:r>
              <a:rPr lang="ru-RU" b="1" dirty="0" smtClean="0"/>
              <a:t>-  Где возникло затруднение? (</a:t>
            </a:r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ри умножении двузначного числа на однозначное)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 это задание отличается от предыдущих? </a:t>
            </a:r>
            <a:r>
              <a:rPr lang="ru-RU" b="1" dirty="0" smtClean="0">
                <a:solidFill>
                  <a:srgbClr val="00B050"/>
                </a:solidFill>
              </a:rPr>
              <a:t>( В первых двух случаях мы знали способ действия, а в третьем  - нет.)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35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\Desktop\b_971aa8d6578ff21285100388e90780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196120"/>
            <a:ext cx="2225355" cy="24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650" y="404664"/>
            <a:ext cx="8363814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solidFill>
                  <a:srgbClr val="C00000"/>
                </a:solidFill>
              </a:rPr>
              <a:t>4 этап. Построения выхода из затруднения ( цель, тема, способ, план).</a:t>
            </a:r>
            <a:br>
              <a:rPr lang="ru-RU" sz="2700" b="1" u="sng" dirty="0" smtClean="0">
                <a:solidFill>
                  <a:srgbClr val="C00000"/>
                </a:solidFill>
              </a:rPr>
            </a:br>
            <a:r>
              <a:rPr lang="ru-RU" sz="2700" b="1" u="sng" dirty="0" smtClean="0">
                <a:solidFill>
                  <a:srgbClr val="C00000"/>
                </a:solidFill>
              </a:rPr>
              <a:t/>
            </a:r>
            <a:br>
              <a:rPr lang="ru-RU" sz="2700" b="1" u="sng" dirty="0" smtClean="0">
                <a:solidFill>
                  <a:srgbClr val="C00000"/>
                </a:solidFill>
              </a:rPr>
            </a:br>
            <a:r>
              <a:rPr lang="ru-RU" sz="2700" b="1" u="sng" dirty="0" smtClean="0">
                <a:solidFill>
                  <a:srgbClr val="C00000"/>
                </a:solidFill>
              </a:rPr>
              <a:t>Цель: </a:t>
            </a:r>
            <a:r>
              <a:rPr lang="ru-RU" sz="2700" b="1" u="sng" dirty="0" smtClean="0">
                <a:solidFill>
                  <a:srgbClr val="0070C0"/>
                </a:solidFill>
              </a:rPr>
              <a:t>построить проект выхода из затруднения.</a:t>
            </a:r>
            <a:br>
              <a:rPr lang="ru-RU" sz="2700" b="1" u="sng" dirty="0" smtClean="0">
                <a:solidFill>
                  <a:srgbClr val="0070C0"/>
                </a:solidFill>
              </a:rPr>
            </a:br>
            <a:r>
              <a:rPr lang="ru-RU" sz="2700" b="1" u="sng" dirty="0" smtClean="0">
                <a:solidFill>
                  <a:srgbClr val="7030A0"/>
                </a:solidFill>
              </a:rPr>
              <a:t>Организация учебного процесса на этапе 4</a:t>
            </a:r>
            <a:br>
              <a:rPr lang="ru-RU" sz="2700" b="1" u="sng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Форма работы – фронтальная.</a:t>
            </a: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001" y="256490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Какую цель нам надо поставить? </a:t>
            </a:r>
            <a:r>
              <a:rPr lang="ru-RU" sz="2000" b="1" dirty="0" smtClean="0">
                <a:solidFill>
                  <a:srgbClr val="00B050"/>
                </a:solidFill>
              </a:rPr>
              <a:t>(Научиться умножать двузначные числа на однозначные)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 бы вы предложили сформулировать тему урока?</a:t>
            </a:r>
            <a:r>
              <a:rPr lang="ru-RU" sz="2000" dirty="0" smtClean="0">
                <a:solidFill>
                  <a:srgbClr val="00B050"/>
                </a:solidFill>
              </a:rPr>
              <a:t> (Умножение двузначного числа на однозначное.)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Тема и цель урока появляется на доске.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32263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solidFill>
                  <a:srgbClr val="C00000"/>
                </a:solidFill>
              </a:rPr>
              <a:t>5 Этап. Реализация построенного проекта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>Цель: </a:t>
            </a:r>
            <a:r>
              <a:rPr lang="ru-RU" sz="2000" b="1" dirty="0" smtClean="0">
                <a:solidFill>
                  <a:srgbClr val="0070C0"/>
                </a:solidFill>
              </a:rPr>
              <a:t>1. Организовать коммуникативное взаимодействие с целью реализации построенного проекта, направленного на приобретение недостающих знаний;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2.  Зафиксировать построенный способ действия в речи и знаках ( с помощью эталона)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3. Организовать решение исходной задачи, данной для пробного действия и зафиксировать преодоление затруднения;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4. Уточнить общий характер нового знания.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u="sng" dirty="0" smtClean="0">
                <a:solidFill>
                  <a:srgbClr val="7030A0"/>
                </a:solidFill>
              </a:rPr>
              <a:t>Организация учебного процесса на этапе 5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форма работы - групповая</a:t>
            </a: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140968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Давайте ещё раз посмотрим, какие правила повторили мы в начале урока.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Используя их попробуем самостоятельно вывести правило умножения двузначного числа на однозначное, применяя имеющиеся у нас знания ( Дети работают в группах.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Тем группам, в которых сразу наметилась ситуация успеха, учитель даёт возможность вывести правило самостоятельно.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Там, где идей нет, приводится подходящий диалог: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Какие правила повторяли  в начала урока?</a:t>
            </a:r>
            <a:r>
              <a:rPr lang="ru-RU" b="1" dirty="0" smtClean="0">
                <a:solidFill>
                  <a:srgbClr val="00B050"/>
                </a:solidFill>
              </a:rPr>
              <a:t>( перечислить  с опорой на эталон)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Можем применить распределительное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-во умножения? </a:t>
            </a:r>
            <a:r>
              <a:rPr lang="ru-RU" b="1" dirty="0" smtClean="0">
                <a:solidFill>
                  <a:srgbClr val="00B050"/>
                </a:solidFill>
              </a:rPr>
              <a:t>( Нет. Нет суммы)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Можно применить правило умножения круглых чисел?( </a:t>
            </a:r>
            <a:r>
              <a:rPr lang="ru-RU" b="1" dirty="0" smtClean="0">
                <a:solidFill>
                  <a:srgbClr val="00B050"/>
                </a:solidFill>
              </a:rPr>
              <a:t>Нет. Нет круглых чисел)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Можем представить двузначное число в виде суммы разрядных слагаемых? </a:t>
            </a:r>
            <a:r>
              <a:rPr lang="ru-RU" b="1" dirty="0" smtClean="0">
                <a:solidFill>
                  <a:srgbClr val="00B050"/>
                </a:solidFill>
              </a:rPr>
              <a:t>( Да)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Какое получилось выражение?( </a:t>
            </a:r>
            <a:r>
              <a:rPr lang="ru-RU" b="1" dirty="0" smtClean="0">
                <a:solidFill>
                  <a:srgbClr val="00B050"/>
                </a:solidFill>
              </a:rPr>
              <a:t>80 + 6) Х 4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умеем умножать сумму на число? </a:t>
            </a:r>
            <a:r>
              <a:rPr lang="ru-RU" b="1" dirty="0" smtClean="0">
                <a:solidFill>
                  <a:srgbClr val="00B050"/>
                </a:solidFill>
              </a:rPr>
              <a:t>(Да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Далее работа продолжается самостоятельно.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5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( Представитель группы, которая первая нашла верное решение решает пример на доске, пошагово проговаривая новый способ действия Решение служит подробным образцом, с которым остальные сравнивают свою работу.)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 правила умножения двузначного числа на однозначное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Какой вы сделали первый шаг? </a:t>
            </a:r>
            <a:r>
              <a:rPr lang="ru-RU" sz="2000" b="1" dirty="0" smtClean="0">
                <a:solidFill>
                  <a:srgbClr val="00B050"/>
                </a:solidFill>
              </a:rPr>
              <a:t>( Представили первый множитель в виде разрядных слагаемых.)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Второй шаг?  </a:t>
            </a:r>
            <a:r>
              <a:rPr lang="ru-RU" sz="2000" dirty="0" smtClean="0">
                <a:solidFill>
                  <a:srgbClr val="00B050"/>
                </a:solidFill>
              </a:rPr>
              <a:t>( Применили распределительное свойство умножения.)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B050"/>
                </a:solidFill>
              </a:rPr>
              <a:t>Сформулируйте правило, используя свои ответы.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Чтобы умножить двузначное число на однозначное, надо представить двузначное число в виде суммы разрядных слагаемых и применить распределительное свойство умножения.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Правило помещается на доску.</a:t>
            </a:r>
          </a:p>
          <a:p>
            <a:pPr algn="ctr"/>
            <a:endParaRPr lang="ru-RU" sz="20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6 этап  Первичное закрепление  с проговариванием во внешней речи</a:t>
            </a:r>
            <a:r>
              <a:rPr lang="ru-RU" dirty="0" smtClean="0"/>
              <a:t>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Цель</a:t>
            </a:r>
            <a:r>
              <a:rPr lang="ru-RU" sz="2000" b="1" dirty="0" smtClean="0">
                <a:solidFill>
                  <a:srgbClr val="7030A0"/>
                </a:solidFill>
              </a:rPr>
              <a:t>: Организовать усвоение нового способа действия при решении типовых задач с их проговариванием во внешней речи</a:t>
            </a:r>
            <a:r>
              <a:rPr lang="ru-RU" sz="2000" dirty="0" smtClean="0"/>
              <a:t>.( работа в парах)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05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\Desktop\1257350890_17__mega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3285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sz="6600" dirty="0" smtClean="0">
                <a:solidFill>
                  <a:srgbClr val="FFFF00"/>
                </a:solidFill>
              </a:rPr>
              <a:t>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717032"/>
            <a:ext cx="8280920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Технология проблемного обучения позволяет сделать ученика активны</a:t>
            </a:r>
            <a:r>
              <a:rPr lang="ru-RU" sz="2800" dirty="0">
                <a:solidFill>
                  <a:srgbClr val="002060"/>
                </a:solidFill>
              </a:rPr>
              <a:t>м</a:t>
            </a:r>
            <a:r>
              <a:rPr lang="ru-RU" sz="2800" dirty="0" smtClean="0">
                <a:solidFill>
                  <a:srgbClr val="002060"/>
                </a:solidFill>
              </a:rPr>
              <a:t> участником учебного процесса.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 b="13631"/>
          <a:stretch>
            <a:fillRect/>
          </a:stretch>
        </p:blipFill>
        <p:spPr>
          <a:xfrm>
            <a:off x="924540" y="221367"/>
            <a:ext cx="6671796" cy="363968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5013176"/>
            <a:ext cx="8136904" cy="15121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Методом, представляющим собой основу технологии проблемного обучения, является </a:t>
            </a:r>
            <a:r>
              <a:rPr lang="ru-RU" sz="2800" b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2800" b="1" dirty="0" smtClean="0">
                <a:solidFill>
                  <a:srgbClr val="C00000"/>
                </a:solidFill>
              </a:rPr>
              <a:t> метод.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Технология </a:t>
            </a:r>
            <a:r>
              <a:rPr lang="ru-RU" b="1" u="sng" dirty="0" err="1">
                <a:solidFill>
                  <a:srgbClr val="C00000"/>
                </a:solidFill>
              </a:rPr>
              <a:t>деятельностного</a:t>
            </a:r>
            <a:r>
              <a:rPr lang="ru-RU" b="1" u="sng" dirty="0">
                <a:solidFill>
                  <a:srgbClr val="C00000"/>
                </a:solidFill>
              </a:rPr>
              <a:t> метода обучения.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Метод обучения, при котором ребенок </a:t>
            </a:r>
            <a:r>
              <a:rPr lang="ru-RU" b="1" dirty="0">
                <a:solidFill>
                  <a:srgbClr val="FF0000"/>
                </a:solidFill>
              </a:rPr>
              <a:t>не получает знания в готовом виде, а добывает их сам</a:t>
            </a:r>
            <a:r>
              <a:rPr lang="ru-RU" b="1" dirty="0"/>
              <a:t> в процессе собственной учебно-познавательной деятельности называется </a:t>
            </a:r>
            <a:r>
              <a:rPr lang="ru-RU" b="1" dirty="0" err="1"/>
              <a:t>деятельностным</a:t>
            </a:r>
            <a:r>
              <a:rPr lang="ru-RU" b="1" dirty="0"/>
              <a:t> методом. По мнению </a:t>
            </a:r>
            <a:r>
              <a:rPr lang="ru-RU" b="1" dirty="0" smtClean="0"/>
              <a:t>А</a:t>
            </a:r>
            <a:r>
              <a:rPr lang="ru-RU" b="1" dirty="0"/>
              <a:t>. </a:t>
            </a:r>
            <a:r>
              <a:rPr lang="ru-RU" b="1" dirty="0" err="1"/>
              <a:t>Дистервега</a:t>
            </a:r>
            <a:r>
              <a:rPr lang="ru-RU" b="1" dirty="0"/>
              <a:t>, </a:t>
            </a:r>
            <a:r>
              <a:rPr lang="ru-RU" b="1" dirty="0" err="1"/>
              <a:t>деятельностный</a:t>
            </a:r>
            <a:r>
              <a:rPr lang="ru-RU" b="1" dirty="0"/>
              <a:t> метод обучения является универсальным. “Сообразно ему следовало бы поступать не только в начальных школах, но во всех школах, даже в высших учебных заведениях. Этот метод уместен везде, где знание должно быть еще приобретено, то есть для всякого учащегося”.</a:t>
            </a:r>
          </a:p>
        </p:txBody>
      </p:sp>
    </p:spTree>
    <p:extLst>
      <p:ext uri="{BB962C8B-B14F-4D97-AF65-F5344CB8AC3E}">
        <p14:creationId xmlns:p14="http://schemas.microsoft.com/office/powerpoint/2010/main" val="9680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55576" y="2060848"/>
            <a:ext cx="2592288" cy="3600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Технология </a:t>
            </a:r>
            <a:r>
              <a:rPr lang="ru-RU" b="1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метода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50545" y="1593830"/>
            <a:ext cx="1802350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55576" y="2132856"/>
            <a:ext cx="394969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 flipH="1">
            <a:off x="1075205" y="2504173"/>
            <a:ext cx="219434" cy="207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2" idx="2"/>
            <a:endCxn id="6" idx="7"/>
          </p:cNvCxnSpPr>
          <p:nvPr/>
        </p:nvCxnSpPr>
        <p:spPr>
          <a:xfrm flipV="1">
            <a:off x="1294639" y="2588114"/>
            <a:ext cx="1673593" cy="1983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2"/>
          </p:cNvCxnSpPr>
          <p:nvPr/>
        </p:nvCxnSpPr>
        <p:spPr>
          <a:xfrm>
            <a:off x="1294639" y="2607946"/>
            <a:ext cx="46904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63688" y="1916832"/>
            <a:ext cx="0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184922" y="2607946"/>
            <a:ext cx="578766" cy="21892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294639" y="4797152"/>
            <a:ext cx="46904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63688" y="4797152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051720" y="4797152"/>
            <a:ext cx="3600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1763688" y="2132856"/>
            <a:ext cx="648072" cy="26642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63688" y="2132856"/>
            <a:ext cx="3240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87724" y="2132856"/>
            <a:ext cx="3240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411760" y="2132856"/>
            <a:ext cx="2705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682327" y="2132856"/>
            <a:ext cx="2705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52895" y="1628800"/>
            <a:ext cx="683001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2817611" y="2060848"/>
            <a:ext cx="292399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032218" y="2155086"/>
            <a:ext cx="34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572883" y="2155087"/>
            <a:ext cx="33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2" name="Левая фигурная скобка 51"/>
          <p:cNvSpPr/>
          <p:nvPr/>
        </p:nvSpPr>
        <p:spPr>
          <a:xfrm rot="16200000">
            <a:off x="1405062" y="4564080"/>
            <a:ext cx="341674" cy="8426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321777" y="5156235"/>
            <a:ext cx="36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997215" y="4877675"/>
            <a:ext cx="49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624961" y="1649995"/>
            <a:ext cx="30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997217" y="1628801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259835" y="2204864"/>
            <a:ext cx="30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83775" y="2174086"/>
            <a:ext cx="26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817611" y="1593830"/>
            <a:ext cx="53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139952" y="1268760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Мотивация (самоопределение) к учебной деятельности.</a:t>
            </a:r>
          </a:p>
          <a:p>
            <a:r>
              <a:rPr lang="ru-RU" sz="2000" b="1" dirty="0" smtClean="0"/>
              <a:t>2. Актуализация и </a:t>
            </a:r>
            <a:r>
              <a:rPr lang="ru-RU" sz="2000" b="1" dirty="0" smtClean="0"/>
              <a:t> пробно</a:t>
            </a:r>
            <a:r>
              <a:rPr lang="ru-RU" sz="2000" b="1" dirty="0" smtClean="0"/>
              <a:t>е учебное</a:t>
            </a:r>
            <a:r>
              <a:rPr lang="ru-RU" sz="2000" b="1" dirty="0" smtClean="0"/>
              <a:t> </a:t>
            </a:r>
            <a:r>
              <a:rPr lang="ru-RU" sz="2000" b="1" dirty="0" smtClean="0"/>
              <a:t>действии.</a:t>
            </a:r>
          </a:p>
          <a:p>
            <a:r>
              <a:rPr lang="ru-RU" sz="2000" b="1" dirty="0" smtClean="0"/>
              <a:t>3.Выявление места и причины затруднения. Постановка проблемы.</a:t>
            </a:r>
          </a:p>
          <a:p>
            <a:r>
              <a:rPr lang="ru-RU" sz="2000" b="1" dirty="0" smtClean="0"/>
              <a:t>4. Построение </a:t>
            </a:r>
            <a:r>
              <a:rPr lang="ru-RU" sz="2000" b="1" dirty="0"/>
              <a:t>п</a:t>
            </a:r>
            <a:r>
              <a:rPr lang="ru-RU" sz="2000" b="1" dirty="0" smtClean="0"/>
              <a:t>роекта выхода из затруднения.</a:t>
            </a:r>
          </a:p>
          <a:p>
            <a:r>
              <a:rPr lang="ru-RU" sz="2000" b="1" dirty="0" smtClean="0"/>
              <a:t>5. Реализация построенного проекта.</a:t>
            </a:r>
          </a:p>
          <a:p>
            <a:r>
              <a:rPr lang="ru-RU" sz="2000" b="1" dirty="0" smtClean="0"/>
              <a:t>6. Первичное закрепления с проговариванием во внешней речи.</a:t>
            </a:r>
          </a:p>
          <a:p>
            <a:r>
              <a:rPr lang="ru-RU" sz="2000" b="1" dirty="0" smtClean="0"/>
              <a:t>7. Самостоятельная работа с самостоятельной проверкой по эталону.</a:t>
            </a:r>
          </a:p>
          <a:p>
            <a:r>
              <a:rPr lang="ru-RU" sz="2000" b="1" dirty="0" smtClean="0"/>
              <a:t>8. Включение в систему знаний и повторение.</a:t>
            </a:r>
          </a:p>
          <a:p>
            <a:r>
              <a:rPr lang="ru-RU" sz="2000" b="1" dirty="0" smtClean="0"/>
              <a:t>9 Рефлексия </a:t>
            </a:r>
            <a:r>
              <a:rPr lang="ru-RU" sz="2000" b="1" dirty="0" smtClean="0"/>
              <a:t>учебной деятельности. 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11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>
            <a:off x="854587" y="1669029"/>
            <a:ext cx="2276606" cy="18248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36401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Базовый уровень освоения технологии деятельного метода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9552" y="1628800"/>
            <a:ext cx="2880320" cy="36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1"/>
            <a:endCxn id="5" idx="7"/>
          </p:cNvCxnSpPr>
          <p:nvPr/>
        </p:nvCxnSpPr>
        <p:spPr>
          <a:xfrm>
            <a:off x="961365" y="2156066"/>
            <a:ext cx="2036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5" idx="1"/>
          </p:cNvCxnSpPr>
          <p:nvPr/>
        </p:nvCxnSpPr>
        <p:spPr>
          <a:xfrm>
            <a:off x="179512" y="1628800"/>
            <a:ext cx="781853" cy="52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7"/>
            <a:endCxn id="5" idx="7"/>
          </p:cNvCxnSpPr>
          <p:nvPr/>
        </p:nvCxnSpPr>
        <p:spPr>
          <a:xfrm>
            <a:off x="2998059" y="21560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7"/>
          </p:cNvCxnSpPr>
          <p:nvPr/>
        </p:nvCxnSpPr>
        <p:spPr>
          <a:xfrm flipV="1">
            <a:off x="2998059" y="1628800"/>
            <a:ext cx="997877" cy="527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5" idx="1"/>
          </p:cNvCxnSpPr>
          <p:nvPr/>
        </p:nvCxnSpPr>
        <p:spPr>
          <a:xfrm>
            <a:off x="179512" y="1628800"/>
            <a:ext cx="781853" cy="527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>
            <a:off x="961365" y="2156066"/>
            <a:ext cx="370275" cy="73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331640" y="222988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63688" y="22472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46830" y="2232598"/>
            <a:ext cx="37804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7248" y="1607475"/>
            <a:ext cx="3597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259787" y="1649545"/>
            <a:ext cx="3238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709682" y="1630302"/>
            <a:ext cx="28320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112386" y="1639740"/>
            <a:ext cx="2520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cxnSp>
        <p:nvCxnSpPr>
          <p:cNvPr id="52" name="Прямая со стрелкой 51"/>
          <p:cNvCxnSpPr>
            <a:endCxn id="5" idx="7"/>
          </p:cNvCxnSpPr>
          <p:nvPr/>
        </p:nvCxnSpPr>
        <p:spPr>
          <a:xfrm flipV="1">
            <a:off x="2628147" y="2156066"/>
            <a:ext cx="369912" cy="73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5851" y="1669029"/>
            <a:ext cx="3363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843834" y="1649545"/>
            <a:ext cx="2873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917113" y="2232598"/>
            <a:ext cx="846576" cy="2492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917113" y="4725144"/>
            <a:ext cx="207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1763688" y="2247246"/>
            <a:ext cx="1223825" cy="2477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96978" y="4293096"/>
            <a:ext cx="3247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</a:t>
            </a:r>
            <a:endParaRPr lang="ru-RU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1709682" y="4293096"/>
            <a:ext cx="4027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</a:t>
            </a:r>
            <a:endParaRPr lang="ru-RU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2364414" y="4293096"/>
            <a:ext cx="4077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</a:t>
            </a:r>
            <a:endParaRPr lang="ru-RU" sz="20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917113" y="4725144"/>
            <a:ext cx="50461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421727" y="4725144"/>
            <a:ext cx="84601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202063" y="653366"/>
            <a:ext cx="420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. Организационный момент (мотивация к учебной деятельности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4247964" y="1613365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 Актуализация знани</a:t>
            </a:r>
            <a:r>
              <a:rPr lang="ru-RU" sz="2000" dirty="0" smtClean="0"/>
              <a:t>й</a:t>
            </a:r>
            <a:endParaRPr lang="ru-RU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202063" y="200758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 Проблемное объяснение знания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33137" y="26424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4. Первичное закрепление во внешней речи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11960" y="323645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Самостоятельная работа  с самопроверкой в классе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11960" y="387623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6. Включение в систему знаний и повторение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247964" y="452508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7. Итог урока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3" name="Схема 112"/>
          <p:cNvGraphicFramePr/>
          <p:nvPr/>
        </p:nvGraphicFramePr>
        <p:xfrm>
          <a:off x="395536" y="5229200"/>
          <a:ext cx="159735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4" name="Схема 113"/>
          <p:cNvGraphicFramePr/>
          <p:nvPr>
            <p:extLst>
              <p:ext uri="{D42A27DB-BD31-4B8C-83A1-F6EECF244321}">
                <p14:modId xmlns:p14="http://schemas.microsoft.com/office/powerpoint/2010/main" val="1084076652"/>
              </p:ext>
            </p:extLst>
          </p:nvPr>
        </p:nvGraphicFramePr>
        <p:xfrm>
          <a:off x="2461304" y="5085184"/>
          <a:ext cx="1581789" cy="76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5" name="Схема 114"/>
          <p:cNvGraphicFramePr/>
          <p:nvPr/>
        </p:nvGraphicFramePr>
        <p:xfrm>
          <a:off x="3851921" y="5097233"/>
          <a:ext cx="3096344" cy="78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6" name="Схема 115"/>
          <p:cNvGraphicFramePr/>
          <p:nvPr/>
        </p:nvGraphicFramePr>
        <p:xfrm>
          <a:off x="7164288" y="5229200"/>
          <a:ext cx="172819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7" name="Схема 116"/>
          <p:cNvGraphicFramePr/>
          <p:nvPr/>
        </p:nvGraphicFramePr>
        <p:xfrm>
          <a:off x="266691" y="6001167"/>
          <a:ext cx="2885982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8" name="Схема 117"/>
          <p:cNvGraphicFramePr/>
          <p:nvPr/>
        </p:nvGraphicFramePr>
        <p:xfrm>
          <a:off x="3465476" y="6001167"/>
          <a:ext cx="2720133" cy="76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9" name="Схема 118"/>
          <p:cNvGraphicFramePr/>
          <p:nvPr>
            <p:extLst>
              <p:ext uri="{D42A27DB-BD31-4B8C-83A1-F6EECF244321}">
                <p14:modId xmlns:p14="http://schemas.microsoft.com/office/powerpoint/2010/main" val="3775601054"/>
              </p:ext>
            </p:extLst>
          </p:nvPr>
        </p:nvGraphicFramePr>
        <p:xfrm>
          <a:off x="6588224" y="6001167"/>
          <a:ext cx="2088232" cy="76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24862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Структура учебной деятельности в ТДМ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122413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59994" y="1988840"/>
            <a:ext cx="139192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988840"/>
            <a:ext cx="165618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затруднение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4798" y="2002330"/>
            <a:ext cx="2197681" cy="10801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55938" y="2173506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2173506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28184" y="2173506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1" y="1988840"/>
            <a:ext cx="115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Актуали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зация</a:t>
            </a:r>
            <a:r>
              <a:rPr lang="ru-RU" b="1" dirty="0" smtClean="0">
                <a:solidFill>
                  <a:srgbClr val="002060"/>
                </a:solidFill>
              </a:rPr>
              <a:t> знаний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2192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Пробное действие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5" y="2157670"/>
            <a:ext cx="187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Реализация знаний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9" y="4149080"/>
            <a:ext cx="1584175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166247"/>
            <a:ext cx="252028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4005064"/>
            <a:ext cx="2952327" cy="13542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3275856" y="3501008"/>
            <a:ext cx="360041" cy="4104455"/>
          </a:xfrm>
          <a:prstGeom prst="leftBrace">
            <a:avLst>
              <a:gd name="adj1" fmla="val 0"/>
              <a:gd name="adj2" fmla="val 435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51982" y="5733256"/>
            <a:ext cx="207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рефлексия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563888" y="3068960"/>
            <a:ext cx="864096" cy="10801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84895" y="3212976"/>
            <a:ext cx="594066" cy="79208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3649" y="4221088"/>
            <a:ext cx="158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dirty="0" smtClean="0"/>
              <a:t>Исследование места затруднения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275856" y="4174921"/>
            <a:ext cx="2520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</a:t>
            </a:r>
          </a:p>
          <a:p>
            <a:pPr algn="ctr"/>
            <a:r>
              <a:rPr lang="ru-RU" sz="2000" dirty="0" smtClean="0"/>
              <a:t>Критика </a:t>
            </a:r>
          </a:p>
          <a:p>
            <a:pPr algn="ctr"/>
            <a:r>
              <a:rPr lang="ru-RU" sz="2000" dirty="0" smtClean="0"/>
              <a:t>(исследование </a:t>
            </a:r>
            <a:r>
              <a:rPr lang="ru-RU" sz="2000" dirty="0" err="1" smtClean="0"/>
              <a:t>причиы</a:t>
            </a:r>
            <a:r>
              <a:rPr lang="ru-RU" sz="2000" dirty="0" smtClean="0"/>
              <a:t> затруднения)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84168" y="4005064"/>
            <a:ext cx="2664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Проект выхода из затруднения на основании анализа </a:t>
            </a:r>
            <a:r>
              <a:rPr lang="ru-RU" dirty="0" err="1" smtClean="0"/>
              <a:t>зтапа</a:t>
            </a:r>
            <a:r>
              <a:rPr lang="ru-RU" dirty="0" smtClean="0"/>
              <a:t> актуализации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Фрагмент урока математики 3 класс (Введение новых знаний) по теме: «Умножение двузначного числа на однозначное»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1 этап. </a:t>
            </a:r>
            <a:r>
              <a:rPr lang="ru-RU" sz="2000" b="1" dirty="0" smtClean="0">
                <a:solidFill>
                  <a:srgbClr val="C00000"/>
                </a:solidFill>
              </a:rPr>
              <a:t>Мотивация(самоопределение) к учебной деятельности.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>
                <a:solidFill>
                  <a:srgbClr val="0070C0"/>
                </a:solidFill>
              </a:rPr>
              <a:t>мотивировать (</a:t>
            </a:r>
            <a:r>
              <a:rPr lang="ru-RU" sz="2000" b="1" dirty="0" err="1" smtClean="0">
                <a:solidFill>
                  <a:srgbClr val="0070C0"/>
                </a:solidFill>
              </a:rPr>
              <a:t>самоопределить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уч</a:t>
            </a:r>
            <a:r>
              <a:rPr lang="ru-RU" sz="2000" b="1" dirty="0" smtClean="0">
                <a:solidFill>
                  <a:srgbClr val="0070C0"/>
                </a:solidFill>
              </a:rPr>
              <a:t> – </a:t>
            </a:r>
            <a:r>
              <a:rPr lang="ru-RU" sz="2000" b="1" dirty="0" err="1" smtClean="0">
                <a:solidFill>
                  <a:srgbClr val="0070C0"/>
                </a:solidFill>
              </a:rPr>
              <a:t>ся</a:t>
            </a:r>
            <a:r>
              <a:rPr lang="ru-RU" sz="2000" b="1" dirty="0" smtClean="0">
                <a:solidFill>
                  <a:srgbClr val="0070C0"/>
                </a:solidFill>
              </a:rPr>
              <a:t> к учебной деятельности</a:t>
            </a:r>
            <a:r>
              <a:rPr lang="ru-RU" b="1" dirty="0" smtClean="0">
                <a:solidFill>
                  <a:srgbClr val="0070C0"/>
                </a:solidFill>
              </a:rPr>
              <a:t>.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1" y="2132238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Организация учебного процесса на данном этапе.( </a:t>
            </a:r>
            <a:r>
              <a:rPr lang="ru-RU" sz="2000" dirty="0" smtClean="0">
                <a:solidFill>
                  <a:srgbClr val="002060"/>
                </a:solidFill>
              </a:rPr>
              <a:t>форма работы - фронтальная)</a:t>
            </a:r>
          </a:p>
          <a:p>
            <a:pPr marL="342900" indent="-342900">
              <a:buAutoNum type="arabicParenR"/>
            </a:pPr>
            <a:r>
              <a:rPr lang="ru-RU" sz="2000" b="1" dirty="0" smtClean="0"/>
              <a:t>Как вы любите работать на уроке: по одному или в группе?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(Как правило дети выбирают групповую форму работы)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У нас сегодня будут разные виды работ: будет и работа в группах, потому что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«Один ум – хорошо, а … ( Дети: « …. </a:t>
            </a:r>
            <a:r>
              <a:rPr lang="ru-RU" sz="2000" b="1" dirty="0">
                <a:solidFill>
                  <a:srgbClr val="00B050"/>
                </a:solidFill>
              </a:rPr>
              <a:t>д</a:t>
            </a:r>
            <a:r>
              <a:rPr lang="ru-RU" sz="2000" b="1" dirty="0" smtClean="0">
                <a:solidFill>
                  <a:srgbClr val="00B050"/>
                </a:solidFill>
              </a:rPr>
              <a:t>ва лучше!»)</a:t>
            </a:r>
          </a:p>
          <a:p>
            <a:r>
              <a:rPr lang="ru-RU" sz="2000" b="1" dirty="0" smtClean="0"/>
              <a:t>- Это и будет девизом нашего урока. </a:t>
            </a:r>
          </a:p>
          <a:p>
            <a:r>
              <a:rPr lang="ru-RU" sz="2000" b="1" dirty="0" smtClean="0"/>
              <a:t>2) Проверка домашнего задания. (Дети выполняли д/з по учебнику на стр. 74 №7, которое звучит так: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«Составь все возможные равенства из чисел 80, 5, 480. Пользуясь ими, повтори правила умножения и деления на круглые числа.» 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Кроме того им были даны карточки с выражениями: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а) (4+5)Х7  Б) (6+9)Х5 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предлагалось найти значение выражений, используя распределительное свойство умножения.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00811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 этап.   Актуализация знаний и фиксирование индивидуального затруднения в пробном действии.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/>
              <a:t>.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 smtClean="0">
                <a:solidFill>
                  <a:srgbClr val="0070C0"/>
                </a:solidFill>
              </a:rPr>
              <a:t>: 1. Актуализация известных способов действий, достаточных для построения нового знания, их вербальная (в речи) и знаковая (эталон) фиксация и обобщение.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2. Актуализация мыслительных операций и познавательных процессов, достаточных для построения нового знания.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3. Мотивация к пробному учебному действию и его самостоятельному осуществлению.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4. Фиксация учащимися индивидуальных затруднений и выполнение пробного учебного действия.</a:t>
            </a:r>
          </a:p>
          <a:p>
            <a:r>
              <a:rPr lang="ru-RU" b="1" u="sng" dirty="0" smtClean="0">
                <a:solidFill>
                  <a:srgbClr val="00B050"/>
                </a:solidFill>
              </a:rPr>
              <a:t> Организация учебного процесса на этапе 2.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Форма работы – фронтальная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62702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u="sng" dirty="0" smtClean="0"/>
              <a:t>Актуализация знания правила умножения круглых чисел.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Какие выражения составили? </a:t>
            </a:r>
            <a:r>
              <a:rPr lang="ru-RU" dirty="0" smtClean="0"/>
              <a:t>(Дети устно проговаривают: </a:t>
            </a:r>
            <a:r>
              <a:rPr lang="ru-RU" b="1" dirty="0" smtClean="0"/>
              <a:t>80 Х 6 = 480, 6 Х 80 = 480, 480 : 6 = 80, 480 : 80 = 6)</a:t>
            </a:r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- Как найти произведение круглых чисел? </a:t>
            </a:r>
            <a:r>
              <a:rPr lang="ru-RU" b="1" dirty="0" smtClean="0"/>
              <a:t>( Можно выполнить умножение не глядя</a:t>
            </a:r>
          </a:p>
          <a:p>
            <a:r>
              <a:rPr lang="ru-RU" b="1" dirty="0" smtClean="0"/>
              <a:t>на нули, а потом приписать столько нулей, сколько в обоих множителях вместе.)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На доску помещается правило умножения круглых чисел.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Это правило пригодится вам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</a:rPr>
              <a:t>на уроке.</a:t>
            </a:r>
          </a:p>
          <a:p>
            <a:r>
              <a:rPr lang="ru-RU" b="1" dirty="0" smtClean="0"/>
              <a:t>2 </a:t>
            </a:r>
            <a:r>
              <a:rPr lang="ru-RU" b="1" u="sng" dirty="0" smtClean="0"/>
              <a:t>Актуализация знания распределительного свойства умножения.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Проверяется второе задание из д/з :      а)  (4 + 5) Х 7 =63     б) (6 + 9) Х 5 = 75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случае необходимости исправляются ошибки)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Чем выражен первый множитель в каждом выражении? 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942" y="404663"/>
            <a:ext cx="882155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Какое свойство умножения применяли? 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Как оно звучит? </a:t>
            </a:r>
            <a:r>
              <a:rPr lang="ru-RU" sz="2000" b="1" dirty="0" smtClean="0">
                <a:solidFill>
                  <a:srgbClr val="00B050"/>
                </a:solidFill>
              </a:rPr>
              <a:t>( Чтобы умножить сумму на число,  можно каждое слагаемое умножить на это число и полученные результаты сложить.) </a:t>
            </a:r>
          </a:p>
          <a:p>
            <a:pPr marL="342900" indent="-342900">
              <a:buFontTx/>
              <a:buChar char="-"/>
            </a:pPr>
            <a:r>
              <a:rPr lang="ru-RU" sz="2000" b="1" u="sng" dirty="0" smtClean="0">
                <a:solidFill>
                  <a:srgbClr val="0070C0"/>
                </a:solidFill>
              </a:rPr>
              <a:t>Это свойство умножения нам тоже сегодня пригодится.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(на доску помещается эталон характеризующий распределительное свойство умножения </a:t>
            </a:r>
            <a:r>
              <a:rPr lang="ru-RU" sz="2000" b="1" dirty="0" smtClean="0">
                <a:solidFill>
                  <a:srgbClr val="C00000"/>
                </a:solidFill>
              </a:rPr>
              <a:t>( А + В ) + С = А Х С + В Х С</a:t>
            </a:r>
            <a:r>
              <a:rPr lang="ru-RU" sz="2000" b="1" dirty="0" smtClean="0"/>
              <a:t> )</a:t>
            </a:r>
          </a:p>
          <a:p>
            <a:r>
              <a:rPr lang="ru-RU" sz="2000" b="1" u="sng" dirty="0" smtClean="0"/>
              <a:t>3. представление числа в виде суммы разрядных слагаемых</a:t>
            </a:r>
            <a:r>
              <a:rPr lang="ru-RU" sz="2000" b="1" dirty="0" smtClean="0"/>
              <a:t>.  </a:t>
            </a:r>
            <a:r>
              <a:rPr lang="ru-RU" sz="2000" b="1" dirty="0" smtClean="0">
                <a:solidFill>
                  <a:srgbClr val="C00000"/>
                </a:solidFill>
              </a:rPr>
              <a:t>( 63 и 75 )</a:t>
            </a:r>
          </a:p>
          <a:p>
            <a:r>
              <a:rPr lang="ru-RU" sz="2000" b="1" dirty="0" smtClean="0"/>
              <a:t>На доске помещается текст правила: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 Любое двузначное число можно представить в виде разрядных слагаемых.»</a:t>
            </a:r>
          </a:p>
          <a:p>
            <a:pPr marL="342900" indent="-342900">
              <a:buFontTx/>
              <a:buChar char="-"/>
            </a:pPr>
            <a:r>
              <a:rPr lang="ru-RU" sz="2000" b="1" u="sng" dirty="0" smtClean="0">
                <a:solidFill>
                  <a:srgbClr val="0070C0"/>
                </a:solidFill>
              </a:rPr>
              <a:t>Это утверждение необходимо помнить нам сегодня на уроке.</a:t>
            </a:r>
          </a:p>
          <a:p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Создание затруднени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индивидуальной деятельности.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Запишите в тетрадь выражения и через 10 секунд дайте ответ.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6 Х 4 = ? (24)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80 Х 4 = ? (320)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86 Х 4 = ? ( индивидуальное затруднение, проблема) 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( возможно , что кто-то из детей даст правильный ответ. Тогда предлагаем всем подумать, как он пришёл к этому результату и проверить, прав ли он.) </a:t>
            </a:r>
          </a:p>
          <a:p>
            <a:pPr marL="342900" indent="-342900">
              <a:buFontTx/>
              <a:buChar char="-"/>
            </a:pPr>
            <a:endParaRPr lang="ru-RU" sz="2000" b="1" u="sng" dirty="0" smtClean="0">
              <a:solidFill>
                <a:srgbClr val="C00000"/>
              </a:solidFill>
            </a:endParaRPr>
          </a:p>
          <a:p>
            <a:endParaRPr lang="ru-RU" sz="2000" b="1" u="sng" dirty="0" smtClean="0">
              <a:solidFill>
                <a:srgbClr val="C00000"/>
              </a:solidFill>
            </a:endParaRPr>
          </a:p>
          <a:p>
            <a:endParaRPr lang="ru-RU" sz="2000" b="1" u="sng" dirty="0" smtClean="0"/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1491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Современный урок.</vt:lpstr>
      <vt:lpstr>Технология проблемного обучения позволяет сделать ученика активным участником учебного процесса.</vt:lpstr>
      <vt:lpstr>Технология деятельностного метода обучения.</vt:lpstr>
      <vt:lpstr>Технология деятельностного метода</vt:lpstr>
      <vt:lpstr>Презентация PowerPoint</vt:lpstr>
      <vt:lpstr>Структура учебной деятельности в ТДМ</vt:lpstr>
      <vt:lpstr>Фрагмент урока математики 3 класс (Введение новых знаний) по теме: «Умножение двузначного числа на однозначное»</vt:lpstr>
      <vt:lpstr>2 этап.   Актуализация знаний и фиксирование индивидуального затруднения в пробном действии. .</vt:lpstr>
      <vt:lpstr>Презентация PowerPoint</vt:lpstr>
      <vt:lpstr>3 этап. Постановка проблемы. </vt:lpstr>
      <vt:lpstr>4 этап. Построения выхода из затруднения ( цель, тема, способ, план).  Цель: построить проект выхода из затруднения. Организация учебного процесса на этапе 4 Форма работы – фронтальная. </vt:lpstr>
      <vt:lpstr>5 Этап. Реализация построенного проекта Цель: 1. Организовать коммуникативное взаимодействие с целью реализации построенного проекта, направленного на приобретение недостающих знаний; 2.  Зафиксировать построенный способ действия в речи и знаках ( с помощью эталона) 3. Организовать решение исходной задачи, данной для пробного действия и зафиксировать преодоление затруднения; 4. Уточнить общий характер нового знания. Организация учебного процесса на этапе 5 форма работы - групповая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урок.</dc:title>
  <dc:creator>ArS</dc:creator>
  <cp:lastModifiedBy>ArS</cp:lastModifiedBy>
  <cp:revision>66</cp:revision>
  <dcterms:created xsi:type="dcterms:W3CDTF">2011-11-12T15:03:55Z</dcterms:created>
  <dcterms:modified xsi:type="dcterms:W3CDTF">2011-11-14T07:24:13Z</dcterms:modified>
</cp:coreProperties>
</file>