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81" r:id="rId5"/>
    <p:sldId id="273" r:id="rId6"/>
    <p:sldId id="258" r:id="rId7"/>
    <p:sldId id="259" r:id="rId8"/>
    <p:sldId id="274" r:id="rId9"/>
    <p:sldId id="260" r:id="rId10"/>
    <p:sldId id="261" r:id="rId11"/>
    <p:sldId id="262" r:id="rId12"/>
    <p:sldId id="264" r:id="rId13"/>
    <p:sldId id="277" r:id="rId14"/>
    <p:sldId id="26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28.02.2012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28.02.2012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000108"/>
            <a:ext cx="8572560" cy="3571900"/>
          </a:xfrm>
        </p:spPr>
        <p:txBody>
          <a:bodyPr>
            <a:normAutofit/>
          </a:bodyPr>
          <a:lstStyle/>
          <a:p>
            <a:pPr algn="ctr"/>
            <a:r>
              <a:rPr lang="ru-RU" sz="5400" b="1" dirty="0" smtClean="0"/>
              <a:t>Организация исследовательской деятельности учащихся</a:t>
            </a:r>
            <a:endParaRPr lang="ru-RU" sz="5400" b="1" dirty="0"/>
          </a:p>
        </p:txBody>
      </p:sp>
      <p:sp>
        <p:nvSpPr>
          <p:cNvPr id="5" name="Прямоугольник 4"/>
          <p:cNvSpPr/>
          <p:nvPr/>
        </p:nvSpPr>
        <p:spPr>
          <a:xfrm>
            <a:off x="500034" y="4813994"/>
            <a:ext cx="8429684" cy="1815882"/>
          </a:xfrm>
          <a:prstGeom prst="rect">
            <a:avLst/>
          </a:prstGeom>
          <a:noFill/>
        </p:spPr>
        <p:txBody>
          <a:bodyPr wrap="square" lIns="91440" tIns="45720" rIns="91440" bIns="45720">
            <a:spAutoFit/>
          </a:bodyPr>
          <a:lstStyle/>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Подготовила: Ионова  Татьяна </a:t>
            </a:r>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Ю</a:t>
            </a: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рьевна,</a:t>
            </a:r>
          </a:p>
          <a:p>
            <a:pPr algn="ctr"/>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a:t>
            </a:r>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читель начальных  классов ГБОУ СОШ  №5 </a:t>
            </a:r>
          </a:p>
          <a:p>
            <a:pPr algn="ctr"/>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«ОЦ «Лидер» г.о. Кинель</a:t>
            </a:r>
          </a:p>
          <a:p>
            <a:pPr algn="ctr"/>
            <a:endParaRPr lang="ru-RU"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1071546"/>
            <a:ext cx="8062938" cy="5572164"/>
          </a:xfrm>
        </p:spPr>
        <p:txBody>
          <a:bodyPr>
            <a:normAutofit fontScale="55000" lnSpcReduction="20000"/>
          </a:bodyPr>
          <a:lstStyle/>
          <a:p>
            <a:pPr algn="r">
              <a:buNone/>
            </a:pPr>
            <a:r>
              <a:rPr lang="ru-RU" sz="3800" dirty="0" smtClean="0"/>
              <a:t> 4. </a:t>
            </a:r>
            <a:r>
              <a:rPr lang="ru-RU" sz="4500" b="1" dirty="0" smtClean="0"/>
              <a:t>Выработка гипотезы.</a:t>
            </a:r>
          </a:p>
          <a:p>
            <a:pPr>
              <a:buNone/>
            </a:pPr>
            <a:endParaRPr lang="ru-RU" sz="3800" b="1" dirty="0" smtClean="0"/>
          </a:p>
          <a:p>
            <a:pPr marL="87313" indent="-87313" algn="just">
              <a:buNone/>
              <a:tabLst>
                <a:tab pos="0" algn="l"/>
              </a:tabLst>
            </a:pPr>
            <a:r>
              <a:rPr lang="ru-RU" dirty="0" smtClean="0"/>
              <a:t> </a:t>
            </a:r>
            <a:r>
              <a:rPr lang="ru-RU" sz="4500" b="1" dirty="0" smtClean="0"/>
              <a:t>Гипотеза </a:t>
            </a:r>
            <a:r>
              <a:rPr lang="ru-RU" sz="4500" dirty="0" smtClean="0"/>
              <a:t> – это предположение, догадка, суждение о закономерной связи явлений, излагающее модель, методику, систему мер, то есть технологию того нововведения, в результате которого ожидается достижение цели исследования. Гипотез может быть несколько – какие-то из них подтвердятся, какие-то нет. 	Как правило, гипотеза формулируется в виде сложноподчинённого предложения </a:t>
            </a:r>
            <a:r>
              <a:rPr lang="ru-RU" sz="4500" b="1" i="1" dirty="0" smtClean="0"/>
              <a:t>(«Если…, то…» или «Чем…, тем…»)</a:t>
            </a:r>
            <a:r>
              <a:rPr lang="ru-RU" sz="4500" dirty="0" smtClean="0"/>
              <a:t>. </a:t>
            </a:r>
          </a:p>
          <a:p>
            <a:pPr marL="87313" indent="-87313" algn="just">
              <a:buNone/>
              <a:tabLst>
                <a:tab pos="0" algn="l"/>
              </a:tabLst>
            </a:pPr>
            <a:r>
              <a:rPr lang="ru-RU" sz="4500" dirty="0" smtClean="0"/>
              <a:t>			Делая предположения, обычно используются слова: </a:t>
            </a:r>
            <a:r>
              <a:rPr lang="ru-RU" sz="4500" b="1" i="1" dirty="0" smtClean="0"/>
              <a:t>может быть, предположим, допустим, возможно, что если, наверное.</a:t>
            </a:r>
            <a:r>
              <a:rPr lang="ru-RU" sz="4500" dirty="0" smtClean="0"/>
              <a:t> В ходе эксперимента гипотеза уточняется, дополняется, развивается или отвергается.	</a:t>
            </a:r>
            <a:br>
              <a:rPr lang="ru-RU" sz="4500" dirty="0" smtClean="0"/>
            </a:br>
            <a:endParaRPr lang="ru-RU" sz="4500" dirty="0" smtClean="0"/>
          </a:p>
          <a:p>
            <a:endParaRPr lang="ru-RU" dirty="0"/>
          </a:p>
        </p:txBody>
      </p:sp>
      <p:pic>
        <p:nvPicPr>
          <p:cNvPr id="5" name="Picture 7" descr="F:\Картинки к презентации здоровье школьника\картинки\сова.bmp"/>
          <p:cNvPicPr>
            <a:picLocks noChangeAspect="1" noChangeArrowheads="1"/>
          </p:cNvPicPr>
          <p:nvPr/>
        </p:nvPicPr>
        <p:blipFill>
          <a:blip r:embed="rId2"/>
          <a:srcRect/>
          <a:stretch>
            <a:fillRect/>
          </a:stretch>
        </p:blipFill>
        <p:spPr bwMode="auto">
          <a:xfrm>
            <a:off x="2285984" y="357166"/>
            <a:ext cx="2143140" cy="157163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214290"/>
            <a:ext cx="8420128" cy="6429420"/>
          </a:xfrm>
        </p:spPr>
        <p:txBody>
          <a:bodyPr>
            <a:normAutofit fontScale="85000" lnSpcReduction="20000"/>
          </a:bodyPr>
          <a:lstStyle/>
          <a:p>
            <a:pPr>
              <a:buNone/>
            </a:pPr>
            <a:r>
              <a:rPr lang="ru-RU" b="1" dirty="0" smtClean="0"/>
              <a:t>5. Выявление и систематизация подходов к решению </a:t>
            </a:r>
            <a:r>
              <a:rPr lang="ru-RU" dirty="0" smtClean="0"/>
              <a:t>Цель: выбрать методы исследования.</a:t>
            </a:r>
          </a:p>
          <a:p>
            <a:pPr marL="355600" indent="-355600">
              <a:buNone/>
            </a:pPr>
            <a:r>
              <a:rPr lang="ru-RU" dirty="0" smtClean="0"/>
              <a:t>    а) Методы, направленные на теоретическое изучение проблемы, например на изучение литературных источников, письменных, архивных материалов;</a:t>
            </a:r>
          </a:p>
          <a:p>
            <a:pPr marL="355600" indent="-355600">
              <a:buNone/>
            </a:pPr>
            <a:endParaRPr lang="ru-RU" dirty="0" smtClean="0"/>
          </a:p>
          <a:p>
            <a:pPr marL="355600" indent="-355600">
              <a:buNone/>
            </a:pPr>
            <a:r>
              <a:rPr lang="ru-RU" dirty="0" smtClean="0"/>
              <a:t/>
            </a:r>
            <a:br>
              <a:rPr lang="ru-RU" dirty="0" smtClean="0"/>
            </a:br>
            <a:r>
              <a:rPr lang="ru-RU" dirty="0" smtClean="0"/>
              <a:t>б)  Методы, обеспечивающие получение практических результатов исследования проблемы: наблюдение, беседа, анкетирование.</a:t>
            </a:r>
          </a:p>
          <a:p>
            <a:pPr marL="355600" indent="-355600">
              <a:buNone/>
            </a:pPr>
            <a:endParaRPr lang="ru-RU" dirty="0" smtClean="0"/>
          </a:p>
          <a:p>
            <a:pPr marL="355600" indent="-355600">
              <a:buNone/>
            </a:pPr>
            <a:r>
              <a:rPr lang="ru-RU" dirty="0" smtClean="0"/>
              <a:t/>
            </a:r>
            <a:br>
              <a:rPr lang="ru-RU" dirty="0" smtClean="0"/>
            </a:br>
            <a:r>
              <a:rPr lang="ru-RU" dirty="0" smtClean="0"/>
              <a:t> Методы исследования обеспечивают большую точность и глубину изучения избранной проблемы, обеспечивают решение поставленных в работе задач.</a:t>
            </a:r>
            <a:br>
              <a:rPr lang="ru-RU" dirty="0" smtClean="0"/>
            </a:br>
            <a:endParaRPr lang="ru-RU" dirty="0"/>
          </a:p>
        </p:txBody>
      </p:sp>
      <p:pic>
        <p:nvPicPr>
          <p:cNvPr id="6" name="Picture 3" descr="F:\Картинки к презентации здоровье школьника\top_books.gif"/>
          <p:cNvPicPr>
            <a:picLocks noChangeAspect="1" noChangeArrowheads="1"/>
          </p:cNvPicPr>
          <p:nvPr/>
        </p:nvPicPr>
        <p:blipFill>
          <a:blip r:embed="rId2"/>
          <a:srcRect/>
          <a:stretch>
            <a:fillRect/>
          </a:stretch>
        </p:blipFill>
        <p:spPr bwMode="auto">
          <a:xfrm>
            <a:off x="8261531" y="1857364"/>
            <a:ext cx="882469" cy="1071570"/>
          </a:xfrm>
          <a:prstGeom prst="rect">
            <a:avLst/>
          </a:prstGeom>
          <a:noFill/>
        </p:spPr>
      </p:pic>
      <p:pic>
        <p:nvPicPr>
          <p:cNvPr id="7" name="Picture 4" descr="F:\Фото детей для презентации Ксюши\картинки для презентаций\планета Земля.jpg"/>
          <p:cNvPicPr>
            <a:picLocks noChangeAspect="1" noChangeArrowheads="1"/>
          </p:cNvPicPr>
          <p:nvPr/>
        </p:nvPicPr>
        <p:blipFill>
          <a:blip r:embed="rId3" cstate="print"/>
          <a:srcRect/>
          <a:stretch>
            <a:fillRect/>
          </a:stretch>
        </p:blipFill>
        <p:spPr bwMode="auto">
          <a:xfrm>
            <a:off x="7215206" y="1928802"/>
            <a:ext cx="1000132" cy="1000132"/>
          </a:xfrm>
          <a:prstGeom prst="rect">
            <a:avLst/>
          </a:prstGeom>
          <a:noFill/>
        </p:spPr>
      </p:pic>
      <p:pic>
        <p:nvPicPr>
          <p:cNvPr id="9" name="Picture 7" descr="F:\Фото детей для презентации Ксюши\исследователь.jpg"/>
          <p:cNvPicPr>
            <a:picLocks noChangeAspect="1" noChangeArrowheads="1"/>
          </p:cNvPicPr>
          <p:nvPr/>
        </p:nvPicPr>
        <p:blipFill>
          <a:blip r:embed="rId4"/>
          <a:srcRect/>
          <a:stretch>
            <a:fillRect/>
          </a:stretch>
        </p:blipFill>
        <p:spPr bwMode="auto">
          <a:xfrm>
            <a:off x="6715140" y="3500438"/>
            <a:ext cx="1143008" cy="89807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85728"/>
            <a:ext cx="7862150" cy="6572272"/>
          </a:xfrm>
        </p:spPr>
        <p:txBody>
          <a:bodyPr>
            <a:normAutofit fontScale="70000" lnSpcReduction="20000"/>
          </a:bodyPr>
          <a:lstStyle/>
          <a:p>
            <a:pPr>
              <a:buNone/>
            </a:pPr>
            <a:r>
              <a:rPr lang="ru-RU" dirty="0" smtClean="0"/>
              <a:t>6. Определение последовательности  проведения исследования.</a:t>
            </a:r>
          </a:p>
          <a:p>
            <a:pPr>
              <a:buNone/>
            </a:pPr>
            <a:endParaRPr lang="ru-RU" dirty="0" smtClean="0"/>
          </a:p>
          <a:p>
            <a:pPr>
              <a:buNone/>
            </a:pPr>
            <a:r>
              <a:rPr lang="ru-RU" dirty="0" smtClean="0"/>
              <a:t>7. Сбор и обработка информации. </a:t>
            </a:r>
          </a:p>
          <a:p>
            <a:pPr>
              <a:buNone/>
            </a:pPr>
            <a:r>
              <a:rPr lang="ru-RU" dirty="0" smtClean="0"/>
              <a:t>Цель: зафиксировать полученные знания.</a:t>
            </a:r>
          </a:p>
          <a:p>
            <a:pPr>
              <a:buNone/>
            </a:pPr>
            <a:endParaRPr lang="ru-RU" dirty="0" smtClean="0"/>
          </a:p>
          <a:p>
            <a:pPr>
              <a:buNone/>
            </a:pPr>
            <a:r>
              <a:rPr lang="ru-RU" dirty="0" smtClean="0"/>
              <a:t>8. Анализ и обобщение полученных материалов. Цель: структурировать полученный материал, используя известные логические правила и приемы. </a:t>
            </a:r>
          </a:p>
          <a:p>
            <a:pPr>
              <a:buNone/>
            </a:pPr>
            <a:endParaRPr lang="ru-RU" dirty="0" smtClean="0"/>
          </a:p>
          <a:p>
            <a:pPr>
              <a:buNone/>
            </a:pPr>
            <a:r>
              <a:rPr lang="ru-RU" dirty="0" smtClean="0"/>
              <a:t>9. Подготовка отчета.</a:t>
            </a:r>
          </a:p>
          <a:p>
            <a:pPr>
              <a:buNone/>
            </a:pPr>
            <a:r>
              <a:rPr lang="ru-RU" dirty="0" smtClean="0"/>
              <a:t> Цель: дать определения основным понятиям, подготовить сообщение по результатам исследования. </a:t>
            </a:r>
          </a:p>
          <a:p>
            <a:pPr>
              <a:buNone/>
            </a:pPr>
            <a:endParaRPr lang="ru-RU" dirty="0" smtClean="0"/>
          </a:p>
          <a:p>
            <a:pPr>
              <a:buNone/>
            </a:pPr>
            <a:r>
              <a:rPr lang="ru-RU" dirty="0" smtClean="0"/>
              <a:t>10. Защита работы. Доклад. </a:t>
            </a:r>
          </a:p>
          <a:p>
            <a:pPr>
              <a:buNone/>
            </a:pPr>
            <a:r>
              <a:rPr lang="ru-RU" dirty="0" smtClean="0"/>
              <a:t>Цель: защитить результаты публично перед сверстниками и взрослыми, ответить на вопросы. </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435608" y="-785842"/>
            <a:ext cx="7498080" cy="357190"/>
          </a:xfrm>
        </p:spPr>
        <p:txBody>
          <a:bodyPr>
            <a:normAutofit fontScale="90000"/>
          </a:bodyPr>
          <a:lstStyle/>
          <a:p>
            <a:endParaRPr lang="ru-RU" dirty="0"/>
          </a:p>
        </p:txBody>
      </p:sp>
      <p:sp>
        <p:nvSpPr>
          <p:cNvPr id="3" name="Содержимое 2"/>
          <p:cNvSpPr>
            <a:spLocks noGrp="1"/>
          </p:cNvSpPr>
          <p:nvPr>
            <p:ph idx="1"/>
          </p:nvPr>
        </p:nvSpPr>
        <p:spPr>
          <a:xfrm>
            <a:off x="571472" y="785794"/>
            <a:ext cx="8358246" cy="4000528"/>
          </a:xfrm>
        </p:spPr>
        <p:txBody>
          <a:bodyPr>
            <a:normAutofit fontScale="92500" lnSpcReduction="20000"/>
          </a:bodyPr>
          <a:lstStyle/>
          <a:p>
            <a:pPr>
              <a:buNone/>
            </a:pPr>
            <a:r>
              <a:rPr lang="ru-RU" sz="2800" dirty="0" smtClean="0"/>
              <a:t>		Завершающий этап предполагает выступление учащихся на конференции. По мнению А.И. Савенкова, защита исследовательской работы позволяет  учащимся осваивать очень важные для жизни в современном мире навыки самопрезентации.</a:t>
            </a:r>
          </a:p>
          <a:p>
            <a:pPr>
              <a:buNone/>
            </a:pPr>
            <a:r>
              <a:rPr lang="ru-RU" sz="2800" dirty="0" smtClean="0"/>
              <a:t>		 Ребенка нужно подготовить к тому, что защита исследовательской работы предполагает не только выступление, но и ответы на задаваемые вопросы. К ответам на них нужно подготовиться. Для того чтобы это сделать, надо предугадать, какие вопросы могут быть. </a:t>
            </a:r>
            <a:endParaRPr lang="ru-RU" sz="2800" dirty="0"/>
          </a:p>
        </p:txBody>
      </p:sp>
      <p:pic>
        <p:nvPicPr>
          <p:cNvPr id="4" name="Picture 8" descr="F:\Фото детей для презентации Ксюши\картинки для презентаций\8.gif"/>
          <p:cNvPicPr>
            <a:picLocks noChangeAspect="1" noChangeArrowheads="1" noCrop="1"/>
          </p:cNvPicPr>
          <p:nvPr/>
        </p:nvPicPr>
        <p:blipFill>
          <a:blip r:embed="rId2"/>
          <a:srcRect/>
          <a:stretch>
            <a:fillRect/>
          </a:stretch>
        </p:blipFill>
        <p:spPr bwMode="auto">
          <a:xfrm>
            <a:off x="8010525" y="0"/>
            <a:ext cx="1133475" cy="1400175"/>
          </a:xfrm>
          <a:prstGeom prst="rect">
            <a:avLst/>
          </a:prstGeom>
          <a:noFill/>
        </p:spPr>
      </p:pic>
      <p:pic>
        <p:nvPicPr>
          <p:cNvPr id="5" name="Picture 2" descr="C:\Documents and Settings\Teacher\Рабочий стол\методическое\школьные фото\IMG_0820.JPG"/>
          <p:cNvPicPr>
            <a:picLocks noChangeAspect="1" noChangeArrowheads="1"/>
          </p:cNvPicPr>
          <p:nvPr/>
        </p:nvPicPr>
        <p:blipFill>
          <a:blip r:embed="rId3" cstate="print"/>
          <a:srcRect/>
          <a:stretch>
            <a:fillRect/>
          </a:stretch>
        </p:blipFill>
        <p:spPr bwMode="auto">
          <a:xfrm>
            <a:off x="5000628" y="4143380"/>
            <a:ext cx="3433765" cy="2357453"/>
          </a:xfrm>
          <a:prstGeom prst="rect">
            <a:avLst/>
          </a:prstGeom>
          <a:noFill/>
        </p:spPr>
      </p:pic>
      <p:pic>
        <p:nvPicPr>
          <p:cNvPr id="6" name="Picture 2" descr="C:\Documents and Settings\Teacher\Рабочий стол\методическое\школьные фото\IMG_0819.JPG"/>
          <p:cNvPicPr>
            <a:picLocks noChangeAspect="1" noChangeArrowheads="1"/>
          </p:cNvPicPr>
          <p:nvPr/>
        </p:nvPicPr>
        <p:blipFill>
          <a:blip r:embed="rId4" cstate="print"/>
          <a:srcRect/>
          <a:stretch>
            <a:fillRect/>
          </a:stretch>
        </p:blipFill>
        <p:spPr bwMode="auto">
          <a:xfrm>
            <a:off x="1071538" y="4500570"/>
            <a:ext cx="3424244" cy="221457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571480"/>
            <a:ext cx="7862150" cy="5676920"/>
          </a:xfrm>
        </p:spPr>
        <p:txBody>
          <a:bodyPr>
            <a:normAutofit/>
          </a:bodyPr>
          <a:lstStyle/>
          <a:p>
            <a:pPr marL="0" indent="0" algn="ctr">
              <a:buNone/>
            </a:pPr>
            <a:r>
              <a:rPr lang="ru-RU" b="1" u="sng" dirty="0" smtClean="0"/>
              <a:t>Исследовательская деятельность учащихся</a:t>
            </a:r>
            <a:r>
              <a:rPr lang="ru-RU" dirty="0" smtClean="0"/>
              <a:t> – это конечная цель изучения любого учебного предмета. Это та деятельность, которая  помогает самосовершенствоваться ученику, будит в нём неподдельный интерес к получению новых знаний, даёт возможность проявиться всем лучшим качествам в нём, то есть способствует развитию его талантов. А ведь это и есть главная цель педагогической  деятельности.</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400" b="1" dirty="0" smtClean="0">
                <a:latin typeface="Times New Roman" pitchFamily="18" charset="0"/>
                <a:cs typeface="Times New Roman" pitchFamily="18" charset="0"/>
              </a:rPr>
              <a:t>Организация учебно-исследовательской деятельности – это вовлечение школьников в процесс, напоминающий научный поиск, построенный на основе естественного стремления ребенка к самостоятельному изучению окружающего, что должно способствовать его творческой самореализации, развитию интеллекта и критического мышления, формированию  и развитию исследовательских умений, умению самостоятельно добывать и применять знания.</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357166"/>
            <a:ext cx="7572428" cy="461665"/>
          </a:xfrm>
          <a:prstGeom prst="rect">
            <a:avLst/>
          </a:prstGeom>
          <a:noFill/>
        </p:spPr>
        <p:txBody>
          <a:bodyPr wrap="square" rtlCol="0">
            <a:spAutoFit/>
          </a:bodyPr>
          <a:lstStyle/>
          <a:p>
            <a:pPr algn="ctr"/>
            <a:endParaRPr lang="ru-RU" sz="2400" dirty="0"/>
          </a:p>
        </p:txBody>
      </p:sp>
      <p:sp>
        <p:nvSpPr>
          <p:cNvPr id="5" name="TextBox 4"/>
          <p:cNvSpPr txBox="1"/>
          <p:nvPr/>
        </p:nvSpPr>
        <p:spPr>
          <a:xfrm>
            <a:off x="785786" y="0"/>
            <a:ext cx="8143932" cy="6740307"/>
          </a:xfrm>
          <a:prstGeom prst="rect">
            <a:avLst/>
          </a:prstGeom>
          <a:noFill/>
        </p:spPr>
        <p:txBody>
          <a:bodyPr wrap="square" rtlCol="0">
            <a:spAutoFit/>
          </a:bodyPr>
          <a:lstStyle/>
          <a:p>
            <a:pPr algn="just"/>
            <a:r>
              <a:rPr lang="ru-RU" sz="2400" b="1" dirty="0" smtClean="0">
                <a:solidFill>
                  <a:srgbClr val="FF0000"/>
                </a:solidFill>
                <a:latin typeface="Times New Roman" pitchFamily="18" charset="0"/>
                <a:cs typeface="Times New Roman" pitchFamily="18" charset="0"/>
              </a:rPr>
              <a:t>          Исследовательская работа</a:t>
            </a:r>
            <a:r>
              <a:rPr lang="ru-RU" sz="2400" b="1" dirty="0" smtClean="0">
                <a:latin typeface="Times New Roman" pitchFamily="18" charset="0"/>
                <a:cs typeface="Times New Roman" pitchFamily="18" charset="0"/>
              </a:rPr>
              <a:t> - это одно из новых методологических направлений. Она предполагает научное изучение определённой темы. </a:t>
            </a:r>
          </a:p>
          <a:p>
            <a:pPr algn="just"/>
            <a:r>
              <a:rPr lang="ru-RU" sz="2400" b="1" dirty="0" smtClean="0">
                <a:latin typeface="Times New Roman" pitchFamily="18" charset="0"/>
                <a:cs typeface="Times New Roman" pitchFamily="18" charset="0"/>
              </a:rPr>
              <a:t>            В школьной практике используется два вида исследовательской деятельности: </a:t>
            </a:r>
            <a:r>
              <a:rPr lang="ru-RU" sz="2400" b="1" dirty="0" smtClean="0">
                <a:solidFill>
                  <a:srgbClr val="00B050"/>
                </a:solidFill>
                <a:latin typeface="Times New Roman" pitchFamily="18" charset="0"/>
                <a:cs typeface="Times New Roman" pitchFamily="18" charset="0"/>
              </a:rPr>
              <a:t>научно-исследовательская</a:t>
            </a:r>
            <a:r>
              <a:rPr lang="ru-RU" sz="2400" b="1" dirty="0" smtClean="0">
                <a:latin typeface="Times New Roman" pitchFamily="18" charset="0"/>
                <a:cs typeface="Times New Roman" pitchFamily="18" charset="0"/>
              </a:rPr>
              <a:t>, в результате которой мы получаем новое знание об окружающем мире, и </a:t>
            </a:r>
            <a:r>
              <a:rPr lang="ru-RU" sz="2400" b="1" dirty="0" smtClean="0">
                <a:solidFill>
                  <a:srgbClr val="7030A0"/>
                </a:solidFill>
                <a:latin typeface="Times New Roman" pitchFamily="18" charset="0"/>
                <a:cs typeface="Times New Roman" pitchFamily="18" charset="0"/>
              </a:rPr>
              <a:t>учебно-исследовательская</a:t>
            </a:r>
            <a:r>
              <a:rPr lang="ru-RU" sz="2400" b="1" dirty="0" smtClean="0">
                <a:latin typeface="Times New Roman" pitchFamily="18" charset="0"/>
                <a:cs typeface="Times New Roman" pitchFamily="18" charset="0"/>
              </a:rPr>
              <a:t>, которая учит универсальному способу получения знаний. </a:t>
            </a:r>
          </a:p>
          <a:p>
            <a:pPr algn="just"/>
            <a:r>
              <a:rPr lang="ru-RU" sz="2400" b="1" dirty="0" smtClean="0">
                <a:latin typeface="Times New Roman" pitchFamily="18" charset="0"/>
                <a:cs typeface="Times New Roman" pitchFamily="18" charset="0"/>
              </a:rPr>
              <a:t>         В любом случае успешно выполнить столь серьёзную работу школьнику поможет индивидуальный план подготовки, который разрабатывается совместно с руководителем исследования. </a:t>
            </a:r>
          </a:p>
          <a:p>
            <a:pPr algn="just"/>
            <a:r>
              <a:rPr lang="ru-RU" sz="2400" b="1" dirty="0" smtClean="0">
                <a:latin typeface="Times New Roman" pitchFamily="18" charset="0"/>
                <a:cs typeface="Times New Roman" pitchFamily="18" charset="0"/>
              </a:rPr>
              <a:t>        Обучение школьников специальными знаниями, а также развитие у них общих умений и навыков, необходимых в исследовательском поиске, - одна из основных практических задач современного образования.</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545809"/>
            <a:ext cx="7498080" cy="45719"/>
          </a:xfrm>
        </p:spPr>
        <p:txBody>
          <a:bodyPr>
            <a:normAutofit fontScale="90000"/>
          </a:bodyPr>
          <a:lstStyle/>
          <a:p>
            <a:endParaRPr lang="ru-RU" dirty="0"/>
          </a:p>
        </p:txBody>
      </p:sp>
      <p:sp>
        <p:nvSpPr>
          <p:cNvPr id="3" name="Содержимое 2"/>
          <p:cNvSpPr>
            <a:spLocks noGrp="1"/>
          </p:cNvSpPr>
          <p:nvPr>
            <p:ph idx="1"/>
          </p:nvPr>
        </p:nvSpPr>
        <p:spPr>
          <a:xfrm>
            <a:off x="1142976" y="0"/>
            <a:ext cx="7790712" cy="6248400"/>
          </a:xfrm>
        </p:spPr>
        <p:txBody>
          <a:bodyPr>
            <a:normAutofit/>
          </a:bodyPr>
          <a:lstStyle/>
          <a:p>
            <a:pPr algn="r">
              <a:buNone/>
            </a:pPr>
            <a:r>
              <a:rPr lang="ru-RU" b="1" dirty="0" smtClean="0">
                <a:solidFill>
                  <a:srgbClr val="002060"/>
                </a:solidFill>
              </a:rPr>
              <a:t>          Свойства учебно-исследовательской деятельности         характеризуют  ее направленность, цель и задачи</a:t>
            </a:r>
          </a:p>
          <a:p>
            <a:r>
              <a:rPr lang="ru-RU" b="1" dirty="0" smtClean="0">
                <a:solidFill>
                  <a:srgbClr val="002060"/>
                </a:solidFill>
              </a:rPr>
              <a:t> </a:t>
            </a:r>
            <a:endParaRPr lang="ru-RU" b="1" dirty="0">
              <a:solidFill>
                <a:srgbClr val="002060"/>
              </a:solidFill>
            </a:endParaRPr>
          </a:p>
        </p:txBody>
      </p:sp>
      <p:sp>
        <p:nvSpPr>
          <p:cNvPr id="4" name="Прямоугольник 3"/>
          <p:cNvSpPr/>
          <p:nvPr/>
        </p:nvSpPr>
        <p:spPr>
          <a:xfrm>
            <a:off x="1071538" y="2285992"/>
            <a:ext cx="857256" cy="2928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chemeClr val="tx1"/>
                </a:solidFill>
              </a:rPr>
              <a:t>У</a:t>
            </a:r>
          </a:p>
          <a:p>
            <a:pPr algn="ctr"/>
            <a:r>
              <a:rPr lang="ru-RU" sz="6000" b="1" dirty="0" smtClean="0">
                <a:solidFill>
                  <a:schemeClr val="tx1"/>
                </a:solidFill>
              </a:rPr>
              <a:t>И</a:t>
            </a:r>
          </a:p>
          <a:p>
            <a:pPr algn="ctr"/>
            <a:r>
              <a:rPr lang="ru-RU" sz="6000" b="1" dirty="0" smtClean="0">
                <a:solidFill>
                  <a:schemeClr val="tx1"/>
                </a:solidFill>
              </a:rPr>
              <a:t>Д</a:t>
            </a:r>
            <a:endParaRPr lang="ru-RU" sz="6000" b="1" dirty="0">
              <a:solidFill>
                <a:schemeClr val="tx1"/>
              </a:solidFill>
            </a:endParaRPr>
          </a:p>
        </p:txBody>
      </p:sp>
      <p:sp>
        <p:nvSpPr>
          <p:cNvPr id="5" name="Прямоугольник 4"/>
          <p:cNvSpPr/>
          <p:nvPr/>
        </p:nvSpPr>
        <p:spPr>
          <a:xfrm>
            <a:off x="2714612" y="1714488"/>
            <a:ext cx="6215106"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Направляется на овладение знаниями, которые интересны</a:t>
            </a:r>
          </a:p>
          <a:p>
            <a:pPr algn="ctr"/>
            <a:r>
              <a:rPr lang="ru-RU" sz="2400" b="1" dirty="0" smtClean="0">
                <a:solidFill>
                  <a:schemeClr val="tx1"/>
                </a:solidFill>
              </a:rPr>
              <a:t> уч-ся и могут выходить за рамки школьной программы</a:t>
            </a:r>
            <a:endParaRPr lang="ru-RU" sz="2400" b="1" dirty="0">
              <a:solidFill>
                <a:schemeClr val="tx1"/>
              </a:solidFill>
            </a:endParaRPr>
          </a:p>
        </p:txBody>
      </p:sp>
      <p:sp>
        <p:nvSpPr>
          <p:cNvPr id="6" name="Прямоугольник 5"/>
          <p:cNvSpPr/>
          <p:nvPr/>
        </p:nvSpPr>
        <p:spPr>
          <a:xfrm>
            <a:off x="2714612" y="3286124"/>
            <a:ext cx="6215106"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Помогает осваивать общие исследовательские умения, необходимые для адаптации в окружающем мире.</a:t>
            </a:r>
            <a:endParaRPr lang="ru-RU" sz="2400" b="1" dirty="0">
              <a:solidFill>
                <a:schemeClr val="tx1"/>
              </a:solidFill>
            </a:endParaRPr>
          </a:p>
        </p:txBody>
      </p:sp>
      <p:sp>
        <p:nvSpPr>
          <p:cNvPr id="7" name="Прямоугольник 6"/>
          <p:cNvSpPr/>
          <p:nvPr/>
        </p:nvSpPr>
        <p:spPr>
          <a:xfrm>
            <a:off x="2714612" y="4500570"/>
            <a:ext cx="621510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Развивает коммуникативные умения.</a:t>
            </a:r>
            <a:endParaRPr lang="ru-RU" sz="2400" b="1" dirty="0">
              <a:solidFill>
                <a:schemeClr val="tx1"/>
              </a:solidFill>
            </a:endParaRPr>
          </a:p>
        </p:txBody>
      </p:sp>
      <p:sp>
        <p:nvSpPr>
          <p:cNvPr id="8" name="Прямоугольник 7"/>
          <p:cNvSpPr/>
          <p:nvPr/>
        </p:nvSpPr>
        <p:spPr>
          <a:xfrm>
            <a:off x="2714612" y="5286388"/>
            <a:ext cx="6215106"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Протекает в творческом взаимодействии учителя (научного руководителя) и ученика.</a:t>
            </a:r>
            <a:endParaRPr lang="ru-RU" sz="2400" b="1" dirty="0">
              <a:solidFill>
                <a:schemeClr val="tx1"/>
              </a:solidFill>
            </a:endParaRPr>
          </a:p>
        </p:txBody>
      </p:sp>
      <p:cxnSp>
        <p:nvCxnSpPr>
          <p:cNvPr id="10" name="Прямая со стрелкой 9"/>
          <p:cNvCxnSpPr/>
          <p:nvPr/>
        </p:nvCxnSpPr>
        <p:spPr>
          <a:xfrm flipV="1">
            <a:off x="1928794" y="2714620"/>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1857356" y="3286124"/>
            <a:ext cx="78581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1928794" y="4143380"/>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16200000" flipH="1">
            <a:off x="857224" y="3714752"/>
            <a:ext cx="1714512"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14338"/>
            <a:ext cx="7498080" cy="1285884"/>
          </a:xfrm>
        </p:spPr>
        <p:txBody>
          <a:bodyPr>
            <a:normAutofit/>
          </a:bodyPr>
          <a:lstStyle/>
          <a:p>
            <a:pPr algn="ctr"/>
            <a:r>
              <a:rPr lang="ru-RU" sz="2800" b="1" dirty="0" smtClean="0"/>
              <a:t>Основные этапы организации</a:t>
            </a:r>
            <a:br>
              <a:rPr lang="ru-RU" sz="2800" b="1" dirty="0" smtClean="0"/>
            </a:br>
            <a:r>
              <a:rPr lang="ru-RU" sz="2800" b="1" dirty="0" smtClean="0"/>
              <a:t>исследовательской работы:</a:t>
            </a:r>
            <a:endParaRPr lang="ru-RU" sz="2800" dirty="0"/>
          </a:p>
        </p:txBody>
      </p:sp>
      <p:sp>
        <p:nvSpPr>
          <p:cNvPr id="3" name="Содержимое 2"/>
          <p:cNvSpPr>
            <a:spLocks noGrp="1"/>
          </p:cNvSpPr>
          <p:nvPr>
            <p:ph idx="1"/>
          </p:nvPr>
        </p:nvSpPr>
        <p:spPr>
          <a:xfrm>
            <a:off x="1357290" y="1071546"/>
            <a:ext cx="7576398" cy="6000792"/>
          </a:xfrm>
        </p:spPr>
        <p:txBody>
          <a:bodyPr>
            <a:noAutofit/>
          </a:bodyPr>
          <a:lstStyle/>
          <a:p>
            <a:pPr>
              <a:buNone/>
            </a:pPr>
            <a:r>
              <a:rPr lang="ru-RU" sz="2400" b="1" dirty="0" smtClean="0"/>
              <a:t>1.	Актуализация проблемы. </a:t>
            </a:r>
            <a:endParaRPr lang="ru-RU" sz="2400" dirty="0" smtClean="0"/>
          </a:p>
          <a:p>
            <a:pPr>
              <a:buNone/>
            </a:pPr>
            <a:r>
              <a:rPr lang="ru-RU" sz="2400" b="1" dirty="0" smtClean="0"/>
              <a:t>2.	Определение сферы исследования. </a:t>
            </a:r>
            <a:endParaRPr lang="ru-RU" sz="2400" dirty="0" smtClean="0"/>
          </a:p>
          <a:p>
            <a:pPr>
              <a:buNone/>
            </a:pPr>
            <a:r>
              <a:rPr lang="ru-RU" sz="2400" b="1" dirty="0" smtClean="0"/>
              <a:t>3.	Выбор темы исследования. </a:t>
            </a:r>
            <a:endParaRPr lang="ru-RU" sz="2400" dirty="0" smtClean="0"/>
          </a:p>
          <a:p>
            <a:pPr>
              <a:buNone/>
            </a:pPr>
            <a:r>
              <a:rPr lang="ru-RU" sz="2400" b="1" dirty="0" smtClean="0"/>
              <a:t>4.	Выработка гипотезы. </a:t>
            </a:r>
            <a:endParaRPr lang="ru-RU" sz="2400" dirty="0" smtClean="0"/>
          </a:p>
          <a:p>
            <a:pPr>
              <a:buNone/>
            </a:pPr>
            <a:r>
              <a:rPr lang="ru-RU" sz="2400" b="1" dirty="0" smtClean="0"/>
              <a:t>5.	Выявление и систематизация подходов к решению. </a:t>
            </a:r>
            <a:endParaRPr lang="ru-RU" sz="2400" dirty="0" smtClean="0"/>
          </a:p>
          <a:p>
            <a:pPr>
              <a:buNone/>
            </a:pPr>
            <a:r>
              <a:rPr lang="ru-RU" sz="2400" b="1" dirty="0" smtClean="0"/>
              <a:t>6.	Определение последовательности проведения исследования.</a:t>
            </a:r>
          </a:p>
          <a:p>
            <a:pPr>
              <a:buNone/>
            </a:pPr>
            <a:r>
              <a:rPr lang="ru-RU" sz="2400" b="1" dirty="0" smtClean="0"/>
              <a:t>7.	Сбор и обработка информации. </a:t>
            </a:r>
            <a:endParaRPr lang="ru-RU" sz="2400" dirty="0" smtClean="0"/>
          </a:p>
          <a:p>
            <a:pPr>
              <a:buNone/>
            </a:pPr>
            <a:r>
              <a:rPr lang="ru-RU" sz="2400" b="1" dirty="0" smtClean="0"/>
              <a:t>8.	 Анализ и обобщение полученных материалов. </a:t>
            </a:r>
            <a:endParaRPr lang="ru-RU" sz="2400" dirty="0" smtClean="0"/>
          </a:p>
          <a:p>
            <a:pPr>
              <a:buNone/>
            </a:pPr>
            <a:r>
              <a:rPr lang="ru-RU" sz="2400" b="1" dirty="0" smtClean="0"/>
              <a:t>9.	 Подготовка отчета.</a:t>
            </a:r>
            <a:r>
              <a:rPr lang="ru-RU" sz="2400" dirty="0" smtClean="0"/>
              <a:t> </a:t>
            </a:r>
          </a:p>
          <a:p>
            <a:pPr>
              <a:buNone/>
            </a:pPr>
            <a:r>
              <a:rPr lang="ru-RU" sz="2400" b="1" dirty="0" smtClean="0"/>
              <a:t>10. Доклад. </a:t>
            </a:r>
            <a:endParaRPr lang="ru-RU" sz="2400" dirty="0"/>
          </a:p>
        </p:txBody>
      </p:sp>
      <p:pic>
        <p:nvPicPr>
          <p:cNvPr id="4" name="Picture 3" descr="C:\Documents and Settings\Teacher\Рабочий стол\презентации\для буклета\IMG_0290.JPG"/>
          <p:cNvPicPr>
            <a:picLocks noChangeAspect="1" noChangeArrowheads="1"/>
          </p:cNvPicPr>
          <p:nvPr/>
        </p:nvPicPr>
        <p:blipFill>
          <a:blip r:embed="rId2" cstate="print"/>
          <a:srcRect/>
          <a:stretch>
            <a:fillRect/>
          </a:stretch>
        </p:blipFill>
        <p:spPr bwMode="auto">
          <a:xfrm>
            <a:off x="5929323" y="4929198"/>
            <a:ext cx="1905014" cy="142876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11156"/>
          </a:xfrm>
        </p:spPr>
        <p:txBody>
          <a:bodyPr>
            <a:noAutofit/>
          </a:bodyPr>
          <a:lstStyle/>
          <a:p>
            <a:pPr algn="ctr"/>
            <a:endParaRPr lang="ru-RU" sz="3600" b="1" dirty="0"/>
          </a:p>
        </p:txBody>
      </p:sp>
      <p:sp>
        <p:nvSpPr>
          <p:cNvPr id="3" name="Содержимое 2"/>
          <p:cNvSpPr>
            <a:spLocks noGrp="1"/>
          </p:cNvSpPr>
          <p:nvPr>
            <p:ph idx="1"/>
          </p:nvPr>
        </p:nvSpPr>
        <p:spPr>
          <a:xfrm>
            <a:off x="1435608" y="1071546"/>
            <a:ext cx="7498080" cy="5176854"/>
          </a:xfrm>
        </p:spPr>
        <p:txBody>
          <a:bodyPr>
            <a:normAutofit/>
          </a:bodyPr>
          <a:lstStyle/>
          <a:p>
            <a:pPr marL="514350" indent="-514350" algn="just">
              <a:buAutoNum type="arabicPeriod"/>
            </a:pPr>
            <a:r>
              <a:rPr lang="ru-RU" sz="2800" b="1" dirty="0" smtClean="0"/>
              <a:t>Актуализация проблемы.</a:t>
            </a:r>
          </a:p>
          <a:p>
            <a:pPr marL="514350" indent="-514350" algn="just">
              <a:buNone/>
            </a:pPr>
            <a:r>
              <a:rPr lang="ru-RU" sz="2800" b="1" dirty="0" smtClean="0"/>
              <a:t> </a:t>
            </a:r>
            <a:r>
              <a:rPr lang="ru-RU" sz="2800" dirty="0" smtClean="0"/>
              <a:t>Цель: выявить проблему и определить направление будущего исследования.</a:t>
            </a:r>
          </a:p>
          <a:p>
            <a:pPr marL="0" indent="0" algn="just">
              <a:buNone/>
            </a:pPr>
            <a:r>
              <a:rPr lang="ru-RU" sz="2800" b="1" i="1" dirty="0" smtClean="0"/>
              <a:t>Проблема </a:t>
            </a:r>
            <a:r>
              <a:rPr lang="ru-RU" sz="2800" dirty="0" smtClean="0"/>
              <a:t>– это затруднение, сложный вопрос, задача, требующие разрешения, то есть действий, направленных в первую очередь на исследование всего, что связано с данной проблемной ситуацией. Проблема должна соответствовать возрастным особенностям детей. </a:t>
            </a:r>
            <a:endParaRPr lang="ru-RU" sz="2800" dirty="0"/>
          </a:p>
        </p:txBody>
      </p:sp>
      <p:pic>
        <p:nvPicPr>
          <p:cNvPr id="4" name="Picture 8" descr="F:\Фото детей для презентации Ксюши\картинки для презентаций\8.gif"/>
          <p:cNvPicPr>
            <a:picLocks noChangeAspect="1" noChangeArrowheads="1" noCrop="1"/>
          </p:cNvPicPr>
          <p:nvPr/>
        </p:nvPicPr>
        <p:blipFill>
          <a:blip r:embed="rId2"/>
          <a:srcRect/>
          <a:stretch>
            <a:fillRect/>
          </a:stretch>
        </p:blipFill>
        <p:spPr bwMode="auto">
          <a:xfrm>
            <a:off x="5857884" y="5143512"/>
            <a:ext cx="1133475" cy="14001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85728"/>
            <a:ext cx="7790712" cy="5962672"/>
          </a:xfrm>
        </p:spPr>
        <p:txBody>
          <a:bodyPr>
            <a:normAutofit fontScale="25000" lnSpcReduction="20000"/>
          </a:bodyPr>
          <a:lstStyle/>
          <a:p>
            <a:pPr marL="87313" indent="-87313">
              <a:buNone/>
            </a:pPr>
            <a:r>
              <a:rPr lang="ru-RU" sz="7300" b="1" dirty="0" smtClean="0"/>
              <a:t>2. </a:t>
            </a:r>
            <a:r>
              <a:rPr lang="ru-RU" sz="9600" b="1" dirty="0" smtClean="0"/>
              <a:t>Определение сферы исследования.</a:t>
            </a:r>
            <a:r>
              <a:rPr lang="ru-RU" sz="9600" dirty="0" smtClean="0"/>
              <a:t> </a:t>
            </a:r>
          </a:p>
          <a:p>
            <a:pPr marL="87313" indent="-87313" algn="just">
              <a:buNone/>
            </a:pPr>
            <a:r>
              <a:rPr lang="ru-RU" sz="9600" dirty="0" smtClean="0"/>
              <a:t>Цель: сформулировать основные вопросы, ответы на которые мы хотели бы найти.</a:t>
            </a:r>
          </a:p>
          <a:p>
            <a:pPr marL="87313" indent="-87313" algn="just">
              <a:buNone/>
            </a:pPr>
            <a:endParaRPr lang="ru-RU" sz="9600" dirty="0" smtClean="0"/>
          </a:p>
          <a:p>
            <a:pPr marL="0" indent="0" algn="just">
              <a:buNone/>
            </a:pPr>
            <a:r>
              <a:rPr lang="ru-RU" sz="9600" b="1" dirty="0" smtClean="0"/>
              <a:t>	Цель</a:t>
            </a:r>
            <a:r>
              <a:rPr lang="ru-RU" sz="9600" dirty="0" smtClean="0"/>
              <a:t> формулируется кратко и предельно точно, в смысловом отношении выражая то основное, что намеревается сделать исследователь. Как правило, цель начинается с глаголов: «выяснить», «выявить», «сформировать», «обосновать», «провести» и т.д. </a:t>
            </a:r>
          </a:p>
          <a:p>
            <a:pPr marL="0" indent="0" algn="just">
              <a:buNone/>
            </a:pPr>
            <a:r>
              <a:rPr lang="ru-RU" sz="9600" dirty="0" smtClean="0"/>
              <a:t>Цель конкретизируется и развивается в </a:t>
            </a:r>
            <a:r>
              <a:rPr lang="ru-RU" sz="9600" b="1" dirty="0" smtClean="0"/>
              <a:t>задачах исследования</a:t>
            </a:r>
            <a:r>
              <a:rPr lang="ru-RU" sz="9600" dirty="0" smtClean="0"/>
              <a:t>. Задачи могут отражать определённую </a:t>
            </a:r>
            <a:r>
              <a:rPr lang="ru-RU" sz="9600" dirty="0" err="1" smtClean="0"/>
              <a:t>пошаговость</a:t>
            </a:r>
            <a:r>
              <a:rPr lang="ru-RU" sz="9600" dirty="0" smtClean="0"/>
              <a:t> достижения цели, последовательность действий. Решение задачи позволяет пройти определенный этап исследования. Формулировка задач тесно связана со структурой исследования, причем отдельные задачи могут быть поставлены как для теоретической (обзор литературы по проблеме), так и для экспериментальной части исследования. Задачи определяют содержание исследования и структуру текста работы. </a:t>
            </a:r>
          </a:p>
          <a:p>
            <a:pPr marL="87313" indent="-87313" algn="just">
              <a:buNone/>
            </a:pPr>
            <a:endParaRPr lang="ru-RU" sz="9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35608" y="928670"/>
            <a:ext cx="7498080" cy="5319730"/>
          </a:xfrm>
        </p:spPr>
        <p:txBody>
          <a:bodyPr/>
          <a:lstStyle/>
          <a:p>
            <a:pPr algn="just">
              <a:buNone/>
            </a:pPr>
            <a:r>
              <a:rPr lang="ru-RU" dirty="0" smtClean="0"/>
              <a:t>3.   Выбор </a:t>
            </a:r>
            <a:r>
              <a:rPr lang="ru-RU" b="1" dirty="0" smtClean="0"/>
              <a:t>темы</a:t>
            </a:r>
            <a:r>
              <a:rPr lang="ru-RU" dirty="0" smtClean="0"/>
              <a:t> исследования.</a:t>
            </a:r>
          </a:p>
          <a:p>
            <a:pPr marL="87313" indent="-87313" algn="just">
              <a:buNone/>
            </a:pPr>
            <a:r>
              <a:rPr lang="ru-RU" b="1" dirty="0" smtClean="0"/>
              <a:t>Тема</a:t>
            </a:r>
            <a:r>
              <a:rPr lang="ru-RU" dirty="0" smtClean="0"/>
              <a:t> исследования должна отражать характерные черты проблемы. Удачная, точная в смысловом отношении формулировка темы уточняет проблему, очерчивает рамки исследования, конкретизирует основной замысел, создавая тем самым предпосылки успеха работы в целом.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Правила выбора темы</a:t>
            </a:r>
            <a:endParaRPr lang="ru-RU" dirty="0"/>
          </a:p>
        </p:txBody>
      </p:sp>
      <p:sp>
        <p:nvSpPr>
          <p:cNvPr id="3" name="Содержимое 2"/>
          <p:cNvSpPr>
            <a:spLocks noGrp="1"/>
          </p:cNvSpPr>
          <p:nvPr>
            <p:ph idx="1"/>
          </p:nvPr>
        </p:nvSpPr>
        <p:spPr/>
        <p:txBody>
          <a:bodyPr>
            <a:normAutofit fontScale="70000" lnSpcReduction="20000"/>
          </a:bodyPr>
          <a:lstStyle/>
          <a:p>
            <a:pPr lvl="0" algn="just">
              <a:buFont typeface="Wingdings" pitchFamily="2" charset="2"/>
              <a:buChar char="Ø"/>
            </a:pPr>
            <a:r>
              <a:rPr lang="ru-RU" sz="3400" dirty="0" smtClean="0"/>
              <a:t>Тема должна быть интересна ребенку, должна увлекать его. </a:t>
            </a:r>
          </a:p>
          <a:p>
            <a:pPr lvl="0" algn="just">
              <a:buFont typeface="Wingdings" pitchFamily="2" charset="2"/>
              <a:buChar char="Ø"/>
            </a:pPr>
            <a:r>
              <a:rPr lang="ru-RU" sz="3400" dirty="0" smtClean="0"/>
              <a:t>Тема должна быть выполнима, решение ее должно принести реальную пользу участникам исследования. </a:t>
            </a:r>
          </a:p>
          <a:p>
            <a:pPr lvl="0" algn="just">
              <a:buFont typeface="Wingdings" pitchFamily="2" charset="2"/>
              <a:buChar char="Ø"/>
            </a:pPr>
            <a:r>
              <a:rPr lang="ru-RU" sz="3400" dirty="0" smtClean="0"/>
              <a:t>Тема должна быть оригинальной, в ней необходим элемент неожиданности, необычности. </a:t>
            </a:r>
          </a:p>
          <a:p>
            <a:pPr lvl="0" algn="just">
              <a:buFont typeface="Wingdings" pitchFamily="2" charset="2"/>
              <a:buChar char="Ø"/>
            </a:pPr>
            <a:r>
              <a:rPr lang="ru-RU" sz="3400" dirty="0" smtClean="0"/>
              <a:t>Тема должна быть такой, чтобы работа могла быть выполнена относительно быстро. </a:t>
            </a:r>
          </a:p>
          <a:p>
            <a:pPr lvl="0" algn="just">
              <a:buFont typeface="Wingdings" pitchFamily="2" charset="2"/>
              <a:buChar char="Ø"/>
            </a:pPr>
            <a:r>
              <a:rPr lang="ru-RU" sz="3400" dirty="0" smtClean="0"/>
              <a:t>Помогая учащемуся выбрать тему, старайтесь сами держаться ближе к той сфере, в которой сами чувствуете себя одаренным. </a:t>
            </a:r>
          </a:p>
          <a:p>
            <a:pPr lvl="0" algn="just">
              <a:buFont typeface="Wingdings" pitchFamily="2" charset="2"/>
              <a:buChar char="Ø"/>
            </a:pPr>
            <a:r>
              <a:rPr lang="ru-RU" sz="3400" dirty="0" smtClean="0"/>
              <a:t>Педагог тоже должен чувствовать себя исследователем. </a:t>
            </a:r>
          </a:p>
          <a:p>
            <a:pPr marL="514350" indent="-514350">
              <a:buFont typeface="Wingdings" pitchFamily="2" charset="2"/>
              <a:buChar char="ü"/>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472</TotalTime>
  <Words>630</Words>
  <Application>Microsoft Office PowerPoint</Application>
  <PresentationFormat>Экран (4:3)</PresentationFormat>
  <Paragraphs>73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Организация исследовательской деятельности учащихся</vt:lpstr>
      <vt:lpstr>Слайд 2</vt:lpstr>
      <vt:lpstr>Слайд 3</vt:lpstr>
      <vt:lpstr>Слайд 4</vt:lpstr>
      <vt:lpstr>Основные этапы организации исследовательской работы:</vt:lpstr>
      <vt:lpstr>Слайд 6</vt:lpstr>
      <vt:lpstr>Слайд 7</vt:lpstr>
      <vt:lpstr>Слайд 8</vt:lpstr>
      <vt:lpstr>Правила выбора темы</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работы над исследовательской деятельностью учащихся.</dc:title>
  <cp:lastModifiedBy>МОУ СОШ №5</cp:lastModifiedBy>
  <cp:revision>22</cp:revision>
  <dcterms:modified xsi:type="dcterms:W3CDTF">2012-02-28T08:16:27Z</dcterms:modified>
</cp:coreProperties>
</file>