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4" r:id="rId7"/>
    <p:sldId id="262" r:id="rId8"/>
    <p:sldId id="263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11CBD0-F41E-47B3-AABB-F0B44A054F6B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A2CA78-5670-4BD2-9723-525C2FCD7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870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11CBD0-F41E-47B3-AABB-F0B44A054F6B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A2CA78-5670-4BD2-9723-525C2FCD7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891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11CBD0-F41E-47B3-AABB-F0B44A054F6B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A2CA78-5670-4BD2-9723-525C2FCD7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649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11CBD0-F41E-47B3-AABB-F0B44A054F6B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A2CA78-5670-4BD2-9723-525C2FCD7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821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11CBD0-F41E-47B3-AABB-F0B44A054F6B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A2CA78-5670-4BD2-9723-525C2FCD7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911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11CBD0-F41E-47B3-AABB-F0B44A054F6B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A2CA78-5670-4BD2-9723-525C2FCD7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438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11CBD0-F41E-47B3-AABB-F0B44A054F6B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A2CA78-5670-4BD2-9723-525C2FCD7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503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11CBD0-F41E-47B3-AABB-F0B44A054F6B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A2CA78-5670-4BD2-9723-525C2FCD7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863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11CBD0-F41E-47B3-AABB-F0B44A054F6B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A2CA78-5670-4BD2-9723-525C2FCD7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122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11CBD0-F41E-47B3-AABB-F0B44A054F6B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A2CA78-5670-4BD2-9723-525C2FCD7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044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11CBD0-F41E-47B3-AABB-F0B44A054F6B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A2CA78-5670-4BD2-9723-525C2FCD7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514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fld id="{EA11CBD0-F41E-47B3-AABB-F0B44A054F6B}" type="datetimeFigureOut">
              <a:rPr lang="ru-RU" smtClean="0"/>
              <a:t>05.01.2014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fld id="{B2A2CA78-5670-4BD2-9723-525C2FCD78A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ollenkka.com/animation/people/image/people17.gi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872d9f2777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83568" y="1628800"/>
            <a:ext cx="76328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B050"/>
                </a:solidFill>
              </a:rPr>
              <a:t>Родительское собрание на тему:</a:t>
            </a:r>
            <a:r>
              <a:rPr lang="ru-RU" sz="4000" dirty="0">
                <a:solidFill>
                  <a:srgbClr val="00B050"/>
                </a:solidFill>
              </a:rPr>
              <a:t> </a:t>
            </a:r>
            <a:r>
              <a:rPr lang="ru-RU" sz="4000" b="1" dirty="0">
                <a:solidFill>
                  <a:srgbClr val="FFC000"/>
                </a:solidFill>
              </a:rPr>
              <a:t>«Воспитание  сознательной дисциплины».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5373216"/>
            <a:ext cx="4572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/>
              <a:t>Выступление на родительском собрании.</a:t>
            </a:r>
          </a:p>
          <a:p>
            <a:r>
              <a:rPr lang="ru-RU" sz="1600" dirty="0"/>
              <a:t>Подготовила учитель начальных классов</a:t>
            </a:r>
          </a:p>
          <a:p>
            <a:r>
              <a:rPr lang="ru-RU" sz="1600" dirty="0"/>
              <a:t>МОУ «СОШ №18», </a:t>
            </a:r>
            <a:r>
              <a:rPr lang="ru-RU" sz="1600" dirty="0" err="1"/>
              <a:t>г.о</a:t>
            </a:r>
            <a:r>
              <a:rPr lang="ru-RU" sz="1600" dirty="0"/>
              <a:t>. Саранск, </a:t>
            </a:r>
            <a:r>
              <a:rPr lang="ru-RU" sz="1600" dirty="0" err="1"/>
              <a:t>Р.Мордовия</a:t>
            </a:r>
            <a:endParaRPr lang="ru-RU" sz="1600" dirty="0"/>
          </a:p>
          <a:p>
            <a:r>
              <a:rPr lang="ru-RU" sz="1600" dirty="0" err="1"/>
              <a:t>Мурзаева</a:t>
            </a:r>
            <a:r>
              <a:rPr lang="ru-RU" sz="1600" dirty="0"/>
              <a:t> Людмила Геннадьевна</a:t>
            </a:r>
          </a:p>
        </p:txBody>
      </p:sp>
    </p:spTree>
    <p:extLst>
      <p:ext uri="{BB962C8B-B14F-4D97-AF65-F5344CB8AC3E}">
        <p14:creationId xmlns:p14="http://schemas.microsoft.com/office/powerpoint/2010/main" val="219503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a872d9f2777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47664" y="2276872"/>
            <a:ext cx="6264696" cy="161379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</a:rPr>
              <a:t>Ассоциации</a:t>
            </a:r>
            <a:endParaRPr lang="ru-RU" sz="5400" b="1" cap="all" spc="0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Рисунок 5" descr="QMArk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21088"/>
            <a:ext cx="16287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120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872d9f2777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48201"/>
            <a:ext cx="9143999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83568" y="1484784"/>
            <a:ext cx="81369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1. </a:t>
            </a:r>
            <a:r>
              <a:rPr lang="ru-RU" sz="2800" b="1" dirty="0" smtClean="0">
                <a:solidFill>
                  <a:srgbClr val="0070C0"/>
                </a:solidFill>
              </a:rPr>
              <a:t>«Дисциплина </a:t>
            </a:r>
            <a:r>
              <a:rPr lang="ru-RU" sz="2800" b="1" dirty="0"/>
              <a:t>- …обязательное для всех членов какого-нибудь коллектива подчинение установленному порядку, правилам»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61701" y="3300666"/>
            <a:ext cx="7272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2</a:t>
            </a:r>
            <a:r>
              <a:rPr lang="ru-RU" sz="2800" b="1" dirty="0" smtClean="0">
                <a:solidFill>
                  <a:srgbClr val="0070C0"/>
                </a:solidFill>
              </a:rPr>
              <a:t>. Дисциплина </a:t>
            </a:r>
            <a:r>
              <a:rPr lang="ru-RU" sz="2800" b="1" dirty="0"/>
              <a:t>– это «определённый порядок поведения людей, отвечающий сложившимся в обществе нормам права и морали, а также требованиям той или иной </a:t>
            </a:r>
            <a:r>
              <a:rPr lang="ru-RU" sz="2800" b="1" dirty="0" smtClean="0"/>
              <a:t>организации.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34628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872d9f2777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0570" y="0"/>
            <a:ext cx="9143999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347864" y="2962315"/>
            <a:ext cx="2736304" cy="1008112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Дисциплина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124744"/>
            <a:ext cx="3312368" cy="1224136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</a:rPr>
              <a:t>Любовь близких</a:t>
            </a:r>
            <a:endParaRPr lang="ru-RU" sz="3200" b="1" dirty="0">
              <a:solidFill>
                <a:srgbClr val="FFC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980728"/>
            <a:ext cx="2880320" cy="1224136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Просьбы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4509120"/>
            <a:ext cx="2952328" cy="108012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Наказание и поощрение</a:t>
            </a:r>
            <a:endParaRPr lang="ru-RU" sz="2800" b="1" dirty="0">
              <a:solidFill>
                <a:srgbClr val="C0000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4716016" y="2348880"/>
            <a:ext cx="1944216" cy="504056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 flipV="1">
            <a:off x="2411760" y="2420888"/>
            <a:ext cx="1944216" cy="432048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1979712" y="3428999"/>
            <a:ext cx="1224136" cy="936105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95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872d9f2777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3127" y="-84782"/>
            <a:ext cx="9143999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03848" y="980728"/>
            <a:ext cx="38111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C000"/>
                </a:solidFill>
              </a:rPr>
              <a:t>Любовь близких. 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628800"/>
            <a:ext cx="7848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а) родители первыми знакомят своих детей с нормами и правилами поведения дома, на улице, в общественных местах и т.д.;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2417231"/>
            <a:ext cx="7632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б) родители проводят просветительскую работу с детьми, что бы они отчётливо понимали, что такое хорошо и что такое плохо;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3212976"/>
            <a:ext cx="6390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в) родители обеспечивают ребёнку возможность учиться;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3726689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г</a:t>
            </a:r>
            <a:r>
              <a:rPr lang="ru-RU" b="1" dirty="0">
                <a:solidFill>
                  <a:srgbClr val="00B050"/>
                </a:solidFill>
              </a:rPr>
              <a:t>) пример родителей влияет на формирование жизненного опыта детей;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4306163"/>
            <a:ext cx="61206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д) обладая умением слушать, слышать и понимать ребёнка, любящие и эмоционально уравновешенные родители создают благоприятную среду для формирования у ребёнка доброго и заботливого отношения к людям.</a:t>
            </a:r>
          </a:p>
        </p:txBody>
      </p:sp>
    </p:spTree>
    <p:extLst>
      <p:ext uri="{BB962C8B-B14F-4D97-AF65-F5344CB8AC3E}">
        <p14:creationId xmlns:p14="http://schemas.microsoft.com/office/powerpoint/2010/main" val="226279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872d9f2777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63888" y="908720"/>
            <a:ext cx="21718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C000"/>
                </a:solidFill>
              </a:rPr>
              <a:t>Просьбы.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628801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1.Обращайтесь к  ребёнку с просьбой вежливо, исключайте командный тон.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2420888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B050"/>
                </a:solidFill>
              </a:rPr>
              <a:t>2. Старайтесь вызвать у ребёнка ответственное отношение к выполнению вашей просьбы.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3105835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3. Не просите ребёнка выполнить то, что ему не по силам. Сначала научите.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03848" y="3641248"/>
            <a:ext cx="41764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B050"/>
                </a:solidFill>
              </a:rPr>
              <a:t>4. Обращаясь с просьбой, давайте ребёнку инструкции её выполнения.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4721900"/>
            <a:ext cx="42889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5. Не забывайте выразить родительскую благодарность за выполненную просьбу.</a:t>
            </a:r>
          </a:p>
        </p:txBody>
      </p:sp>
      <p:pic>
        <p:nvPicPr>
          <p:cNvPr id="11" name="Picture 8" descr="Папа и сын делают уроки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49080"/>
            <a:ext cx="2376264" cy="2397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663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872d9f2777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3999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67744" y="980727"/>
            <a:ext cx="53058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C000"/>
                </a:solidFill>
              </a:rPr>
              <a:t>Поощрение и наказание. 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700808"/>
            <a:ext cx="54726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Поощрение</a:t>
            </a:r>
            <a:r>
              <a:rPr lang="ru-RU" sz="2800" b="1" dirty="0"/>
              <a:t> – это проявление положительной оценки поведения ребёнка.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67744" y="3212976"/>
            <a:ext cx="58326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B050"/>
                </a:solidFill>
              </a:rPr>
              <a:t>Наказание</a:t>
            </a:r>
            <a:r>
              <a:rPr lang="ru-RU" sz="2800" b="1" dirty="0"/>
              <a:t> – это отрицательная оценка поведения ребёнка в случае нарушения им норм нравственности. </a:t>
            </a:r>
          </a:p>
        </p:txBody>
      </p:sp>
      <p:pic>
        <p:nvPicPr>
          <p:cNvPr id="8" name="Picture 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219898"/>
            <a:ext cx="1095375" cy="109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Picture 24" descr="j028362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7535" y="1872236"/>
            <a:ext cx="1508316" cy="156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Люда\Desktop\Новая папка\я\рисунки\Мои рисунки\ребёнок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37521"/>
            <a:ext cx="1495326" cy="1647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0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872d9f2777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98492" y="836712"/>
            <a:ext cx="484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C000"/>
                </a:solidFill>
              </a:rPr>
              <a:t>Пожалуйста, помните: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874727"/>
            <a:ext cx="777686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/>
              <a:t>1. Вы </a:t>
            </a:r>
            <a:r>
              <a:rPr lang="ru-RU" sz="2800" b="1" dirty="0"/>
              <a:t>можете ошибаться.</a:t>
            </a:r>
          </a:p>
          <a:p>
            <a:pPr lvl="0"/>
            <a:r>
              <a:rPr lang="ru-RU" sz="2800" b="1" dirty="0" smtClean="0">
                <a:solidFill>
                  <a:srgbClr val="00B050"/>
                </a:solidFill>
              </a:rPr>
              <a:t>2. Имейте </a:t>
            </a:r>
            <a:r>
              <a:rPr lang="ru-RU" sz="2800" b="1" dirty="0">
                <a:solidFill>
                  <a:srgbClr val="00B050"/>
                </a:solidFill>
              </a:rPr>
              <a:t>мужество извиниться перед ребёнком, если наказали его незаслуженно.</a:t>
            </a:r>
          </a:p>
          <a:p>
            <a:pPr lvl="0"/>
            <a:r>
              <a:rPr lang="ru-RU" sz="2800" b="1" dirty="0" smtClean="0"/>
              <a:t>3. Контролируйте </a:t>
            </a:r>
            <a:r>
              <a:rPr lang="ru-RU" sz="2800" b="1" dirty="0"/>
              <a:t>поведение ребёнка, старайтесь предупредить возможные отрицательные поступки.</a:t>
            </a:r>
          </a:p>
        </p:txBody>
      </p:sp>
      <p:pic>
        <p:nvPicPr>
          <p:cNvPr id="7" name="Picture 10" descr="профессор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748678"/>
            <a:ext cx="1801812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574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872d9f2777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27784" y="1196752"/>
            <a:ext cx="4536503" cy="154178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</a:rPr>
              <a:t>Итог</a:t>
            </a:r>
            <a:endParaRPr lang="ru-RU" sz="5400" b="1" cap="all" spc="0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Picture 5" descr="16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86527"/>
            <a:ext cx="4357688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353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le_20111129203656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file_20111129203656</Template>
  <TotalTime>92</TotalTime>
  <Words>314</Words>
  <Application>Microsoft Office PowerPoint</Application>
  <PresentationFormat>Экран (4:3)</PresentationFormat>
  <Paragraphs>32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file_20111129203656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Люда</dc:creator>
  <cp:lastModifiedBy>Люда</cp:lastModifiedBy>
  <cp:revision>14</cp:revision>
  <dcterms:created xsi:type="dcterms:W3CDTF">2014-01-05T10:12:49Z</dcterms:created>
  <dcterms:modified xsi:type="dcterms:W3CDTF">2014-01-05T11:45:46Z</dcterms:modified>
</cp:coreProperties>
</file>