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60" r:id="rId3"/>
    <p:sldId id="258" r:id="rId4"/>
    <p:sldId id="261" r:id="rId5"/>
    <p:sldId id="262" r:id="rId6"/>
    <p:sldId id="264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59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F10ECA-90B6-4EC1-A614-60D4E3F6D8F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4C1543-29F2-4142-A9BE-21926E86621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Беседа</a:t>
          </a:r>
          <a:endParaRPr lang="ru-RU" b="1" dirty="0">
            <a:solidFill>
              <a:schemeClr val="tx1"/>
            </a:solidFill>
          </a:endParaRPr>
        </a:p>
      </dgm:t>
    </dgm:pt>
    <dgm:pt modelId="{76689375-62FA-4B57-A9F4-745E33B0345A}" type="parTrans" cxnId="{8A524819-2C87-4690-891F-3C288E57A8C6}">
      <dgm:prSet/>
      <dgm:spPr/>
      <dgm:t>
        <a:bodyPr/>
        <a:lstStyle/>
        <a:p>
          <a:endParaRPr lang="ru-RU"/>
        </a:p>
      </dgm:t>
    </dgm:pt>
    <dgm:pt modelId="{D88AE0EB-7692-4126-8FFB-5DB30F7DBEDF}" type="sibTrans" cxnId="{8A524819-2C87-4690-891F-3C288E57A8C6}">
      <dgm:prSet/>
      <dgm:spPr/>
      <dgm:t>
        <a:bodyPr/>
        <a:lstStyle/>
        <a:p>
          <a:endParaRPr lang="ru-RU"/>
        </a:p>
      </dgm:t>
    </dgm:pt>
    <dgm:pt modelId="{7430AFE7-9384-45D5-B3F7-73BE3FA07A5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эвристическая</a:t>
          </a:r>
          <a:endParaRPr lang="ru-RU" b="1" dirty="0">
            <a:solidFill>
              <a:schemeClr val="tx1"/>
            </a:solidFill>
          </a:endParaRPr>
        </a:p>
      </dgm:t>
    </dgm:pt>
    <dgm:pt modelId="{9C72F295-398B-4B0B-8A9F-3D5B7A1E030E}" type="parTrans" cxnId="{127728AC-5F52-4C12-A541-EA9C25886D01}">
      <dgm:prSet/>
      <dgm:spPr/>
      <dgm:t>
        <a:bodyPr/>
        <a:lstStyle/>
        <a:p>
          <a:endParaRPr lang="ru-RU"/>
        </a:p>
      </dgm:t>
    </dgm:pt>
    <dgm:pt modelId="{ABB5DBC2-F3F0-4F43-9AE9-435F7EA44122}" type="sibTrans" cxnId="{127728AC-5F52-4C12-A541-EA9C25886D01}">
      <dgm:prSet/>
      <dgm:spPr/>
      <dgm:t>
        <a:bodyPr/>
        <a:lstStyle/>
        <a:p>
          <a:endParaRPr lang="ru-RU"/>
        </a:p>
      </dgm:t>
    </dgm:pt>
    <dgm:pt modelId="{29148F95-F9B4-42CF-82F0-59760F6533D5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сократическая</a:t>
          </a:r>
          <a:endParaRPr lang="ru-RU" b="1" dirty="0">
            <a:solidFill>
              <a:schemeClr val="tx1"/>
            </a:solidFill>
          </a:endParaRPr>
        </a:p>
      </dgm:t>
    </dgm:pt>
    <dgm:pt modelId="{3B291338-5B0F-428C-B56F-508EC16DF167}" type="parTrans" cxnId="{6E34EA5C-1589-45AD-B26F-775EDE4D7B45}">
      <dgm:prSet/>
      <dgm:spPr/>
      <dgm:t>
        <a:bodyPr/>
        <a:lstStyle/>
        <a:p>
          <a:endParaRPr lang="ru-RU"/>
        </a:p>
      </dgm:t>
    </dgm:pt>
    <dgm:pt modelId="{D7DA36BD-F828-4242-A4BF-A0FDD0C52643}" type="sibTrans" cxnId="{6E34EA5C-1589-45AD-B26F-775EDE4D7B45}">
      <dgm:prSet/>
      <dgm:spPr/>
      <dgm:t>
        <a:bodyPr/>
        <a:lstStyle/>
        <a:p>
          <a:endParaRPr lang="ru-RU"/>
        </a:p>
      </dgm:t>
    </dgm:pt>
    <dgm:pt modelId="{159F82BA-23D2-46CA-9E0D-6E95FFA54AD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демократическая</a:t>
          </a:r>
          <a:endParaRPr lang="ru-RU" b="1" dirty="0">
            <a:solidFill>
              <a:schemeClr val="tx1"/>
            </a:solidFill>
          </a:endParaRPr>
        </a:p>
      </dgm:t>
    </dgm:pt>
    <dgm:pt modelId="{4A61F40C-90D2-4905-A747-EE6227D0A88E}" type="parTrans" cxnId="{FFF5CE1A-0E1D-4B16-B4C9-5AA32DEF9D47}">
      <dgm:prSet/>
      <dgm:spPr/>
      <dgm:t>
        <a:bodyPr/>
        <a:lstStyle/>
        <a:p>
          <a:endParaRPr lang="ru-RU"/>
        </a:p>
      </dgm:t>
    </dgm:pt>
    <dgm:pt modelId="{8A279291-213D-4717-8895-7BD6707DDEF0}" type="sibTrans" cxnId="{FFF5CE1A-0E1D-4B16-B4C9-5AA32DEF9D47}">
      <dgm:prSet/>
      <dgm:spPr/>
      <dgm:t>
        <a:bodyPr/>
        <a:lstStyle/>
        <a:p>
          <a:endParaRPr lang="ru-RU"/>
        </a:p>
      </dgm:t>
    </dgm:pt>
    <dgm:pt modelId="{86217F3A-D119-4CED-8D53-EF263D3D26EE}" type="pres">
      <dgm:prSet presAssocID="{99F10ECA-90B6-4EC1-A614-60D4E3F6D8F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FE8E595-2855-4185-9E5A-13AEAE85E78D}" type="pres">
      <dgm:prSet presAssocID="{A24C1543-29F2-4142-A9BE-21926E866218}" presName="root1" presStyleCnt="0"/>
      <dgm:spPr/>
    </dgm:pt>
    <dgm:pt modelId="{5973343E-C1C4-4238-B175-AE20AB2BF313}" type="pres">
      <dgm:prSet presAssocID="{A24C1543-29F2-4142-A9BE-21926E866218}" presName="LevelOneTextNode" presStyleLbl="node0" presStyleIdx="0" presStyleCnt="1" custScaleX="134759">
        <dgm:presLayoutVars>
          <dgm:chPref val="3"/>
        </dgm:presLayoutVars>
      </dgm:prSet>
      <dgm:spPr/>
    </dgm:pt>
    <dgm:pt modelId="{806A01E0-6377-4284-9E0B-CD66401A3202}" type="pres">
      <dgm:prSet presAssocID="{A24C1543-29F2-4142-A9BE-21926E866218}" presName="level2hierChild" presStyleCnt="0"/>
      <dgm:spPr/>
    </dgm:pt>
    <dgm:pt modelId="{629361AD-1DC9-4DBC-AC98-FC38048F7406}" type="pres">
      <dgm:prSet presAssocID="{9C72F295-398B-4B0B-8A9F-3D5B7A1E030E}" presName="conn2-1" presStyleLbl="parChTrans1D2" presStyleIdx="0" presStyleCnt="3"/>
      <dgm:spPr/>
    </dgm:pt>
    <dgm:pt modelId="{7FCFB558-0109-43FF-AE59-A9CF162774E4}" type="pres">
      <dgm:prSet presAssocID="{9C72F295-398B-4B0B-8A9F-3D5B7A1E030E}" presName="connTx" presStyleLbl="parChTrans1D2" presStyleIdx="0" presStyleCnt="3"/>
      <dgm:spPr/>
    </dgm:pt>
    <dgm:pt modelId="{2DAB90F7-7621-45F3-AA96-148CC3006E43}" type="pres">
      <dgm:prSet presAssocID="{7430AFE7-9384-45D5-B3F7-73BE3FA07A51}" presName="root2" presStyleCnt="0"/>
      <dgm:spPr/>
    </dgm:pt>
    <dgm:pt modelId="{0D639591-27B0-4FD5-BEFF-DE55DF6E9897}" type="pres">
      <dgm:prSet presAssocID="{7430AFE7-9384-45D5-B3F7-73BE3FA07A51}" presName="LevelTwoTextNode" presStyleLbl="node2" presStyleIdx="0" presStyleCnt="3" custScaleX="130380" custScaleY="139961">
        <dgm:presLayoutVars>
          <dgm:chPref val="3"/>
        </dgm:presLayoutVars>
      </dgm:prSet>
      <dgm:spPr/>
    </dgm:pt>
    <dgm:pt modelId="{10DAFC91-D7F8-4C29-8069-7EE55C2DFF85}" type="pres">
      <dgm:prSet presAssocID="{7430AFE7-9384-45D5-B3F7-73BE3FA07A51}" presName="level3hierChild" presStyleCnt="0"/>
      <dgm:spPr/>
    </dgm:pt>
    <dgm:pt modelId="{1F88B4F6-6FF0-4B2F-9BC0-2996BE181370}" type="pres">
      <dgm:prSet presAssocID="{3B291338-5B0F-428C-B56F-508EC16DF167}" presName="conn2-1" presStyleLbl="parChTrans1D2" presStyleIdx="1" presStyleCnt="3"/>
      <dgm:spPr/>
    </dgm:pt>
    <dgm:pt modelId="{17ECD433-CDB9-41A9-8838-A3F63D677BE1}" type="pres">
      <dgm:prSet presAssocID="{3B291338-5B0F-428C-B56F-508EC16DF167}" presName="connTx" presStyleLbl="parChTrans1D2" presStyleIdx="1" presStyleCnt="3"/>
      <dgm:spPr/>
    </dgm:pt>
    <dgm:pt modelId="{8AA0AEDA-74B9-4A1F-A9DC-5C9ECB41A265}" type="pres">
      <dgm:prSet presAssocID="{29148F95-F9B4-42CF-82F0-59760F6533D5}" presName="root2" presStyleCnt="0"/>
      <dgm:spPr/>
    </dgm:pt>
    <dgm:pt modelId="{0B55C4C7-BA3F-4340-9ADA-B495576C4D29}" type="pres">
      <dgm:prSet presAssocID="{29148F95-F9B4-42CF-82F0-59760F6533D5}" presName="LevelTwoTextNode" presStyleLbl="node2" presStyleIdx="1" presStyleCnt="3" custScaleX="130380" custScaleY="137302">
        <dgm:presLayoutVars>
          <dgm:chPref val="3"/>
        </dgm:presLayoutVars>
      </dgm:prSet>
      <dgm:spPr/>
    </dgm:pt>
    <dgm:pt modelId="{F1740796-93D1-41E6-B751-65D9F0313AE6}" type="pres">
      <dgm:prSet presAssocID="{29148F95-F9B4-42CF-82F0-59760F6533D5}" presName="level3hierChild" presStyleCnt="0"/>
      <dgm:spPr/>
    </dgm:pt>
    <dgm:pt modelId="{6C1BC103-8326-4A6B-9C4E-F8D7660C1EA2}" type="pres">
      <dgm:prSet presAssocID="{4A61F40C-90D2-4905-A747-EE6227D0A88E}" presName="conn2-1" presStyleLbl="parChTrans1D2" presStyleIdx="2" presStyleCnt="3"/>
      <dgm:spPr/>
    </dgm:pt>
    <dgm:pt modelId="{8EA8040C-CCA3-4740-8008-D9F76559E72C}" type="pres">
      <dgm:prSet presAssocID="{4A61F40C-90D2-4905-A747-EE6227D0A88E}" presName="connTx" presStyleLbl="parChTrans1D2" presStyleIdx="2" presStyleCnt="3"/>
      <dgm:spPr/>
    </dgm:pt>
    <dgm:pt modelId="{3A5444C6-B5A0-4F72-843F-3642CB826573}" type="pres">
      <dgm:prSet presAssocID="{159F82BA-23D2-46CA-9E0D-6E95FFA54AD1}" presName="root2" presStyleCnt="0"/>
      <dgm:spPr/>
    </dgm:pt>
    <dgm:pt modelId="{EA9DF002-9C32-49A9-BA4D-991FE46B446B}" type="pres">
      <dgm:prSet presAssocID="{159F82BA-23D2-46CA-9E0D-6E95FFA54AD1}" presName="LevelTwoTextNode" presStyleLbl="node2" presStyleIdx="2" presStyleCnt="3" custScaleX="130380" custScaleY="134928">
        <dgm:presLayoutVars>
          <dgm:chPref val="3"/>
        </dgm:presLayoutVars>
      </dgm:prSet>
      <dgm:spPr/>
    </dgm:pt>
    <dgm:pt modelId="{AACF4A23-18FB-4C49-92D5-A06FD6E39878}" type="pres">
      <dgm:prSet presAssocID="{159F82BA-23D2-46CA-9E0D-6E95FFA54AD1}" presName="level3hierChild" presStyleCnt="0"/>
      <dgm:spPr/>
    </dgm:pt>
  </dgm:ptLst>
  <dgm:cxnLst>
    <dgm:cxn modelId="{B7428E98-ECD9-4C11-B25D-4836C6FC9871}" type="presOf" srcId="{7430AFE7-9384-45D5-B3F7-73BE3FA07A51}" destId="{0D639591-27B0-4FD5-BEFF-DE55DF6E9897}" srcOrd="0" destOrd="0" presId="urn:microsoft.com/office/officeart/2008/layout/HorizontalMultiLevelHierarchy"/>
    <dgm:cxn modelId="{C83D90E6-916D-4EA6-B1CA-5BAABA6D632F}" type="presOf" srcId="{4A61F40C-90D2-4905-A747-EE6227D0A88E}" destId="{8EA8040C-CCA3-4740-8008-D9F76559E72C}" srcOrd="1" destOrd="0" presId="urn:microsoft.com/office/officeart/2008/layout/HorizontalMultiLevelHierarchy"/>
    <dgm:cxn modelId="{8A524819-2C87-4690-891F-3C288E57A8C6}" srcId="{99F10ECA-90B6-4EC1-A614-60D4E3F6D8FA}" destId="{A24C1543-29F2-4142-A9BE-21926E866218}" srcOrd="0" destOrd="0" parTransId="{76689375-62FA-4B57-A9F4-745E33B0345A}" sibTransId="{D88AE0EB-7692-4126-8FFB-5DB30F7DBEDF}"/>
    <dgm:cxn modelId="{DA310E53-94A8-4338-98BE-E2D604AA72EA}" type="presOf" srcId="{29148F95-F9B4-42CF-82F0-59760F6533D5}" destId="{0B55C4C7-BA3F-4340-9ADA-B495576C4D29}" srcOrd="0" destOrd="0" presId="urn:microsoft.com/office/officeart/2008/layout/HorizontalMultiLevelHierarchy"/>
    <dgm:cxn modelId="{FFF5CE1A-0E1D-4B16-B4C9-5AA32DEF9D47}" srcId="{A24C1543-29F2-4142-A9BE-21926E866218}" destId="{159F82BA-23D2-46CA-9E0D-6E95FFA54AD1}" srcOrd="2" destOrd="0" parTransId="{4A61F40C-90D2-4905-A747-EE6227D0A88E}" sibTransId="{8A279291-213D-4717-8895-7BD6707DDEF0}"/>
    <dgm:cxn modelId="{3660683E-6729-45FD-B1B6-E8C38E569952}" type="presOf" srcId="{159F82BA-23D2-46CA-9E0D-6E95FFA54AD1}" destId="{EA9DF002-9C32-49A9-BA4D-991FE46B446B}" srcOrd="0" destOrd="0" presId="urn:microsoft.com/office/officeart/2008/layout/HorizontalMultiLevelHierarchy"/>
    <dgm:cxn modelId="{1AF09D64-E44C-466E-9C86-87BD82BC99A1}" type="presOf" srcId="{9C72F295-398B-4B0B-8A9F-3D5B7A1E030E}" destId="{7FCFB558-0109-43FF-AE59-A9CF162774E4}" srcOrd="1" destOrd="0" presId="urn:microsoft.com/office/officeart/2008/layout/HorizontalMultiLevelHierarchy"/>
    <dgm:cxn modelId="{11C0B4B5-FFCF-4FA5-9BD6-7DB30B4B8630}" type="presOf" srcId="{99F10ECA-90B6-4EC1-A614-60D4E3F6D8FA}" destId="{86217F3A-D119-4CED-8D53-EF263D3D26EE}" srcOrd="0" destOrd="0" presId="urn:microsoft.com/office/officeart/2008/layout/HorizontalMultiLevelHierarchy"/>
    <dgm:cxn modelId="{330A0F4F-4F4E-4A59-821A-A546177FC876}" type="presOf" srcId="{3B291338-5B0F-428C-B56F-508EC16DF167}" destId="{17ECD433-CDB9-41A9-8838-A3F63D677BE1}" srcOrd="1" destOrd="0" presId="urn:microsoft.com/office/officeart/2008/layout/HorizontalMultiLevelHierarchy"/>
    <dgm:cxn modelId="{6E34EA5C-1589-45AD-B26F-775EDE4D7B45}" srcId="{A24C1543-29F2-4142-A9BE-21926E866218}" destId="{29148F95-F9B4-42CF-82F0-59760F6533D5}" srcOrd="1" destOrd="0" parTransId="{3B291338-5B0F-428C-B56F-508EC16DF167}" sibTransId="{D7DA36BD-F828-4242-A4BF-A0FDD0C52643}"/>
    <dgm:cxn modelId="{B8ED2F2E-05EA-4ED5-8401-22E18A139183}" type="presOf" srcId="{3B291338-5B0F-428C-B56F-508EC16DF167}" destId="{1F88B4F6-6FF0-4B2F-9BC0-2996BE181370}" srcOrd="0" destOrd="0" presId="urn:microsoft.com/office/officeart/2008/layout/HorizontalMultiLevelHierarchy"/>
    <dgm:cxn modelId="{05B3BFFD-B9F6-4052-BDBD-81888348AFDF}" type="presOf" srcId="{4A61F40C-90D2-4905-A747-EE6227D0A88E}" destId="{6C1BC103-8326-4A6B-9C4E-F8D7660C1EA2}" srcOrd="0" destOrd="0" presId="urn:microsoft.com/office/officeart/2008/layout/HorizontalMultiLevelHierarchy"/>
    <dgm:cxn modelId="{127728AC-5F52-4C12-A541-EA9C25886D01}" srcId="{A24C1543-29F2-4142-A9BE-21926E866218}" destId="{7430AFE7-9384-45D5-B3F7-73BE3FA07A51}" srcOrd="0" destOrd="0" parTransId="{9C72F295-398B-4B0B-8A9F-3D5B7A1E030E}" sibTransId="{ABB5DBC2-F3F0-4F43-9AE9-435F7EA44122}"/>
    <dgm:cxn modelId="{C0570E32-E6DD-41DC-A459-18BCD1CA5DC6}" type="presOf" srcId="{A24C1543-29F2-4142-A9BE-21926E866218}" destId="{5973343E-C1C4-4238-B175-AE20AB2BF313}" srcOrd="0" destOrd="0" presId="urn:microsoft.com/office/officeart/2008/layout/HorizontalMultiLevelHierarchy"/>
    <dgm:cxn modelId="{523B355D-0C05-4D8B-AC00-0989BEA051CB}" type="presOf" srcId="{9C72F295-398B-4B0B-8A9F-3D5B7A1E030E}" destId="{629361AD-1DC9-4DBC-AC98-FC38048F7406}" srcOrd="0" destOrd="0" presId="urn:microsoft.com/office/officeart/2008/layout/HorizontalMultiLevelHierarchy"/>
    <dgm:cxn modelId="{8D3A0FCE-F590-4FF9-BF6F-80BB345653D9}" type="presParOf" srcId="{86217F3A-D119-4CED-8D53-EF263D3D26EE}" destId="{0FE8E595-2855-4185-9E5A-13AEAE85E78D}" srcOrd="0" destOrd="0" presId="urn:microsoft.com/office/officeart/2008/layout/HorizontalMultiLevelHierarchy"/>
    <dgm:cxn modelId="{4FBFF68F-1639-4057-A6EE-EEE6EECF26CD}" type="presParOf" srcId="{0FE8E595-2855-4185-9E5A-13AEAE85E78D}" destId="{5973343E-C1C4-4238-B175-AE20AB2BF313}" srcOrd="0" destOrd="0" presId="urn:microsoft.com/office/officeart/2008/layout/HorizontalMultiLevelHierarchy"/>
    <dgm:cxn modelId="{3B94F0FA-0610-4D3C-950D-11A7B929C996}" type="presParOf" srcId="{0FE8E595-2855-4185-9E5A-13AEAE85E78D}" destId="{806A01E0-6377-4284-9E0B-CD66401A3202}" srcOrd="1" destOrd="0" presId="urn:microsoft.com/office/officeart/2008/layout/HorizontalMultiLevelHierarchy"/>
    <dgm:cxn modelId="{69659767-8BBE-40BA-ADE2-AC0EC953FDA4}" type="presParOf" srcId="{806A01E0-6377-4284-9E0B-CD66401A3202}" destId="{629361AD-1DC9-4DBC-AC98-FC38048F7406}" srcOrd="0" destOrd="0" presId="urn:microsoft.com/office/officeart/2008/layout/HorizontalMultiLevelHierarchy"/>
    <dgm:cxn modelId="{3672DA89-6AC4-4B75-B5BC-AA49DAA6EEE3}" type="presParOf" srcId="{629361AD-1DC9-4DBC-AC98-FC38048F7406}" destId="{7FCFB558-0109-43FF-AE59-A9CF162774E4}" srcOrd="0" destOrd="0" presId="urn:microsoft.com/office/officeart/2008/layout/HorizontalMultiLevelHierarchy"/>
    <dgm:cxn modelId="{1849353A-570B-494A-B26E-2A024ED2D67A}" type="presParOf" srcId="{806A01E0-6377-4284-9E0B-CD66401A3202}" destId="{2DAB90F7-7621-45F3-AA96-148CC3006E43}" srcOrd="1" destOrd="0" presId="urn:microsoft.com/office/officeart/2008/layout/HorizontalMultiLevelHierarchy"/>
    <dgm:cxn modelId="{D01685AE-D364-4CC7-B40C-77413D32DD66}" type="presParOf" srcId="{2DAB90F7-7621-45F3-AA96-148CC3006E43}" destId="{0D639591-27B0-4FD5-BEFF-DE55DF6E9897}" srcOrd="0" destOrd="0" presId="urn:microsoft.com/office/officeart/2008/layout/HorizontalMultiLevelHierarchy"/>
    <dgm:cxn modelId="{2E911CD1-7B9B-4772-A71B-A776CCAE6879}" type="presParOf" srcId="{2DAB90F7-7621-45F3-AA96-148CC3006E43}" destId="{10DAFC91-D7F8-4C29-8069-7EE55C2DFF85}" srcOrd="1" destOrd="0" presId="urn:microsoft.com/office/officeart/2008/layout/HorizontalMultiLevelHierarchy"/>
    <dgm:cxn modelId="{7DABA8FD-B044-426C-90CB-B767764F9747}" type="presParOf" srcId="{806A01E0-6377-4284-9E0B-CD66401A3202}" destId="{1F88B4F6-6FF0-4B2F-9BC0-2996BE181370}" srcOrd="2" destOrd="0" presId="urn:microsoft.com/office/officeart/2008/layout/HorizontalMultiLevelHierarchy"/>
    <dgm:cxn modelId="{BB7D8444-CA3D-48FC-91D4-70978E9E3F92}" type="presParOf" srcId="{1F88B4F6-6FF0-4B2F-9BC0-2996BE181370}" destId="{17ECD433-CDB9-41A9-8838-A3F63D677BE1}" srcOrd="0" destOrd="0" presId="urn:microsoft.com/office/officeart/2008/layout/HorizontalMultiLevelHierarchy"/>
    <dgm:cxn modelId="{290F45CF-3088-493B-921B-D4E892B8AA81}" type="presParOf" srcId="{806A01E0-6377-4284-9E0B-CD66401A3202}" destId="{8AA0AEDA-74B9-4A1F-A9DC-5C9ECB41A265}" srcOrd="3" destOrd="0" presId="urn:microsoft.com/office/officeart/2008/layout/HorizontalMultiLevelHierarchy"/>
    <dgm:cxn modelId="{210F2203-E860-490E-BDEE-18C3D0B7F8CC}" type="presParOf" srcId="{8AA0AEDA-74B9-4A1F-A9DC-5C9ECB41A265}" destId="{0B55C4C7-BA3F-4340-9ADA-B495576C4D29}" srcOrd="0" destOrd="0" presId="urn:microsoft.com/office/officeart/2008/layout/HorizontalMultiLevelHierarchy"/>
    <dgm:cxn modelId="{49FD994E-DE68-4C88-A7B9-1D24EF06EF22}" type="presParOf" srcId="{8AA0AEDA-74B9-4A1F-A9DC-5C9ECB41A265}" destId="{F1740796-93D1-41E6-B751-65D9F0313AE6}" srcOrd="1" destOrd="0" presId="urn:microsoft.com/office/officeart/2008/layout/HorizontalMultiLevelHierarchy"/>
    <dgm:cxn modelId="{CD62FBB0-231F-4E5E-A02E-54EEF857E610}" type="presParOf" srcId="{806A01E0-6377-4284-9E0B-CD66401A3202}" destId="{6C1BC103-8326-4A6B-9C4E-F8D7660C1EA2}" srcOrd="4" destOrd="0" presId="urn:microsoft.com/office/officeart/2008/layout/HorizontalMultiLevelHierarchy"/>
    <dgm:cxn modelId="{A34CCB3D-A1FA-4B02-82F5-8E02046CFD35}" type="presParOf" srcId="{6C1BC103-8326-4A6B-9C4E-F8D7660C1EA2}" destId="{8EA8040C-CCA3-4740-8008-D9F76559E72C}" srcOrd="0" destOrd="0" presId="urn:microsoft.com/office/officeart/2008/layout/HorizontalMultiLevelHierarchy"/>
    <dgm:cxn modelId="{9D2E2A50-837F-44E3-8358-BB086D241B02}" type="presParOf" srcId="{806A01E0-6377-4284-9E0B-CD66401A3202}" destId="{3A5444C6-B5A0-4F72-843F-3642CB826573}" srcOrd="5" destOrd="0" presId="urn:microsoft.com/office/officeart/2008/layout/HorizontalMultiLevelHierarchy"/>
    <dgm:cxn modelId="{4E01A323-6503-4456-85E4-4638DCE93B38}" type="presParOf" srcId="{3A5444C6-B5A0-4F72-843F-3642CB826573}" destId="{EA9DF002-9C32-49A9-BA4D-991FE46B446B}" srcOrd="0" destOrd="0" presId="urn:microsoft.com/office/officeart/2008/layout/HorizontalMultiLevelHierarchy"/>
    <dgm:cxn modelId="{B1728C56-1FD2-4E46-87E1-5B339DAD83DF}" type="presParOf" srcId="{3A5444C6-B5A0-4F72-843F-3642CB826573}" destId="{AACF4A23-18FB-4C49-92D5-A06FD6E3987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1BC103-8326-4A6B-9C4E-F8D7660C1EA2}">
      <dsp:nvSpPr>
        <dsp:cNvPr id="0" name=""/>
        <dsp:cNvSpPr/>
      </dsp:nvSpPr>
      <dsp:spPr>
        <a:xfrm>
          <a:off x="1663951" y="2031999"/>
          <a:ext cx="506536" cy="12634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3268" y="0"/>
              </a:lnTo>
              <a:lnTo>
                <a:pt x="253268" y="1263496"/>
              </a:lnTo>
              <a:lnTo>
                <a:pt x="506536" y="12634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83189" y="2629717"/>
        <a:ext cx="68062" cy="68062"/>
      </dsp:txXfrm>
    </dsp:sp>
    <dsp:sp modelId="{1F88B4F6-6FF0-4B2F-9BC0-2996BE181370}">
      <dsp:nvSpPr>
        <dsp:cNvPr id="0" name=""/>
        <dsp:cNvSpPr/>
      </dsp:nvSpPr>
      <dsp:spPr>
        <a:xfrm>
          <a:off x="1663951" y="1986279"/>
          <a:ext cx="5065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53268" y="45720"/>
              </a:lnTo>
              <a:lnTo>
                <a:pt x="253268" y="65151"/>
              </a:lnTo>
              <a:lnTo>
                <a:pt x="506536" y="651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904547" y="2019327"/>
        <a:ext cx="25345" cy="25345"/>
      </dsp:txXfrm>
    </dsp:sp>
    <dsp:sp modelId="{629361AD-1DC9-4DBC-AC98-FC38048F7406}">
      <dsp:nvSpPr>
        <dsp:cNvPr id="0" name=""/>
        <dsp:cNvSpPr/>
      </dsp:nvSpPr>
      <dsp:spPr>
        <a:xfrm>
          <a:off x="1663951" y="787934"/>
          <a:ext cx="506536" cy="1244065"/>
        </a:xfrm>
        <a:custGeom>
          <a:avLst/>
          <a:gdLst/>
          <a:ahLst/>
          <a:cxnLst/>
          <a:rect l="0" t="0" r="0" b="0"/>
          <a:pathLst>
            <a:path>
              <a:moveTo>
                <a:pt x="0" y="1244065"/>
              </a:moveTo>
              <a:lnTo>
                <a:pt x="253268" y="1244065"/>
              </a:lnTo>
              <a:lnTo>
                <a:pt x="253268" y="0"/>
              </a:lnTo>
              <a:lnTo>
                <a:pt x="50653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83639" y="1376386"/>
        <a:ext cx="67161" cy="67161"/>
      </dsp:txXfrm>
    </dsp:sp>
    <dsp:sp modelId="{5973343E-C1C4-4238-B175-AE20AB2BF313}">
      <dsp:nvSpPr>
        <dsp:cNvPr id="0" name=""/>
        <dsp:cNvSpPr/>
      </dsp:nvSpPr>
      <dsp:spPr>
        <a:xfrm rot="16200000">
          <a:off x="-888325" y="1511722"/>
          <a:ext cx="4063999" cy="10405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300" b="1" kern="1200" dirty="0" smtClean="0">
              <a:solidFill>
                <a:schemeClr val="tx1"/>
              </a:solidFill>
            </a:rPr>
            <a:t>Беседа</a:t>
          </a:r>
          <a:endParaRPr lang="ru-RU" sz="6300" b="1" kern="1200" dirty="0">
            <a:solidFill>
              <a:schemeClr val="tx1"/>
            </a:solidFill>
          </a:endParaRPr>
        </a:p>
      </dsp:txBody>
      <dsp:txXfrm>
        <a:off x="-888325" y="1511722"/>
        <a:ext cx="4063999" cy="1040555"/>
      </dsp:txXfrm>
    </dsp:sp>
    <dsp:sp modelId="{0D639591-27B0-4FD5-BEFF-DE55DF6E9897}">
      <dsp:nvSpPr>
        <dsp:cNvPr id="0" name=""/>
        <dsp:cNvSpPr/>
      </dsp:nvSpPr>
      <dsp:spPr>
        <a:xfrm>
          <a:off x="2170488" y="247572"/>
          <a:ext cx="3302114" cy="10807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chemeClr val="tx1"/>
              </a:solidFill>
            </a:rPr>
            <a:t>эвристическая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2170488" y="247572"/>
        <a:ext cx="3302114" cy="1080722"/>
      </dsp:txXfrm>
    </dsp:sp>
    <dsp:sp modelId="{0B55C4C7-BA3F-4340-9ADA-B495576C4D29}">
      <dsp:nvSpPr>
        <dsp:cNvPr id="0" name=""/>
        <dsp:cNvSpPr/>
      </dsp:nvSpPr>
      <dsp:spPr>
        <a:xfrm>
          <a:off x="2170488" y="1521335"/>
          <a:ext cx="3302114" cy="10601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chemeClr val="tx1"/>
              </a:solidFill>
            </a:rPr>
            <a:t>сократическая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2170488" y="1521335"/>
        <a:ext cx="3302114" cy="1060191"/>
      </dsp:txXfrm>
    </dsp:sp>
    <dsp:sp modelId="{EA9DF002-9C32-49A9-BA4D-991FE46B446B}">
      <dsp:nvSpPr>
        <dsp:cNvPr id="0" name=""/>
        <dsp:cNvSpPr/>
      </dsp:nvSpPr>
      <dsp:spPr>
        <a:xfrm>
          <a:off x="2170488" y="2774566"/>
          <a:ext cx="3302114" cy="10418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chemeClr val="tx1"/>
              </a:solidFill>
            </a:rPr>
            <a:t>демократическая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2170488" y="2774566"/>
        <a:ext cx="3302114" cy="10418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6BBFB4F-0796-406C-ABCC-7CF03039CF1C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4DD5935-8B9C-4BAD-BB66-D4D06D644CD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175351" cy="5112568"/>
          </a:xfrm>
          <a:effectLst/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Современный урок в начальной школе </a:t>
            </a:r>
            <a:b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(в соответствии с введением ФГОС)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445224"/>
            <a:ext cx="8458200" cy="914400"/>
          </a:xfrm>
          <a:noFill/>
        </p:spPr>
        <p:txBody>
          <a:bodyPr>
            <a:normAutofit fontScale="47500" lnSpcReduction="20000"/>
          </a:bodyPr>
          <a:lstStyle/>
          <a:p>
            <a:pPr algn="r"/>
            <a:endParaRPr lang="ru-RU" b="1" dirty="0" smtClean="0"/>
          </a:p>
          <a:p>
            <a:pPr algn="r"/>
            <a:r>
              <a:rPr lang="ru-RU" sz="2900" b="1" dirty="0" err="1" smtClean="0">
                <a:ln w="12700">
                  <a:solidFill>
                    <a:schemeClr val="tx2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Мацыгура</a:t>
            </a:r>
            <a:r>
              <a:rPr lang="ru-RU" sz="2900" b="1" dirty="0" smtClean="0">
                <a:ln w="12700">
                  <a:solidFill>
                    <a:schemeClr val="tx2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>
                <a:ln w="12700">
                  <a:solidFill>
                    <a:schemeClr val="tx2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А.В. </a:t>
            </a:r>
            <a:endParaRPr lang="ru-RU" sz="2900" b="1" dirty="0" smtClean="0">
              <a:ln w="12700">
                <a:solidFill>
                  <a:schemeClr val="tx2">
                    <a:lumMod val="2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900" b="1" dirty="0" smtClean="0">
                <a:ln w="12700">
                  <a:solidFill>
                    <a:schemeClr val="tx2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r>
              <a:rPr lang="ru-RU" sz="2900" b="1" dirty="0" smtClean="0">
                <a:ln w="12700">
                  <a:solidFill>
                    <a:schemeClr val="tx2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МОУ КСОШ № 55 </a:t>
            </a:r>
            <a:endParaRPr lang="ru-RU" sz="2900" b="1" dirty="0">
              <a:ln w="12700">
                <a:solidFill>
                  <a:schemeClr val="tx2">
                    <a:lumMod val="2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73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2786" y="548680"/>
            <a:ext cx="51033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Работа по теме урока: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+mj-lt"/>
              <a:buAutoNum type="arabicParenR" startAt="2"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ервичное закрепление.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276872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учебных действий.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>
                <a:solidFill>
                  <a:srgbClr val="2A6D7D"/>
                </a:solidFill>
                <a:latin typeface="Times New Roman" pitchFamily="18" charset="0"/>
                <a:cs typeface="Times New Roman" pitchFamily="18" charset="0"/>
              </a:rPr>
              <a:t>Приёмы работы: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комментирование выполняемых действий;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бозначение знаковыми символами;</a:t>
            </a:r>
          </a:p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абота с алгоритмами.</a:t>
            </a:r>
          </a:p>
        </p:txBody>
      </p:sp>
    </p:spTree>
    <p:extLst>
      <p:ext uri="{BB962C8B-B14F-4D97-AF65-F5344CB8AC3E}">
        <p14:creationId xmlns:p14="http://schemas.microsoft.com/office/powerpoint/2010/main" val="33736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2786" y="548680"/>
            <a:ext cx="51033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Работа по теме урока: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+mj-lt"/>
              <a:buAutoNum type="arabicParenR" startAt="3"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амостоятельная работа с самопроверкой по эталону.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276872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учебных действий, их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контроль и коррекция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>
                <a:solidFill>
                  <a:srgbClr val="2A6D7D"/>
                </a:solidFill>
                <a:latin typeface="Times New Roman" pitchFamily="18" charset="0"/>
                <a:cs typeface="Times New Roman" pitchFamily="18" charset="0"/>
              </a:rPr>
              <a:t>Приёмы работы: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роговаривание про себя новых правил;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бозначение знаковыми символами;</a:t>
            </a:r>
          </a:p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абота с алгоритмами.</a:t>
            </a:r>
          </a:p>
        </p:txBody>
      </p:sp>
    </p:spTree>
    <p:extLst>
      <p:ext uri="{BB962C8B-B14F-4D97-AF65-F5344CB8AC3E}">
        <p14:creationId xmlns:p14="http://schemas.microsoft.com/office/powerpoint/2010/main" val="355120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2786" y="548680"/>
            <a:ext cx="51033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Работа по теме урока: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+mj-lt"/>
              <a:buAutoNum type="arabicParenR" startAt="4"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ключение нового знания в систему знаний.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276872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учебных действий.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>
                <a:solidFill>
                  <a:srgbClr val="2A6D7D"/>
                </a:solidFill>
                <a:latin typeface="Times New Roman" pitchFamily="18" charset="0"/>
                <a:cs typeface="Times New Roman" pitchFamily="18" charset="0"/>
              </a:rPr>
              <a:t>Приёмы работы: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ыбор и выполнение тех заданий, которые содержат новое знание или новый алгоритм;</a:t>
            </a:r>
          </a:p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выполнение всех заданий.</a:t>
            </a:r>
          </a:p>
        </p:txBody>
      </p:sp>
    </p:spTree>
    <p:extLst>
      <p:ext uri="{BB962C8B-B14F-4D97-AF65-F5344CB8AC3E}">
        <p14:creationId xmlns:p14="http://schemas.microsoft.com/office/powerpoint/2010/main" val="114017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2786" y="548680"/>
            <a:ext cx="51033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Рефлексия деятельности.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4738" y="1396926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оценка результата достижения учебной  цели.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>
                <a:solidFill>
                  <a:srgbClr val="2A6D7D"/>
                </a:solidFill>
                <a:latin typeface="Times New Roman" pitchFamily="18" charset="0"/>
                <a:cs typeface="Times New Roman" pitchFamily="18" charset="0"/>
              </a:rPr>
              <a:t>Приёмы работы</a:t>
            </a:r>
            <a:r>
              <a:rPr lang="ru-RU" sz="2400" b="1" i="1" u="sng" dirty="0" smtClean="0">
                <a:solidFill>
                  <a:srgbClr val="2A6D7D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457200" indent="-457200" eaLnBrk="0" hangingPunct="0">
              <a:buFont typeface="+mj-lt"/>
              <a:buAutoNum type="alphaL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беседа: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Какую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задачу ставили?</a:t>
            </a:r>
            <a:endParaRPr lang="ru-RU" sz="2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Удалось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решить поставленную задачу?</a:t>
            </a:r>
            <a:r>
              <a:rPr lang="ru-RU" sz="2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Каким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способом?</a:t>
            </a:r>
            <a:endParaRPr lang="ru-RU" sz="2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получили результаты?</a:t>
            </a:r>
            <a:endParaRPr lang="ru-RU" sz="2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нужно сделать ещё?</a:t>
            </a:r>
            <a:endParaRPr lang="ru-RU" sz="2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применить новые знания?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indent="-457200" eaLnBrk="0" hangingPunct="0">
              <a:buFont typeface="+mj-lt"/>
              <a:buAutoNum type="alphaLcParenR" startAt="2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знаков и символов.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2400" b="1" i="1" u="sng" dirty="0">
              <a:solidFill>
                <a:srgbClr val="2A6D7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39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260648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Изменение представления учителя    о современном уроке.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3491880" y="1379794"/>
            <a:ext cx="5400600" cy="381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Ученик - субъект учебной деятельности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3498168" y="1916832"/>
            <a:ext cx="5394312" cy="116470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Разнообразие источников знаний: 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слово учителя; самостоятельное наблюдение; 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учебные пособия; игрушки; 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приборы и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приспособления.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3491880" y="3212976"/>
            <a:ext cx="5400600" cy="762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урока  динамична, присутствуют 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целый набор разнообразных действий и операций, 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бъединенных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целесообразную деятельность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07504" y="4114800"/>
            <a:ext cx="8784976" cy="61034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поддерживает инициативу ученика в нужном направлении и обеспечивает 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приоритет его деятельности по отношению к собственной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07504" y="4941168"/>
            <a:ext cx="8784976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Вместо цели урока на передний план выходит цель индивидуальной или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коллективной деятельности обучающихся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07504" y="5715000"/>
            <a:ext cx="8784976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Критерии, по которым учитель  оценивает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ученика, 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определены заранее и разделяются  обучающимися.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4" t="-4277"/>
          <a:stretch>
            <a:fillRect/>
          </a:stretch>
        </p:blipFill>
        <p:spPr bwMode="auto">
          <a:xfrm>
            <a:off x="323528" y="1111780"/>
            <a:ext cx="2952328" cy="282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3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28688" y="250478"/>
            <a:ext cx="70723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Продуктивные задания – главное средство достижения</a:t>
            </a:r>
          </a:p>
          <a:p>
            <a:pPr algn="ctr" eaLnBrk="0" hangingPunct="0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результата образования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661761"/>
              </p:ext>
            </p:extLst>
          </p:nvPr>
        </p:nvGraphicFramePr>
        <p:xfrm>
          <a:off x="357188" y="1988840"/>
          <a:ext cx="8215312" cy="3766820"/>
        </p:xfrm>
        <a:graphic>
          <a:graphicData uri="http://schemas.openxmlformats.org/drawingml/2006/table">
            <a:tbl>
              <a:tblPr/>
              <a:tblGrid>
                <a:gridCol w="3071812"/>
                <a:gridCol w="5143500"/>
              </a:tblGrid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Традиционные задания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2122" marR="621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Обновленные задания  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2122" marR="621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Перечислите отличия растений от животных.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2122" marR="621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Лягушонок прыгал и кричал: «Я зеленый – значит, я растение!» Что ему ответил умный утенок Кряк?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2122" marR="621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8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Перечислите имена существительные, которые относятся к 1-му, 2-му и 3-му склонению.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2122" marR="621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нужно сделать, чтобы определить, к какому склонению относится имя существительное?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2122" marR="621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Определите площадь прямоугольника.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2122" marR="621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Дан план комнаты и размеры ковров. Определите, какой из предложенных ковров полностью закроет пол.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2122" marR="621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755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686800" cy="153164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основе реализации стандарта – системно-деятельностный подход.</a:t>
            </a:r>
            <a:endParaRPr lang="ru-RU" sz="3200" b="1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95146" y="4437112"/>
            <a:ext cx="8686800" cy="1512168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2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лавным деятелем на уроке должен быть ребёнок.</a:t>
            </a:r>
            <a:endParaRPr lang="ru-RU" sz="3200" b="1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7553" y="2359006"/>
            <a:ext cx="8686800" cy="1512168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еятельность  включает цель, средство, сам процесс преобразования и результат.</a:t>
            </a:r>
            <a:endParaRPr lang="ru-RU" sz="3200" b="1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11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88024" y="1556792"/>
            <a:ext cx="41399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Нужно, чтобы дети, по возможности,</a:t>
            </a:r>
          </a:p>
          <a:p>
            <a:pPr algn="r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учились самостоятельно, а учитель</a:t>
            </a:r>
          </a:p>
          <a:p>
            <a:pPr algn="r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руководил этим самостоятельным  </a:t>
            </a:r>
          </a:p>
          <a:p>
            <a:pPr algn="r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процессом и давал для </a:t>
            </a:r>
          </a:p>
          <a:p>
            <a:pPr algn="r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него материал.</a:t>
            </a:r>
          </a:p>
          <a:p>
            <a:pPr algn="r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К.Д. </a:t>
            </a:r>
            <a:r>
              <a:rPr lang="ru-RU" sz="2800" b="1" dirty="0" smtClean="0"/>
              <a:t>Ушинский</a:t>
            </a:r>
            <a:endParaRPr lang="ru-RU" sz="2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5047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как основная форма организации учебной деятельности.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Картинка 156 из 28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78" y="2132856"/>
            <a:ext cx="4271963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09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76672"/>
            <a:ext cx="6503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Структура учебной деятельности.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412776"/>
            <a:ext cx="77768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Учебное целеполагание.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Планирование способов достижения учебной цели.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Учебные действия.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Контроль и коррекция способа достижения учебной цели.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Оценка результата достижения учебной цели.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15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916304"/>
              </p:ext>
            </p:extLst>
          </p:nvPr>
        </p:nvGraphicFramePr>
        <p:xfrm>
          <a:off x="179512" y="214313"/>
          <a:ext cx="8856984" cy="6486144"/>
        </p:xfrm>
        <a:graphic>
          <a:graphicData uri="http://schemas.openxmlformats.org/drawingml/2006/table">
            <a:tbl>
              <a:tblPr/>
              <a:tblGrid>
                <a:gridCol w="2088232"/>
                <a:gridCol w="3350268"/>
                <a:gridCol w="3418484"/>
              </a:tblGrid>
              <a:tr h="245376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Требования </a:t>
                      </a:r>
                      <a:r>
                        <a:rPr lang="ru-RU" sz="1600" b="1" i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 уроку</a:t>
                      </a:r>
                      <a:endParaRPr lang="ru-RU" sz="1600" b="1" i="0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Традиционный урок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Урок современного типа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0751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Объявление темы урока и сообщение </a:t>
                      </a: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целей и задач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Учитель формулирует и сообщает учащимся, чему должны научиться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Формулируют сами учащиеся, определив границы знания и незнания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73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Планирование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Учитель сообщает учащимся, какую работу они должны выполнить, чтобы достичь цели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Планирование учащимися способов достижения намеченной цели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57297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Практическая деятельность учащихся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 руководством учителя учащиеся выполняют ряд практических задач (чаще применяется фронтальный метод организации деятельности)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Учащиеся осуществляют учебные действия по намеченному плану (применяется групповой, индивидуальный методы)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73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Осуществление контроля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Учитель осуществляет контроль за выполнением учащимися практической работы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Учащиеся осуществляют контроль (применяются формы самоконтроля, взаимоконтроля)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73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Осуществление коррекции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Учитель в ходе выполнения и по итогам выполненной работы учащимися осуществляет коррекцию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Учащиеся формулируют затруднения и осуществляют коррекцию самостоятельно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57297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Оценивание учащихся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Учитель осуществляет оценивание учащихся за работу на уроке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Учащиеся дают оценку деятельности по её результатам (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самооценка, </a:t>
                      </a: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оценивание результатов деятельности товарищей)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648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Итог урока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Учитель выясняет у учащихся, что они запомнили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Проводится рефлексия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297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548680"/>
            <a:ext cx="51033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Организационный момент.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96752"/>
            <a:ext cx="85689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включение учащихся в деятельность на личностно- значимом уровне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>
                <a:solidFill>
                  <a:srgbClr val="2A6D7D"/>
                </a:solidFill>
                <a:latin typeface="Times New Roman" pitchFamily="18" charset="0"/>
                <a:cs typeface="Times New Roman" pitchFamily="18" charset="0"/>
              </a:rPr>
              <a:t>Приёмы работы: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начале урока высказывает добрые пожелания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детям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предлагает пожелать друг другу удачи (хлопки в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ладони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друг друга с соседом по парте);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предлагает детям подумать, что пригодится для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успешной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работы на уроке; дети высказываются;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девиз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эпиграф («С малой удачи начинается большой успех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»);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читель предлагает вспомнить, чему ребята учатся на уроке.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376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548680"/>
            <a:ext cx="51033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Актуализация знаний.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96752"/>
            <a:ext cx="85689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повторение изученного материала, необходимого для «открытия нового знания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», отграничение «знания» и «незнания»,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обсуждение затруднений («Почему возникли затруднения?», «Чего мы ещё не знаем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?»).</a:t>
            </a:r>
          </a:p>
          <a:p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>
                <a:solidFill>
                  <a:srgbClr val="2A6D7D"/>
                </a:solidFill>
                <a:latin typeface="Times New Roman" pitchFamily="18" charset="0"/>
                <a:cs typeface="Times New Roman" pitchFamily="18" charset="0"/>
              </a:rPr>
              <a:t>Приёмы работы:</a:t>
            </a:r>
          </a:p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проблемной ситуации;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выявление и фиксирование в громкой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речи появившихся затруднений;</a:t>
            </a:r>
          </a:p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проговаривание цели урока в виде вопроса, на который предстоит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ответить, или в виде темы урока.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51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2786" y="548680"/>
            <a:ext cx="51033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Работа по теме урока: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+mj-lt"/>
              <a:buAutoNum type="arabicParenR"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«открытие нового знания».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276872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планирование способов достижения учебной цели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>
                <a:solidFill>
                  <a:srgbClr val="2A6D7D"/>
                </a:solidFill>
                <a:latin typeface="Times New Roman" pitchFamily="18" charset="0"/>
                <a:cs typeface="Times New Roman" pitchFamily="18" charset="0"/>
              </a:rPr>
              <a:t>Приёмы работы: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беседа, организованная учителем;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организация самостоятельной деятельности учащихся (поиск ответа в учебнике, в справочной литературе);</a:t>
            </a:r>
          </a:p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выведение алгоритма.</a:t>
            </a:r>
          </a:p>
        </p:txBody>
      </p:sp>
    </p:spTree>
    <p:extLst>
      <p:ext uri="{BB962C8B-B14F-4D97-AF65-F5344CB8AC3E}">
        <p14:creationId xmlns:p14="http://schemas.microsoft.com/office/powerpoint/2010/main" val="291086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88482409"/>
              </p:ext>
            </p:extLst>
          </p:nvPr>
        </p:nvGraphicFramePr>
        <p:xfrm>
          <a:off x="1691680" y="90872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090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389</TotalTime>
  <Words>832</Words>
  <Application>Microsoft Office PowerPoint</Application>
  <PresentationFormat>Экран (4:3)</PresentationFormat>
  <Paragraphs>139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Современный урок в начальной школе  (в соответствии с введением ФГОС)</vt:lpstr>
      <vt:lpstr>В основе реализации стандарта – системно-деятельностный подход.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Современный урок </dc:title>
  <dc:creator>Мама</dc:creator>
  <cp:lastModifiedBy>Мама</cp:lastModifiedBy>
  <cp:revision>47</cp:revision>
  <dcterms:created xsi:type="dcterms:W3CDTF">2011-10-13T11:12:24Z</dcterms:created>
  <dcterms:modified xsi:type="dcterms:W3CDTF">2011-10-13T20:27:46Z</dcterms:modified>
</cp:coreProperties>
</file>